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588" r:id="rId3"/>
    <p:sldId id="608" r:id="rId4"/>
    <p:sldId id="644" r:id="rId5"/>
    <p:sldId id="610" r:id="rId6"/>
    <p:sldId id="612" r:id="rId7"/>
    <p:sldId id="614" r:id="rId8"/>
    <p:sldId id="615" r:id="rId9"/>
    <p:sldId id="617" r:id="rId10"/>
    <p:sldId id="620" r:id="rId11"/>
    <p:sldId id="621" r:id="rId12"/>
    <p:sldId id="645" r:id="rId13"/>
    <p:sldId id="646" r:id="rId14"/>
    <p:sldId id="624" r:id="rId15"/>
    <p:sldId id="625" r:id="rId16"/>
    <p:sldId id="626" r:id="rId17"/>
    <p:sldId id="629" r:id="rId18"/>
    <p:sldId id="631" r:id="rId19"/>
    <p:sldId id="648" r:id="rId20"/>
    <p:sldId id="634" r:id="rId21"/>
    <p:sldId id="635" r:id="rId22"/>
    <p:sldId id="636" r:id="rId23"/>
    <p:sldId id="647" r:id="rId24"/>
    <p:sldId id="641" r:id="rId25"/>
    <p:sldId id="64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48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E604-F38F-A64E-9AD0-D52546A5FD6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FCE14-E858-4449-82AF-5852833A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FCE14-E858-4449-82AF-5852833AE9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68A8F-10AC-4F3E-A365-A4E8EAA64CB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254EA-95E9-4FB2-81CA-E03E2035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4FC-9343-E7F3-3B73-76C143937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L17 – Graph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F5E35-1AB3-F306-E764-E6824438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7/19/2024</a:t>
            </a:r>
          </a:p>
        </p:txBody>
      </p:sp>
    </p:spTree>
    <p:extLst>
      <p:ext uri="{BB962C8B-B14F-4D97-AF65-F5344CB8AC3E}">
        <p14:creationId xmlns:p14="http://schemas.microsoft.com/office/powerpoint/2010/main" val="36008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Cycle in Undirected Graph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61988" y="2827742"/>
            <a:ext cx="2048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cycles in this graph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7754" y="2208900"/>
            <a:ext cx="1754057" cy="1459469"/>
            <a:chOff x="914400" y="2419906"/>
            <a:chExt cx="1754057" cy="1459469"/>
          </a:xfrm>
        </p:grpSpPr>
        <p:sp>
          <p:nvSpPr>
            <p:cNvPr id="9" name="Oval 8"/>
            <p:cNvSpPr/>
            <p:nvPr/>
          </p:nvSpPr>
          <p:spPr>
            <a:xfrm>
              <a:off x="914400" y="241990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24638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11257" y="241990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2053" y="24638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23" name="Straight Arrow Connector 22"/>
            <p:cNvCxnSpPr>
              <a:stCxn id="9" idx="6"/>
              <a:endCxn id="20" idx="2"/>
            </p:cNvCxnSpPr>
            <p:nvPr/>
          </p:nvCxnSpPr>
          <p:spPr>
            <a:xfrm>
              <a:off x="1371600" y="2648506"/>
              <a:ext cx="839657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562828" y="3422175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9" idx="5"/>
              <a:endCxn id="22" idx="1"/>
            </p:cNvCxnSpPr>
            <p:nvPr/>
          </p:nvCxnSpPr>
          <p:spPr>
            <a:xfrm>
              <a:off x="1304645" y="2810151"/>
              <a:ext cx="325138" cy="678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639028" y="346610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49966" y="2302732"/>
            <a:ext cx="2287457" cy="2015773"/>
            <a:chOff x="5298361" y="2399949"/>
            <a:chExt cx="2287457" cy="2015773"/>
          </a:xfrm>
        </p:grpSpPr>
        <p:sp>
          <p:nvSpPr>
            <p:cNvPr id="10" name="Oval 9"/>
            <p:cNvSpPr/>
            <p:nvPr/>
          </p:nvSpPr>
          <p:spPr>
            <a:xfrm>
              <a:off x="5298361" y="256063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28618" y="256063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15804" y="264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4561" y="260457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755561" y="2769280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 flipV="1">
              <a:off x="5620337" y="2399949"/>
              <a:ext cx="1610162" cy="215546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52170" y="39585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06475" y="400295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stCxn id="28" idx="0"/>
              <a:endCxn id="10" idx="5"/>
            </p:cNvCxnSpPr>
            <p:nvPr/>
          </p:nvCxnSpPr>
          <p:spPr>
            <a:xfrm flipH="1" flipV="1">
              <a:off x="5688606" y="2950883"/>
              <a:ext cx="592164" cy="10076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 rot="14400000" flipV="1">
              <a:off x="4996451" y="3516311"/>
              <a:ext cx="1341579" cy="215616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207476" y="3153721"/>
            <a:ext cx="258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cycles in this one: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a,b,a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a,b,a,c,a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b,a,c,a,b</a:t>
            </a:r>
            <a:endParaRPr lang="en-US" sz="2000" dirty="0"/>
          </a:p>
          <a:p>
            <a:r>
              <a:rPr lang="en-US" sz="2000" dirty="0"/>
              <a:t>    etc. 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796855" y="4399555"/>
            <a:ext cx="1754057" cy="1459469"/>
            <a:chOff x="1415024" y="4537574"/>
            <a:chExt cx="1754057" cy="1459469"/>
          </a:xfrm>
        </p:grpSpPr>
        <p:sp>
          <p:nvSpPr>
            <p:cNvPr id="39" name="Oval 38"/>
            <p:cNvSpPr/>
            <p:nvPr/>
          </p:nvSpPr>
          <p:spPr>
            <a:xfrm>
              <a:off x="1415024" y="453757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91224" y="458150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711881" y="453757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92677" y="458150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43" name="Straight Arrow Connector 42"/>
            <p:cNvCxnSpPr>
              <a:stCxn id="39" idx="6"/>
              <a:endCxn id="41" idx="2"/>
            </p:cNvCxnSpPr>
            <p:nvPr/>
          </p:nvCxnSpPr>
          <p:spPr>
            <a:xfrm>
              <a:off x="1872224" y="4766174"/>
              <a:ext cx="839657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63452" y="553984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9" idx="5"/>
              <a:endCxn id="44" idx="1"/>
            </p:cNvCxnSpPr>
            <p:nvPr/>
          </p:nvCxnSpPr>
          <p:spPr>
            <a:xfrm>
              <a:off x="1805269" y="4927819"/>
              <a:ext cx="325138" cy="678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139652" y="55837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47" name="Straight Arrow Connector 46"/>
            <p:cNvCxnSpPr>
              <a:endCxn id="44" idx="7"/>
            </p:cNvCxnSpPr>
            <p:nvPr/>
          </p:nvCxnSpPr>
          <p:spPr>
            <a:xfrm flipH="1">
              <a:off x="2453697" y="4999916"/>
              <a:ext cx="433752" cy="60688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174506" y="5112666"/>
            <a:ext cx="2464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cycles now: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a,b,c,a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b,c,a,b</a:t>
            </a:r>
            <a:endParaRPr lang="en-US" sz="2000" dirty="0"/>
          </a:p>
          <a:p>
            <a:r>
              <a:rPr lang="en-US" sz="2000" dirty="0"/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25206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DAG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8555"/>
            <a:ext cx="8229600" cy="4784724"/>
          </a:xfrm>
        </p:spPr>
        <p:txBody>
          <a:bodyPr>
            <a:normAutofit/>
          </a:bodyPr>
          <a:lstStyle/>
          <a:p>
            <a:pPr marL="452628" indent="-34290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DAG</a:t>
            </a:r>
          </a:p>
          <a:p>
            <a:pPr marL="909828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Directed Acyclic Graph</a:t>
            </a:r>
          </a:p>
          <a:p>
            <a:pPr marL="909828" lvl="1" indent="-342900">
              <a:spcBef>
                <a:spcPts val="600"/>
              </a:spcBef>
            </a:pPr>
            <a:r>
              <a:rPr lang="en-US" sz="2000" dirty="0"/>
              <a:t>Special form used in many problems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29957" y="3894187"/>
            <a:ext cx="2883082" cy="2403311"/>
            <a:chOff x="1124592" y="2769109"/>
            <a:chExt cx="3229284" cy="2861692"/>
          </a:xfrm>
        </p:grpSpPr>
        <p:sp>
          <p:nvSpPr>
            <p:cNvPr id="10" name="Oval 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04886" y="2859732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621" y="2789415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>
              <a:endCxn id="11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7221" y="4411490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stCxn id="28" idx="0"/>
              <a:endCxn id="10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 rot="14400000" flipV="1">
              <a:off x="2227217" y="4061360"/>
              <a:ext cx="2215106" cy="24145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0970" y="513035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9097" y="391595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5654" y="5191027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55" name="Straight Arrow Connector 54"/>
            <p:cNvCxnSpPr>
              <a:endCxn id="51" idx="2"/>
            </p:cNvCxnSpPr>
            <p:nvPr/>
          </p:nvCxnSpPr>
          <p:spPr>
            <a:xfrm flipV="1">
              <a:off x="1772391" y="4100622"/>
              <a:ext cx="1843254" cy="4484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4"/>
              <a:endCxn id="38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8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8" idx="7"/>
            </p:cNvCxnSpPr>
            <p:nvPr/>
          </p:nvCxnSpPr>
          <p:spPr>
            <a:xfrm flipH="1">
              <a:off x="2840389" y="4278078"/>
              <a:ext cx="835626" cy="95562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526965" y="2787287"/>
            <a:ext cx="280832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Directed edges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No cycles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DAG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9700" y="5526732"/>
            <a:ext cx="21118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Directed edges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But cycles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Not a DAG   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5319662" y="2950182"/>
            <a:ext cx="2883082" cy="2403311"/>
            <a:chOff x="4800600" y="2828531"/>
            <a:chExt cx="2883082" cy="2403311"/>
          </a:xfrm>
        </p:grpSpPr>
        <p:sp>
          <p:nvSpPr>
            <p:cNvPr id="65" name="Oval 64"/>
            <p:cNvSpPr/>
            <p:nvPr/>
          </p:nvSpPr>
          <p:spPr>
            <a:xfrm>
              <a:off x="4800600" y="2828531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42530" y="282896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22196" y="2904638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48837" y="2845584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9" name="Straight Arrow Connector 68"/>
            <p:cNvCxnSpPr>
              <a:stCxn id="65" idx="6"/>
              <a:endCxn id="66" idx="2"/>
            </p:cNvCxnSpPr>
            <p:nvPr/>
          </p:nvCxnSpPr>
          <p:spPr>
            <a:xfrm>
              <a:off x="5208785" y="3020515"/>
              <a:ext cx="833745" cy="4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984898" y="416306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52929" y="4207838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72" name="Straight Arrow Connector 71"/>
            <p:cNvCxnSpPr>
              <a:endCxn id="70" idx="7"/>
            </p:cNvCxnSpPr>
            <p:nvPr/>
          </p:nvCxnSpPr>
          <p:spPr>
            <a:xfrm flipH="1">
              <a:off x="5333306" y="3206089"/>
              <a:ext cx="788890" cy="10132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984043" y="484212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275497" y="473640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024595" y="375478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6466" y="4811557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90172" y="3791678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42530" y="4862510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80" name="Straight Arrow Connector 79"/>
            <p:cNvCxnSpPr>
              <a:endCxn id="76" idx="2"/>
            </p:cNvCxnSpPr>
            <p:nvPr/>
          </p:nvCxnSpPr>
          <p:spPr>
            <a:xfrm flipV="1">
              <a:off x="5378950" y="3946764"/>
              <a:ext cx="1645644" cy="3765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7"/>
              <a:endCxn id="76" idx="3"/>
            </p:cNvCxnSpPr>
            <p:nvPr/>
          </p:nvCxnSpPr>
          <p:spPr>
            <a:xfrm flipV="1">
              <a:off x="6332451" y="4082516"/>
              <a:ext cx="751921" cy="815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0"/>
            </p:cNvCxnSpPr>
            <p:nvPr/>
          </p:nvCxnSpPr>
          <p:spPr>
            <a:xfrm>
              <a:off x="7265622" y="4141945"/>
              <a:ext cx="213968" cy="5944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6" idx="1"/>
              <a:endCxn id="66" idx="5"/>
            </p:cNvCxnSpPr>
            <p:nvPr/>
          </p:nvCxnSpPr>
          <p:spPr>
            <a:xfrm flipH="1" flipV="1">
              <a:off x="6390938" y="3156704"/>
              <a:ext cx="693434" cy="6543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0" idx="0"/>
              <a:endCxn id="65" idx="4"/>
            </p:cNvCxnSpPr>
            <p:nvPr/>
          </p:nvCxnSpPr>
          <p:spPr>
            <a:xfrm flipH="1" flipV="1">
              <a:off x="5004693" y="3212498"/>
              <a:ext cx="184298" cy="9505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3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91F2-770C-6571-31E7-D8CC204A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1A84-87B7-B925-6A44-820A69E5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been using DAG’s</a:t>
            </a:r>
          </a:p>
          <a:p>
            <a:r>
              <a:rPr lang="en-US" dirty="0"/>
              <a:t>Where?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A6563-D7FE-2E7B-82C1-46CB70CBE025}"/>
              </a:ext>
            </a:extLst>
          </p:cNvPr>
          <p:cNvGrpSpPr/>
          <p:nvPr/>
        </p:nvGrpSpPr>
        <p:grpSpPr>
          <a:xfrm>
            <a:off x="2451225" y="2930685"/>
            <a:ext cx="4241549" cy="3381214"/>
            <a:chOff x="1066800" y="2286000"/>
            <a:chExt cx="4241549" cy="33812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98E49D-E7AD-0FAC-31F5-F0604A85FB64}"/>
                </a:ext>
              </a:extLst>
            </p:cNvPr>
            <p:cNvSpPr/>
            <p:nvPr/>
          </p:nvSpPr>
          <p:spPr>
            <a:xfrm>
              <a:off x="3087605" y="439831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78338E-5F21-9B03-0BD9-C559AD24DE9D}"/>
                </a:ext>
              </a:extLst>
            </p:cNvPr>
            <p:cNvSpPr/>
            <p:nvPr/>
          </p:nvSpPr>
          <p:spPr>
            <a:xfrm>
              <a:off x="1614782" y="3083266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F7FF1-AA5F-0DDE-7D87-80CD15761EE6}"/>
                </a:ext>
              </a:extLst>
            </p:cNvPr>
            <p:cNvSpPr/>
            <p:nvPr/>
          </p:nvSpPr>
          <p:spPr>
            <a:xfrm>
              <a:off x="2757273" y="228600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5DAEA0-B400-5D4C-5A77-CBE6452CAD65}"/>
                </a:ext>
              </a:extLst>
            </p:cNvPr>
            <p:cNvSpPr txBox="1"/>
            <p:nvPr/>
          </p:nvSpPr>
          <p:spPr>
            <a:xfrm>
              <a:off x="2821315" y="2327080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68CD1-051F-D230-A821-B87A1E4386FF}"/>
                </a:ext>
              </a:extLst>
            </p:cNvPr>
            <p:cNvSpPr txBox="1"/>
            <p:nvPr/>
          </p:nvSpPr>
          <p:spPr>
            <a:xfrm>
              <a:off x="1676479" y="3100829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4D5F56-3AED-1F1D-AB96-281023931E24}"/>
                </a:ext>
              </a:extLst>
            </p:cNvPr>
            <p:cNvCxnSpPr>
              <a:stCxn id="7" idx="3"/>
              <a:endCxn id="6" idx="7"/>
            </p:cNvCxnSpPr>
            <p:nvPr/>
          </p:nvCxnSpPr>
          <p:spPr>
            <a:xfrm flipH="1">
              <a:off x="1963190" y="2613735"/>
              <a:ext cx="853860" cy="52576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5A93DB-BD7A-F077-F327-C54161593B49}"/>
                </a:ext>
              </a:extLst>
            </p:cNvPr>
            <p:cNvSpPr/>
            <p:nvPr/>
          </p:nvSpPr>
          <p:spPr>
            <a:xfrm>
              <a:off x="1066800" y="4343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17FB00-C39C-8D0F-054A-898F65C67CAD}"/>
                </a:ext>
              </a:extLst>
            </p:cNvPr>
            <p:cNvSpPr txBox="1"/>
            <p:nvPr/>
          </p:nvSpPr>
          <p:spPr>
            <a:xfrm>
              <a:off x="1138959" y="4359423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417EC5-2A13-D688-09C7-A200203BE838}"/>
                </a:ext>
              </a:extLst>
            </p:cNvPr>
            <p:cNvCxnSpPr>
              <a:stCxn id="6" idx="5"/>
              <a:endCxn id="14" idx="0"/>
            </p:cNvCxnSpPr>
            <p:nvPr/>
          </p:nvCxnSpPr>
          <p:spPr>
            <a:xfrm>
              <a:off x="1963190" y="3411002"/>
              <a:ext cx="230428" cy="9324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9EB811-B9D6-4C17-E72E-D514F3057DFA}"/>
                </a:ext>
              </a:extLst>
            </p:cNvPr>
            <p:cNvSpPr/>
            <p:nvPr/>
          </p:nvSpPr>
          <p:spPr>
            <a:xfrm>
              <a:off x="1989525" y="4343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C35EED-2C76-4550-2688-8C7216FE9574}"/>
                </a:ext>
              </a:extLst>
            </p:cNvPr>
            <p:cNvSpPr/>
            <p:nvPr/>
          </p:nvSpPr>
          <p:spPr>
            <a:xfrm>
              <a:off x="4393138" y="436857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3ABD4B-58C8-2BA3-EA6A-09E6761A485E}"/>
                </a:ext>
              </a:extLst>
            </p:cNvPr>
            <p:cNvSpPr/>
            <p:nvPr/>
          </p:nvSpPr>
          <p:spPr>
            <a:xfrm>
              <a:off x="3804915" y="312644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68987B-C04E-DA0F-E88F-C3E845644777}"/>
                </a:ext>
              </a:extLst>
            </p:cNvPr>
            <p:cNvSpPr txBox="1"/>
            <p:nvPr/>
          </p:nvSpPr>
          <p:spPr>
            <a:xfrm>
              <a:off x="4461168" y="4405466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2B11FB-CF34-B007-B511-63573510E6BF}"/>
                </a:ext>
              </a:extLst>
            </p:cNvPr>
            <p:cNvSpPr txBox="1"/>
            <p:nvPr/>
          </p:nvSpPr>
          <p:spPr>
            <a:xfrm>
              <a:off x="2023208" y="4368570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D1AB07-4759-E62B-2EA8-B6657A2B6C41}"/>
                </a:ext>
              </a:extLst>
            </p:cNvPr>
            <p:cNvCxnSpPr>
              <a:stCxn id="16" idx="3"/>
              <a:endCxn id="5" idx="7"/>
            </p:cNvCxnSpPr>
            <p:nvPr/>
          </p:nvCxnSpPr>
          <p:spPr>
            <a:xfrm flipH="1">
              <a:off x="3282470" y="3454184"/>
              <a:ext cx="582222" cy="94676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E586F6-6C42-9D68-0A52-2B7B472C5809}"/>
                </a:ext>
              </a:extLst>
            </p:cNvPr>
            <p:cNvCxnSpPr>
              <a:stCxn id="16" idx="4"/>
              <a:endCxn id="24" idx="0"/>
            </p:cNvCxnSpPr>
            <p:nvPr/>
          </p:nvCxnSpPr>
          <p:spPr>
            <a:xfrm flipH="1">
              <a:off x="3961008" y="3510415"/>
              <a:ext cx="48000" cy="84742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BE1221-0D30-2CE9-77DA-FAAA7571F0AC}"/>
                </a:ext>
              </a:extLst>
            </p:cNvPr>
            <p:cNvCxnSpPr>
              <a:stCxn id="16" idx="5"/>
            </p:cNvCxnSpPr>
            <p:nvPr/>
          </p:nvCxnSpPr>
          <p:spPr>
            <a:xfrm>
              <a:off x="4153323" y="3454184"/>
              <a:ext cx="435441" cy="93699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62F249-C5AB-42DF-5738-30B86130845A}"/>
                </a:ext>
              </a:extLst>
            </p:cNvPr>
            <p:cNvCxnSpPr>
              <a:stCxn id="7" idx="5"/>
              <a:endCxn id="16" idx="1"/>
            </p:cNvCxnSpPr>
            <p:nvPr/>
          </p:nvCxnSpPr>
          <p:spPr>
            <a:xfrm>
              <a:off x="3105681" y="2613735"/>
              <a:ext cx="759011" cy="5689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AE4DEB8-299A-EBD5-8141-1560FCFE3469}"/>
                </a:ext>
              </a:extLst>
            </p:cNvPr>
            <p:cNvCxnSpPr>
              <a:stCxn id="6" idx="3"/>
              <a:endCxn id="11" idx="0"/>
            </p:cNvCxnSpPr>
            <p:nvPr/>
          </p:nvCxnSpPr>
          <p:spPr>
            <a:xfrm flipH="1">
              <a:off x="1270893" y="3411002"/>
              <a:ext cx="403666" cy="9324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C79A5C-84FB-87EC-DBA2-B8E9EFEBE748}"/>
                </a:ext>
              </a:extLst>
            </p:cNvPr>
            <p:cNvSpPr/>
            <p:nvPr/>
          </p:nvSpPr>
          <p:spPr>
            <a:xfrm>
              <a:off x="3756915" y="4357835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791373-10CE-786D-B97F-1D2F6E608D07}"/>
                </a:ext>
              </a:extLst>
            </p:cNvPr>
            <p:cNvSpPr txBox="1"/>
            <p:nvPr/>
          </p:nvSpPr>
          <p:spPr>
            <a:xfrm>
              <a:off x="3847026" y="4407523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8756A-988F-B92E-FD07-623CE4492536}"/>
                </a:ext>
              </a:extLst>
            </p:cNvPr>
            <p:cNvCxnSpPr>
              <a:endCxn id="27" idx="0"/>
            </p:cNvCxnSpPr>
            <p:nvPr/>
          </p:nvCxnSpPr>
          <p:spPr>
            <a:xfrm>
              <a:off x="4733291" y="4706184"/>
              <a:ext cx="370966" cy="5756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6FFF07-571D-7191-C924-E362C5DB7AA8}"/>
                </a:ext>
              </a:extLst>
            </p:cNvPr>
            <p:cNvSpPr/>
            <p:nvPr/>
          </p:nvSpPr>
          <p:spPr>
            <a:xfrm>
              <a:off x="4900164" y="528182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47649A-0892-8394-61C7-4873DC7A6CC0}"/>
                </a:ext>
              </a:extLst>
            </p:cNvPr>
            <p:cNvSpPr txBox="1"/>
            <p:nvPr/>
          </p:nvSpPr>
          <p:spPr>
            <a:xfrm>
              <a:off x="3146975" y="4407523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502C43-274A-1199-BDC9-8C4867E2A357}"/>
                </a:ext>
              </a:extLst>
            </p:cNvPr>
            <p:cNvSpPr txBox="1"/>
            <p:nvPr/>
          </p:nvSpPr>
          <p:spPr>
            <a:xfrm>
              <a:off x="3853842" y="3144011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3A0A16-4EAF-7857-CD69-A705921D5B04}"/>
                </a:ext>
              </a:extLst>
            </p:cNvPr>
            <p:cNvSpPr txBox="1"/>
            <p:nvPr/>
          </p:nvSpPr>
          <p:spPr>
            <a:xfrm>
              <a:off x="4968194" y="5297882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B27DE0-2782-24CD-25A9-B1F157548922}"/>
              </a:ext>
            </a:extLst>
          </p:cNvPr>
          <p:cNvSpPr txBox="1"/>
          <p:nvPr/>
        </p:nvSpPr>
        <p:spPr>
          <a:xfrm>
            <a:off x="5822298" y="2718346"/>
            <a:ext cx="275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 (no parent pointer), linked lists (not doubly linked)</a:t>
            </a:r>
          </a:p>
        </p:txBody>
      </p:sp>
    </p:spTree>
    <p:extLst>
      <p:ext uri="{BB962C8B-B14F-4D97-AF65-F5344CB8AC3E}">
        <p14:creationId xmlns:p14="http://schemas.microsoft.com/office/powerpoint/2010/main" val="36837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6C46-3752-A43B-16BA-B1687513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 – 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8B24-C9D7-1814-FD41-C387B821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detect whether there are cycles?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8F7971-88D7-E5A8-557E-C2E6C4E3BB73}"/>
              </a:ext>
            </a:extLst>
          </p:cNvPr>
          <p:cNvGrpSpPr/>
          <p:nvPr/>
        </p:nvGrpSpPr>
        <p:grpSpPr>
          <a:xfrm>
            <a:off x="382570" y="3015541"/>
            <a:ext cx="3429000" cy="2919646"/>
            <a:chOff x="1124592" y="2769109"/>
            <a:chExt cx="3229284" cy="28548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DD8E0A-5381-7B88-5038-8471FC1FD944}"/>
                </a:ext>
              </a:extLst>
            </p:cNvPr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9C9AC0-744C-452C-FDEF-A44C09D202D0}"/>
                </a:ext>
              </a:extLst>
            </p:cNvPr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1A73E6-66F7-3F5E-CE42-189F2ED0E5DC}"/>
                </a:ext>
              </a:extLst>
            </p:cNvPr>
            <p:cNvSpPr txBox="1"/>
            <p:nvPr/>
          </p:nvSpPr>
          <p:spPr>
            <a:xfrm>
              <a:off x="2604886" y="285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2114E3-B228-D5C7-8BDA-05FB27F0EF48}"/>
                </a:ext>
              </a:extLst>
            </p:cNvPr>
            <p:cNvSpPr txBox="1"/>
            <p:nvPr/>
          </p:nvSpPr>
          <p:spPr>
            <a:xfrm>
              <a:off x="1218293" y="281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2484E0-8CFD-5870-5DC8-10660A4BC6B6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CCDA86-0665-021D-CE76-273ABE556A7A}"/>
                </a:ext>
              </a:extLst>
            </p:cNvPr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4C120A-7186-55F6-D0BB-5095CA242EE3}"/>
                </a:ext>
              </a:extLst>
            </p:cNvPr>
            <p:cNvSpPr txBox="1"/>
            <p:nvPr/>
          </p:nvSpPr>
          <p:spPr>
            <a:xfrm>
              <a:off x="1407221" y="44114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8079EC-9306-E1B7-4D5E-2124660F27E0}"/>
                </a:ext>
              </a:extLst>
            </p:cNvPr>
            <p:cNvCxnSpPr>
              <a:stCxn id="10" idx="0"/>
              <a:endCxn id="5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C543E70-3AC6-072A-32F1-2C99D2311584}"/>
                </a:ext>
              </a:extLst>
            </p:cNvPr>
            <p:cNvSpPr/>
            <p:nvPr/>
          </p:nvSpPr>
          <p:spPr>
            <a:xfrm rot="14400000" flipV="1">
              <a:off x="2235748" y="4048164"/>
              <a:ext cx="2214014" cy="25930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4870C2-523E-EFF7-C675-544499DC7ADA}"/>
                </a:ext>
              </a:extLst>
            </p:cNvPr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356258-712C-0789-6C1F-B9C16CC8FAA4}"/>
                </a:ext>
              </a:extLst>
            </p:cNvPr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8BFDBF-200B-0CC9-D956-BFD1C0773964}"/>
                </a:ext>
              </a:extLst>
            </p:cNvPr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BF8821-1430-D285-9193-38D49C6E588E}"/>
                </a:ext>
              </a:extLst>
            </p:cNvPr>
            <p:cNvSpPr txBox="1"/>
            <p:nvPr/>
          </p:nvSpPr>
          <p:spPr>
            <a:xfrm>
              <a:off x="3988138" y="511986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FE60BF-7784-541C-F9FD-CCF4A639DA5F}"/>
                </a:ext>
              </a:extLst>
            </p:cNvPr>
            <p:cNvSpPr txBox="1"/>
            <p:nvPr/>
          </p:nvSpPr>
          <p:spPr>
            <a:xfrm>
              <a:off x="3715805" y="392787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449668-06A4-634D-B274-ECE9349BB180}"/>
                </a:ext>
              </a:extLst>
            </p:cNvPr>
            <p:cNvSpPr txBox="1"/>
            <p:nvPr/>
          </p:nvSpPr>
          <p:spPr>
            <a:xfrm>
              <a:off x="2526344" y="524177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8FEFFA-08EF-91F2-F88C-C30E083F68D8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1772391" y="4100622"/>
              <a:ext cx="1843254" cy="4484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915974-4AC8-76EB-5E75-DE9B20AC4085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EA641C-C25A-974C-79C9-68F031E6DDAE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189868-9CFF-8ED0-0845-EE24619FA7B3}"/>
                </a:ext>
              </a:extLst>
            </p:cNvPr>
            <p:cNvCxnSpPr>
              <a:endCxn id="14" idx="7"/>
            </p:cNvCxnSpPr>
            <p:nvPr/>
          </p:nvCxnSpPr>
          <p:spPr>
            <a:xfrm flipH="1">
              <a:off x="2840389" y="4278078"/>
              <a:ext cx="835626" cy="95562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03E99F9-7E50-DBA9-D2EF-432878AC8C1B}"/>
              </a:ext>
            </a:extLst>
          </p:cNvPr>
          <p:cNvSpPr/>
          <p:nvPr/>
        </p:nvSpPr>
        <p:spPr>
          <a:xfrm rot="13315538" flipH="1">
            <a:off x="2346158" y="3342403"/>
            <a:ext cx="1231917" cy="426466"/>
          </a:xfrm>
          <a:custGeom>
            <a:avLst/>
            <a:gdLst>
              <a:gd name="connsiteX0" fmla="*/ 1780032 w 1780032"/>
              <a:gd name="connsiteY0" fmla="*/ 0 h 573068"/>
              <a:gd name="connsiteX1" fmla="*/ 926592 w 1780032"/>
              <a:gd name="connsiteY1" fmla="*/ 573024 h 573068"/>
              <a:gd name="connsiteX2" fmla="*/ 0 w 1780032"/>
              <a:gd name="connsiteY2" fmla="*/ 24384 h 57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0032" h="573068">
                <a:moveTo>
                  <a:pt x="1780032" y="0"/>
                </a:moveTo>
                <a:cubicBezTo>
                  <a:pt x="1501648" y="284480"/>
                  <a:pt x="1223264" y="568960"/>
                  <a:pt x="926592" y="573024"/>
                </a:cubicBezTo>
                <a:cubicBezTo>
                  <a:pt x="629920" y="577088"/>
                  <a:pt x="314960" y="300736"/>
                  <a:pt x="0" y="24384"/>
                </a:cubicBezTo>
              </a:path>
            </a:pathLst>
          </a:custGeom>
          <a:solidFill>
            <a:schemeClr val="bg1"/>
          </a:solidFill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A621EC-B27E-41A8-095D-D244E17AE074}"/>
              </a:ext>
            </a:extLst>
          </p:cNvPr>
          <p:cNvCxnSpPr/>
          <p:nvPr/>
        </p:nvCxnSpPr>
        <p:spPr>
          <a:xfrm flipH="1">
            <a:off x="2275579" y="5614862"/>
            <a:ext cx="1038771" cy="14429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05F23-C98B-1A32-4808-686443A6F7B0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1016148" y="3415180"/>
            <a:ext cx="914613" cy="12939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9030F6-5171-2094-7171-DB6D2CBEE8BF}"/>
              </a:ext>
            </a:extLst>
          </p:cNvPr>
          <p:cNvSpPr txBox="1"/>
          <p:nvPr/>
        </p:nvSpPr>
        <p:spPr>
          <a:xfrm>
            <a:off x="5322905" y="2867615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A49A7-281D-6FD5-B591-76730FCA0A31}"/>
              </a:ext>
            </a:extLst>
          </p:cNvPr>
          <p:cNvSpPr txBox="1"/>
          <p:nvPr/>
        </p:nvSpPr>
        <p:spPr>
          <a:xfrm>
            <a:off x="5286882" y="3224625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EE71D7-5824-3D8D-0845-A622094B50A7}"/>
              </a:ext>
            </a:extLst>
          </p:cNvPr>
          <p:cNvSpPr txBox="1"/>
          <p:nvPr/>
        </p:nvSpPr>
        <p:spPr>
          <a:xfrm>
            <a:off x="5258909" y="3556549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C86BA6-0ED9-6C96-A9E7-DB0CB1476718}"/>
              </a:ext>
            </a:extLst>
          </p:cNvPr>
          <p:cNvSpPr txBox="1"/>
          <p:nvPr/>
        </p:nvSpPr>
        <p:spPr>
          <a:xfrm>
            <a:off x="6572275" y="3223179"/>
            <a:ext cx="10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DAG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5B9AA-A61C-43E6-B1BB-4029D0FA15C4}"/>
              </a:ext>
            </a:extLst>
          </p:cNvPr>
          <p:cNvSpPr txBox="1"/>
          <p:nvPr/>
        </p:nvSpPr>
        <p:spPr>
          <a:xfrm>
            <a:off x="6555359" y="2886299"/>
            <a:ext cx="10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DAG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FC531-FDBF-9018-31F8-900B9A96F4DC}"/>
              </a:ext>
            </a:extLst>
          </p:cNvPr>
          <p:cNvSpPr txBox="1"/>
          <p:nvPr/>
        </p:nvSpPr>
        <p:spPr>
          <a:xfrm>
            <a:off x="6555359" y="3598622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E7B23-70F6-1C5A-8594-53CD2DB43A92}"/>
              </a:ext>
            </a:extLst>
          </p:cNvPr>
          <p:cNvSpPr txBox="1"/>
          <p:nvPr/>
        </p:nvSpPr>
        <p:spPr>
          <a:xfrm>
            <a:off x="5258909" y="2514228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4DA5D8-2C41-A858-57A8-D62080FF2161}"/>
              </a:ext>
            </a:extLst>
          </p:cNvPr>
          <p:cNvSpPr txBox="1"/>
          <p:nvPr/>
        </p:nvSpPr>
        <p:spPr>
          <a:xfrm>
            <a:off x="6596533" y="2514228"/>
            <a:ext cx="10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DAG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B27E86-901B-7220-E943-2704EEDCA2DA}"/>
              </a:ext>
            </a:extLst>
          </p:cNvPr>
          <p:cNvSpPr txBox="1"/>
          <p:nvPr/>
        </p:nvSpPr>
        <p:spPr>
          <a:xfrm>
            <a:off x="4364867" y="4372907"/>
            <a:ext cx="4725913" cy="193899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  Graph Algorithm: </a:t>
            </a:r>
          </a:p>
          <a:p>
            <a:r>
              <a:rPr lang="en-US" sz="2000" b="1" dirty="0"/>
              <a:t>  For each vertex v {</a:t>
            </a:r>
          </a:p>
          <a:p>
            <a:r>
              <a:rPr lang="en-US" sz="2000" dirty="0"/>
              <a:t>     trace paths from v</a:t>
            </a:r>
          </a:p>
          <a:p>
            <a:r>
              <a:rPr lang="en-US" sz="2000" dirty="0"/>
              <a:t>     see if you revisit a node on the path</a:t>
            </a:r>
          </a:p>
          <a:p>
            <a:r>
              <a:rPr lang="en-US" sz="2000" dirty="0"/>
              <a:t>     each path must end or revisit (why?) 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  }</a:t>
            </a:r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12186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Connected - Undirected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25456"/>
          </a:xfrm>
        </p:spPr>
        <p:txBody>
          <a:bodyPr>
            <a:normAutofit/>
          </a:bodyPr>
          <a:lstStyle/>
          <a:p>
            <a:pPr marL="452628" indent="-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Connected</a:t>
            </a:r>
          </a:p>
          <a:p>
            <a:pPr marL="909828" lvl="1" indent="-342900">
              <a:spcBef>
                <a:spcPts val="0"/>
              </a:spcBef>
            </a:pPr>
            <a:r>
              <a:rPr lang="en-US" sz="2000" dirty="0"/>
              <a:t>Has a path from every vertex to every other vertex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2852" y="2692356"/>
            <a:ext cx="2883082" cy="2403311"/>
            <a:chOff x="1124592" y="2769109"/>
            <a:chExt cx="3229284" cy="2861692"/>
          </a:xfrm>
        </p:grpSpPr>
        <p:sp>
          <p:nvSpPr>
            <p:cNvPr id="10" name="Oval 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04886" y="2859732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621" y="2789415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>
              <a:endCxn id="11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7221" y="4411490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stCxn id="28" idx="0"/>
              <a:endCxn id="10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0970" y="513035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9097" y="391595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5654" y="5191027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55" name="Straight Arrow Connector 54"/>
            <p:cNvCxnSpPr>
              <a:endCxn id="51" idx="2"/>
            </p:cNvCxnSpPr>
            <p:nvPr/>
          </p:nvCxnSpPr>
          <p:spPr>
            <a:xfrm flipV="1">
              <a:off x="1772391" y="4100622"/>
              <a:ext cx="1843254" cy="4484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4"/>
              <a:endCxn id="38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8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8" idx="7"/>
            </p:cNvCxnSpPr>
            <p:nvPr/>
          </p:nvCxnSpPr>
          <p:spPr>
            <a:xfrm flipH="1">
              <a:off x="1721266" y="3199398"/>
              <a:ext cx="891606" cy="122573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847487" y="5526154"/>
            <a:ext cx="183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connected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0829" y="5582016"/>
            <a:ext cx="211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Not connected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717374"/>
            <a:ext cx="2883082" cy="2403311"/>
            <a:chOff x="1124592" y="2769109"/>
            <a:chExt cx="3229284" cy="2861692"/>
          </a:xfrm>
        </p:grpSpPr>
        <p:sp>
          <p:nvSpPr>
            <p:cNvPr id="50" name="Oval 4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04886" y="2859732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78621" y="2789415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4" name="Straight Arrow Connector 63"/>
            <p:cNvCxnSpPr>
              <a:endCxn id="59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07221" y="4411490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86" name="Straight Arrow Connector 85"/>
            <p:cNvCxnSpPr>
              <a:stCxn id="73" idx="0"/>
              <a:endCxn id="50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20970" y="513035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89097" y="391595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15654" y="5191027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94" name="Straight Arrow Connector 93"/>
            <p:cNvCxnSpPr>
              <a:stCxn id="59" idx="4"/>
              <a:endCxn id="87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8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73" idx="7"/>
            </p:cNvCxnSpPr>
            <p:nvPr/>
          </p:nvCxnSpPr>
          <p:spPr>
            <a:xfrm flipH="1">
              <a:off x="1721266" y="3199398"/>
              <a:ext cx="891606" cy="122573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0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1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Connected - Directed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25456"/>
          </a:xfrm>
        </p:spPr>
        <p:txBody>
          <a:bodyPr>
            <a:normAutofit/>
          </a:bodyPr>
          <a:lstStyle/>
          <a:p>
            <a:pPr marL="452628" indent="-342900">
              <a:spcBef>
                <a:spcPts val="0"/>
              </a:spcBef>
            </a:pPr>
            <a:r>
              <a:rPr lang="en-US" sz="2400" dirty="0">
                <a:solidFill>
                  <a:srgbClr val="0070C0"/>
                </a:solidFill>
              </a:rPr>
              <a:t>Strongly Connected </a:t>
            </a:r>
          </a:p>
          <a:p>
            <a:pPr marL="909828" lvl="1" indent="-342900">
              <a:spcBef>
                <a:spcPts val="0"/>
              </a:spcBef>
            </a:pPr>
            <a:r>
              <a:rPr lang="en-US" sz="2000" dirty="0"/>
              <a:t>Has a path from every vertex to every other vertex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440640" y="2987853"/>
            <a:ext cx="1867219" cy="2058499"/>
            <a:chOff x="1124592" y="2769109"/>
            <a:chExt cx="2091436" cy="2451114"/>
          </a:xfrm>
        </p:grpSpPr>
        <p:sp>
          <p:nvSpPr>
            <p:cNvPr id="10" name="Oval 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44271" y="2769977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1616" y="279171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621" y="2789414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>
              <a:stCxn id="10" idx="6"/>
              <a:endCxn id="11" idx="2"/>
            </p:cNvCxnSpPr>
            <p:nvPr/>
          </p:nvCxnSpPr>
          <p:spPr>
            <a:xfrm>
              <a:off x="1581792" y="2997710"/>
              <a:ext cx="1162479" cy="86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31" name="Straight Arrow Connector 30"/>
            <p:cNvCxnSpPr>
              <a:stCxn id="10" idx="4"/>
              <a:endCxn id="28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55" name="Straight Arrow Connector 54"/>
            <p:cNvCxnSpPr>
              <a:stCxn id="11" idx="4"/>
              <a:endCxn id="38" idx="0"/>
            </p:cNvCxnSpPr>
            <p:nvPr/>
          </p:nvCxnSpPr>
          <p:spPr>
            <a:xfrm>
              <a:off x="2972872" y="3227178"/>
              <a:ext cx="14557" cy="152137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8" idx="1"/>
              <a:endCxn id="10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6"/>
              <a:endCxn id="38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026641" y="5408799"/>
            <a:ext cx="271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Strongly connected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00600" y="544549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Not strongly connected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410202" y="2963967"/>
            <a:ext cx="1867219" cy="2058499"/>
            <a:chOff x="1124592" y="2769109"/>
            <a:chExt cx="2091436" cy="2451114"/>
          </a:xfrm>
        </p:grpSpPr>
        <p:sp>
          <p:nvSpPr>
            <p:cNvPr id="77" name="Oval 76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744271" y="27893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71860" y="281407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78621" y="2789414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>
              <a:off x="2972872" y="3246509"/>
              <a:ext cx="14557" cy="15020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1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1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Connected - Directed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6332"/>
            <a:ext cx="8229600" cy="4625456"/>
          </a:xfrm>
        </p:spPr>
        <p:txBody>
          <a:bodyPr>
            <a:normAutofit/>
          </a:bodyPr>
          <a:lstStyle/>
          <a:p>
            <a:pPr marL="452628" indent="-342900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Weakly Connected</a:t>
            </a:r>
          </a:p>
          <a:p>
            <a:pPr marL="909828" lvl="1" indent="-342900">
              <a:spcBef>
                <a:spcPts val="0"/>
              </a:spcBef>
            </a:pPr>
            <a:r>
              <a:rPr lang="en-US" sz="2000" dirty="0"/>
              <a:t>Underlying undirected graph is 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6710" y="5248310"/>
            <a:ext cx="333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Not strongly connected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869607" y="2987415"/>
            <a:ext cx="1867219" cy="2058499"/>
            <a:chOff x="1124592" y="2769109"/>
            <a:chExt cx="2091436" cy="2451114"/>
          </a:xfrm>
        </p:grpSpPr>
        <p:sp>
          <p:nvSpPr>
            <p:cNvPr id="77" name="Oval 76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744271" y="27893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71860" y="281407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78621" y="2789414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>
              <a:off x="2972872" y="3246509"/>
              <a:ext cx="14557" cy="15020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799095" y="3007432"/>
            <a:ext cx="1867219" cy="2058499"/>
            <a:chOff x="1124592" y="2769109"/>
            <a:chExt cx="2091436" cy="2451114"/>
          </a:xfrm>
        </p:grpSpPr>
        <p:sp>
          <p:nvSpPr>
            <p:cNvPr id="34" name="Oval 33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744271" y="27893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1860" y="281407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8621" y="2789414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41" name="Straight Arrow Connector 40"/>
            <p:cNvCxnSpPr>
              <a:stCxn id="34" idx="4"/>
              <a:endCxn id="39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44" name="Straight Arrow Connector 43"/>
            <p:cNvCxnSpPr>
              <a:stCxn id="35" idx="4"/>
              <a:endCxn id="42" idx="0"/>
            </p:cNvCxnSpPr>
            <p:nvPr/>
          </p:nvCxnSpPr>
          <p:spPr>
            <a:xfrm>
              <a:off x="2972872" y="3246509"/>
              <a:ext cx="14557" cy="15020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1"/>
              <a:endCxn id="34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6"/>
              <a:endCxn id="42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/>
          <p:cNvSpPr/>
          <p:nvPr/>
        </p:nvSpPr>
        <p:spPr>
          <a:xfrm>
            <a:off x="3725864" y="3324765"/>
            <a:ext cx="1199352" cy="418867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22225" cmpd="sng">
            <a:solidFill>
              <a:schemeClr val="accent2">
                <a:lumMod val="75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33247" y="3853294"/>
            <a:ext cx="151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65926"/>
                </a:solidFill>
                <a:latin typeface="Segoe Print" panose="02000600000000000000" pitchFamily="2" charset="0"/>
              </a:rPr>
              <a:t>Underlying undirected graph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38800" y="5298042"/>
            <a:ext cx="240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this is connected, so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90533" y="5661247"/>
            <a:ext cx="340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This is weakly connected</a:t>
            </a:r>
          </a:p>
        </p:txBody>
      </p:sp>
    </p:spTree>
    <p:extLst>
      <p:ext uri="{BB962C8B-B14F-4D97-AF65-F5344CB8AC3E}">
        <p14:creationId xmlns:p14="http://schemas.microsoft.com/office/powerpoint/2010/main" val="35999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5" grpId="0"/>
      <p:bldP spid="3" grpId="0" animBg="1"/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33544" y="1685824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s.c.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no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771807" y="1567250"/>
            <a:ext cx="2802252" cy="2697620"/>
            <a:chOff x="1310114" y="2930146"/>
            <a:chExt cx="1816424" cy="1850303"/>
          </a:xfrm>
        </p:grpSpPr>
        <p:sp>
          <p:nvSpPr>
            <p:cNvPr id="77" name="Oval 76"/>
            <p:cNvSpPr/>
            <p:nvPr/>
          </p:nvSpPr>
          <p:spPr>
            <a:xfrm>
              <a:off x="1951137" y="2930146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6521" y="3032749"/>
              <a:ext cx="280724" cy="25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310114" y="4308670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39260" y="4398224"/>
              <a:ext cx="296907" cy="25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553289" y="3335317"/>
              <a:ext cx="479378" cy="9882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669338" y="4323250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96554" y="4416882"/>
              <a:ext cx="261365" cy="25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00" name="Straight Arrow Connector 99"/>
            <p:cNvCxnSpPr>
              <a:stCxn id="77" idx="5"/>
              <a:endCxn id="97" idx="0"/>
            </p:cNvCxnSpPr>
            <p:nvPr/>
          </p:nvCxnSpPr>
          <p:spPr>
            <a:xfrm>
              <a:off x="2341383" y="3320391"/>
              <a:ext cx="556556" cy="10028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1754340" y="4632206"/>
              <a:ext cx="955495" cy="457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09432" y="1608941"/>
            <a:ext cx="2126087" cy="2030687"/>
            <a:chOff x="1324899" y="2930146"/>
            <a:chExt cx="1801639" cy="1850304"/>
          </a:xfrm>
        </p:grpSpPr>
        <p:sp>
          <p:nvSpPr>
            <p:cNvPr id="54" name="Oval 53"/>
            <p:cNvSpPr/>
            <p:nvPr/>
          </p:nvSpPr>
          <p:spPr>
            <a:xfrm>
              <a:off x="1951137" y="2930146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601" y="3013171"/>
              <a:ext cx="307995" cy="3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324899" y="432324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17915" y="4400871"/>
              <a:ext cx="304800" cy="3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8" name="Straight Arrow Connector 57"/>
            <p:cNvCxnSpPr>
              <a:stCxn id="54" idx="3"/>
              <a:endCxn id="56" idx="0"/>
            </p:cNvCxnSpPr>
            <p:nvPr/>
          </p:nvCxnSpPr>
          <p:spPr>
            <a:xfrm flipH="1">
              <a:off x="1553500" y="3320391"/>
              <a:ext cx="464593" cy="100285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69338" y="4323250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0029" y="4392005"/>
              <a:ext cx="266593" cy="3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61" name="Straight Arrow Connector 60"/>
            <p:cNvCxnSpPr>
              <a:endCxn id="54" idx="5"/>
            </p:cNvCxnSpPr>
            <p:nvPr/>
          </p:nvCxnSpPr>
          <p:spPr>
            <a:xfrm flipH="1" flipV="1">
              <a:off x="2341383" y="3320391"/>
              <a:ext cx="546944" cy="98543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6"/>
              <a:endCxn id="59" idx="2"/>
            </p:cNvCxnSpPr>
            <p:nvPr/>
          </p:nvCxnSpPr>
          <p:spPr>
            <a:xfrm>
              <a:off x="1782099" y="4551849"/>
              <a:ext cx="887239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519079" y="1832973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s.c.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yes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38202" y="3873892"/>
            <a:ext cx="2992917" cy="2164220"/>
            <a:chOff x="1201222" y="4342166"/>
            <a:chExt cx="2653620" cy="1770911"/>
          </a:xfrm>
        </p:grpSpPr>
        <p:sp>
          <p:nvSpPr>
            <p:cNvPr id="89" name="Oval 88"/>
            <p:cNvSpPr/>
            <p:nvPr/>
          </p:nvSpPr>
          <p:spPr>
            <a:xfrm>
              <a:off x="2072618" y="4342166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46051" y="4356801"/>
              <a:ext cx="317005" cy="30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201222" y="5630388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69252" y="5690494"/>
              <a:ext cx="272123" cy="30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4" name="Straight Arrow Connector 93"/>
            <p:cNvCxnSpPr>
              <a:stCxn id="89" idx="3"/>
              <a:endCxn id="91" idx="0"/>
            </p:cNvCxnSpPr>
            <p:nvPr/>
          </p:nvCxnSpPr>
          <p:spPr>
            <a:xfrm flipH="1">
              <a:off x="1405315" y="4669902"/>
              <a:ext cx="727080" cy="96048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3157899" y="572911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14153" y="5742837"/>
              <a:ext cx="272123" cy="30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02" name="Straight Arrow Connector 101"/>
            <p:cNvCxnSpPr>
              <a:endCxn id="89" idx="5"/>
            </p:cNvCxnSpPr>
            <p:nvPr/>
          </p:nvCxnSpPr>
          <p:spPr>
            <a:xfrm flipH="1" flipV="1">
              <a:off x="2421025" y="4669902"/>
              <a:ext cx="869011" cy="103420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95" idx="2"/>
            </p:cNvCxnSpPr>
            <p:nvPr/>
          </p:nvCxnSpPr>
          <p:spPr>
            <a:xfrm>
              <a:off x="1630043" y="5858888"/>
              <a:ext cx="1527856" cy="6220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2134724" y="5212986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446657" y="4776668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4" idx="6"/>
              <a:endCxn id="105" idx="3"/>
            </p:cNvCxnSpPr>
            <p:nvPr/>
          </p:nvCxnSpPr>
          <p:spPr>
            <a:xfrm flipV="1">
              <a:off x="2542909" y="5104404"/>
              <a:ext cx="963525" cy="30056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169046" y="5227622"/>
              <a:ext cx="317005" cy="30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92248" y="4776668"/>
              <a:ext cx="317005" cy="30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992465" y="4849916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w.c.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no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35564" y="5328900"/>
            <a:ext cx="2345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70B7"/>
                </a:solidFill>
                <a:latin typeface="Segoe Print" panose="02000600000000000000" pitchFamily="2" charset="0"/>
              </a:rPr>
              <a:t>we just say </a:t>
            </a:r>
          </a:p>
          <a:p>
            <a:r>
              <a:rPr lang="en-US" sz="2000" b="1" dirty="0">
                <a:solidFill>
                  <a:srgbClr val="2F70B7"/>
                </a:solidFill>
                <a:latin typeface="Segoe Print" panose="02000600000000000000" pitchFamily="2" charset="0"/>
              </a:rPr>
              <a:t>not connected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62573" y="2192450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w.c.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yes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754301" y="2216640"/>
            <a:ext cx="13633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so also </a:t>
            </a:r>
          </a:p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w.c.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yes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968052" y="5312004"/>
            <a:ext cx="1222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so also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s.c.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no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5342706" y="2256116"/>
            <a:ext cx="676698" cy="1351734"/>
          </a:xfrm>
          <a:prstGeom prst="straightConnector1">
            <a:avLst/>
          </a:prstGeom>
          <a:ln w="508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247033" y="2265415"/>
            <a:ext cx="813343" cy="1368863"/>
          </a:xfrm>
          <a:prstGeom prst="straightConnector1">
            <a:avLst/>
          </a:prstGeom>
          <a:ln w="508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5494502" y="3819135"/>
            <a:ext cx="1356865" cy="7924"/>
          </a:xfrm>
          <a:prstGeom prst="straightConnector1">
            <a:avLst/>
          </a:prstGeom>
          <a:ln w="508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6" grpId="0"/>
      <p:bldP spid="118" grpId="0"/>
      <p:bldP spid="119" grpId="0"/>
      <p:bldP spid="120" grpId="0"/>
      <p:bldP spid="121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Complete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3999" y="1348760"/>
                <a:ext cx="8229600" cy="4625456"/>
              </a:xfrm>
            </p:spPr>
            <p:txBody>
              <a:bodyPr>
                <a:normAutofit/>
              </a:bodyPr>
              <a:lstStyle/>
              <a:p>
                <a:pPr marL="452628" indent="-342900">
                  <a:spcBef>
                    <a:spcPts val="0"/>
                  </a:spcBef>
                </a:pPr>
                <a:r>
                  <a:rPr lang="en-US" sz="2400" dirty="0"/>
                  <a:t>An edge between any two distinct vertices</a:t>
                </a:r>
              </a:p>
              <a:p>
                <a:pPr marL="452628" indent="-3429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∈ E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for every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∈ V, and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i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i="1" dirty="0"/>
                  <a:t>(u</a:t>
                </a:r>
                <a:r>
                  <a:rPr lang="en-US" sz="1800" i="1" dirty="0"/>
                  <a:t>ndirected </a:t>
                </a:r>
                <a:r>
                  <a:rPr lang="en-US" sz="2000" i="1" dirty="0"/>
                  <a:t>graph)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999" y="1348760"/>
                <a:ext cx="8229600" cy="4625456"/>
              </a:xfrm>
              <a:blipFill>
                <a:blip r:embed="rId2"/>
                <a:stretch>
                  <a:fillRect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40287" y="546776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88571" y="3744945"/>
            <a:ext cx="1416395" cy="1532516"/>
            <a:chOff x="900768" y="2859771"/>
            <a:chExt cx="1416395" cy="1532516"/>
          </a:xfrm>
        </p:grpSpPr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223169" y="4235739"/>
              <a:ext cx="784362" cy="127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900768" y="285977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997672" y="2872476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3537" y="409196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>
              <a:off x="1055585" y="3147325"/>
              <a:ext cx="12769" cy="94463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007531" y="4104734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>
              <a:off x="2152489" y="3160030"/>
              <a:ext cx="9859" cy="9447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165056" y="3105214"/>
              <a:ext cx="887819" cy="104163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216786" y="3012179"/>
              <a:ext cx="784361" cy="1277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82" idx="7"/>
            </p:cNvCxnSpPr>
            <p:nvPr/>
          </p:nvCxnSpPr>
          <p:spPr>
            <a:xfrm flipH="1">
              <a:off x="1177824" y="3118659"/>
              <a:ext cx="865423" cy="101541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167627" y="3744947"/>
            <a:ext cx="2047387" cy="2014691"/>
            <a:chOff x="3032008" y="2622207"/>
            <a:chExt cx="2047387" cy="2014691"/>
          </a:xfrm>
        </p:grpSpPr>
        <p:cxnSp>
          <p:nvCxnSpPr>
            <p:cNvPr id="61" name="Straight Arrow Connector 60"/>
            <p:cNvCxnSpPr>
              <a:stCxn id="54" idx="0"/>
              <a:endCxn id="63" idx="2"/>
            </p:cNvCxnSpPr>
            <p:nvPr/>
          </p:nvCxnSpPr>
          <p:spPr>
            <a:xfrm flipV="1">
              <a:off x="3233157" y="2806621"/>
              <a:ext cx="605372" cy="42365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8" idx="3"/>
            </p:cNvCxnSpPr>
            <p:nvPr/>
          </p:nvCxnSpPr>
          <p:spPr>
            <a:xfrm>
              <a:off x="3657204" y="4566811"/>
              <a:ext cx="770191" cy="119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032008" y="3230278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677097" y="3248376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284331" y="4268070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4" idx="4"/>
              <a:endCxn id="56" idx="1"/>
            </p:cNvCxnSpPr>
            <p:nvPr/>
          </p:nvCxnSpPr>
          <p:spPr>
            <a:xfrm>
              <a:off x="3233157" y="3599106"/>
              <a:ext cx="110089" cy="722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368479" y="4263952"/>
              <a:ext cx="402298" cy="36882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55" idx="4"/>
              <a:endCxn id="58" idx="7"/>
            </p:cNvCxnSpPr>
            <p:nvPr/>
          </p:nvCxnSpPr>
          <p:spPr>
            <a:xfrm flipH="1">
              <a:off x="4711861" y="3617204"/>
              <a:ext cx="166384" cy="7007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1"/>
              <a:endCxn id="54" idx="5"/>
            </p:cNvCxnSpPr>
            <p:nvPr/>
          </p:nvCxnSpPr>
          <p:spPr>
            <a:xfrm flipH="1" flipV="1">
              <a:off x="3375391" y="3545092"/>
              <a:ext cx="1052003" cy="77287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3"/>
              <a:endCxn id="56" idx="7"/>
            </p:cNvCxnSpPr>
            <p:nvPr/>
          </p:nvCxnSpPr>
          <p:spPr>
            <a:xfrm flipH="1">
              <a:off x="3627714" y="3563190"/>
              <a:ext cx="1108298" cy="75889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838529" y="2622207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55" idx="2"/>
            </p:cNvCxnSpPr>
            <p:nvPr/>
          </p:nvCxnSpPr>
          <p:spPr>
            <a:xfrm flipH="1">
              <a:off x="3436144" y="3432791"/>
              <a:ext cx="1240953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6"/>
              <a:endCxn id="55" idx="0"/>
            </p:cNvCxnSpPr>
            <p:nvPr/>
          </p:nvCxnSpPr>
          <p:spPr>
            <a:xfrm>
              <a:off x="4240827" y="2806621"/>
              <a:ext cx="637419" cy="4417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56" idx="0"/>
            </p:cNvCxnSpPr>
            <p:nvPr/>
          </p:nvCxnSpPr>
          <p:spPr>
            <a:xfrm flipH="1">
              <a:off x="3485480" y="2991293"/>
              <a:ext cx="495236" cy="127677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8" idx="0"/>
            </p:cNvCxnSpPr>
            <p:nvPr/>
          </p:nvCxnSpPr>
          <p:spPr>
            <a:xfrm flipH="1" flipV="1">
              <a:off x="4124258" y="2970216"/>
              <a:ext cx="445370" cy="129373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511008" y="593102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K5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5685004" y="3747684"/>
            <a:ext cx="2723488" cy="2502550"/>
            <a:chOff x="5263161" y="2748106"/>
            <a:chExt cx="2723488" cy="2502550"/>
          </a:xfrm>
        </p:grpSpPr>
        <p:cxnSp>
          <p:nvCxnSpPr>
            <p:cNvPr id="104" name="Straight Arrow Connector 103"/>
            <p:cNvCxnSpPr>
              <a:stCxn id="106" idx="0"/>
              <a:endCxn id="114" idx="3"/>
            </p:cNvCxnSpPr>
            <p:nvPr/>
          </p:nvCxnSpPr>
          <p:spPr>
            <a:xfrm flipV="1">
              <a:off x="5502472" y="3136358"/>
              <a:ext cx="353785" cy="58669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8" idx="5"/>
              <a:endCxn id="110" idx="3"/>
            </p:cNvCxnSpPr>
            <p:nvPr/>
          </p:nvCxnSpPr>
          <p:spPr>
            <a:xfrm>
              <a:off x="6194691" y="5185054"/>
              <a:ext cx="904807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263161" y="3723052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508027" y="3723053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786163" y="4802699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6" idx="4"/>
              <a:endCxn id="108" idx="1"/>
            </p:cNvCxnSpPr>
            <p:nvPr/>
          </p:nvCxnSpPr>
          <p:spPr>
            <a:xfrm>
              <a:off x="5502472" y="4171009"/>
              <a:ext cx="353785" cy="6972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029404" y="4802700"/>
              <a:ext cx="478622" cy="44795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7" idx="4"/>
              <a:endCxn id="110" idx="7"/>
            </p:cNvCxnSpPr>
            <p:nvPr/>
          </p:nvCxnSpPr>
          <p:spPr>
            <a:xfrm flipH="1">
              <a:off x="7437934" y="4171010"/>
              <a:ext cx="309404" cy="6972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  <a:endCxn id="106" idx="5"/>
            </p:cNvCxnSpPr>
            <p:nvPr/>
          </p:nvCxnSpPr>
          <p:spPr>
            <a:xfrm flipH="1" flipV="1">
              <a:off x="5671690" y="4105406"/>
              <a:ext cx="1357714" cy="9212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7" idx="3"/>
              <a:endCxn id="108" idx="6"/>
            </p:cNvCxnSpPr>
            <p:nvPr/>
          </p:nvCxnSpPr>
          <p:spPr>
            <a:xfrm flipH="1">
              <a:off x="6264785" y="4105408"/>
              <a:ext cx="1313335" cy="92127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5786163" y="2754003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07" idx="2"/>
              <a:endCxn id="106" idx="6"/>
            </p:cNvCxnSpPr>
            <p:nvPr/>
          </p:nvCxnSpPr>
          <p:spPr>
            <a:xfrm flipH="1" flipV="1">
              <a:off x="5741783" y="3947031"/>
              <a:ext cx="176624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6"/>
              <a:endCxn id="107" idx="1"/>
            </p:cNvCxnSpPr>
            <p:nvPr/>
          </p:nvCxnSpPr>
          <p:spPr>
            <a:xfrm>
              <a:off x="6264785" y="2977981"/>
              <a:ext cx="1313335" cy="81067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4" idx="4"/>
              <a:endCxn id="108" idx="0"/>
            </p:cNvCxnSpPr>
            <p:nvPr/>
          </p:nvCxnSpPr>
          <p:spPr>
            <a:xfrm>
              <a:off x="6025474" y="3201960"/>
              <a:ext cx="0" cy="16007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0" idx="1"/>
              <a:endCxn id="114" idx="5"/>
            </p:cNvCxnSpPr>
            <p:nvPr/>
          </p:nvCxnSpPr>
          <p:spPr>
            <a:xfrm flipH="1" flipV="1">
              <a:off x="6194692" y="3136358"/>
              <a:ext cx="904805" cy="173194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7030517" y="2748106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stCxn id="114" idx="7"/>
              <a:endCxn id="119" idx="1"/>
            </p:cNvCxnSpPr>
            <p:nvPr/>
          </p:nvCxnSpPr>
          <p:spPr>
            <a:xfrm flipV="1">
              <a:off x="6194692" y="2813708"/>
              <a:ext cx="905918" cy="589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19" idx="2"/>
              <a:endCxn id="106" idx="7"/>
            </p:cNvCxnSpPr>
            <p:nvPr/>
          </p:nvCxnSpPr>
          <p:spPr>
            <a:xfrm flipH="1">
              <a:off x="5671690" y="2972085"/>
              <a:ext cx="1358827" cy="81656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19" idx="3"/>
              <a:endCxn id="108" idx="7"/>
            </p:cNvCxnSpPr>
            <p:nvPr/>
          </p:nvCxnSpPr>
          <p:spPr>
            <a:xfrm flipH="1">
              <a:off x="6194691" y="3130461"/>
              <a:ext cx="905919" cy="173784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endCxn id="107" idx="0"/>
            </p:cNvCxnSpPr>
            <p:nvPr/>
          </p:nvCxnSpPr>
          <p:spPr>
            <a:xfrm>
              <a:off x="7441429" y="3132865"/>
              <a:ext cx="305907" cy="5901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19" idx="4"/>
            </p:cNvCxnSpPr>
            <p:nvPr/>
          </p:nvCxnSpPr>
          <p:spPr>
            <a:xfrm>
              <a:off x="7269828" y="3196063"/>
              <a:ext cx="33663" cy="161885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/>
          <p:cNvSpPr txBox="1"/>
          <p:nvPr/>
        </p:nvSpPr>
        <p:spPr>
          <a:xfrm>
            <a:off x="6338189" y="64578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29728-904B-14D4-8E05-F9FC329F7007}"/>
              </a:ext>
            </a:extLst>
          </p:cNvPr>
          <p:cNvSpPr txBox="1"/>
          <p:nvPr/>
        </p:nvSpPr>
        <p:spPr>
          <a:xfrm>
            <a:off x="1320215" y="3163159"/>
            <a:ext cx="96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BDF54-932C-5285-CB5B-DB3284824E0F}"/>
              </a:ext>
            </a:extLst>
          </p:cNvPr>
          <p:cNvSpPr txBox="1"/>
          <p:nvPr/>
        </p:nvSpPr>
        <p:spPr>
          <a:xfrm>
            <a:off x="3647784" y="3245653"/>
            <a:ext cx="96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5B264A-6DC8-2236-FA06-490916362BDB}"/>
              </a:ext>
            </a:extLst>
          </p:cNvPr>
          <p:cNvCxnSpPr>
            <a:cxnSpLocks/>
            <a:stCxn id="8" idx="0"/>
            <a:endCxn id="12" idx="3"/>
          </p:cNvCxnSpPr>
          <p:nvPr/>
        </p:nvCxnSpPr>
        <p:spPr>
          <a:xfrm flipV="1">
            <a:off x="7142476" y="1624608"/>
            <a:ext cx="623794" cy="1123136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C111A44-483F-0AC8-B5CF-96AA2683AF61}"/>
              </a:ext>
            </a:extLst>
          </p:cNvPr>
          <p:cNvSpPr/>
          <p:nvPr/>
        </p:nvSpPr>
        <p:spPr>
          <a:xfrm>
            <a:off x="6838410" y="2747744"/>
            <a:ext cx="608131" cy="59996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64176E-1148-E265-2603-CDE2B5A5223C}"/>
              </a:ext>
            </a:extLst>
          </p:cNvPr>
          <p:cNvSpPr/>
          <p:nvPr/>
        </p:nvSpPr>
        <p:spPr>
          <a:xfrm>
            <a:off x="8507887" y="2747744"/>
            <a:ext cx="608131" cy="59996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24F82-1098-63B9-64B2-8329E556336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446541" y="3047729"/>
            <a:ext cx="106134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41A3875-3BE6-F95B-A808-7C6150FA7365}"/>
              </a:ext>
            </a:extLst>
          </p:cNvPr>
          <p:cNvSpPr/>
          <p:nvPr/>
        </p:nvSpPr>
        <p:spPr>
          <a:xfrm>
            <a:off x="7677210" y="1112503"/>
            <a:ext cx="608131" cy="59996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FC0D8D-07E3-9AE7-C6A5-C4B04D694AF5}"/>
              </a:ext>
            </a:extLst>
          </p:cNvPr>
          <p:cNvCxnSpPr>
            <a:cxnSpLocks/>
            <a:stCxn id="12" idx="5"/>
            <a:endCxn id="9" idx="0"/>
          </p:cNvCxnSpPr>
          <p:nvPr/>
        </p:nvCxnSpPr>
        <p:spPr>
          <a:xfrm>
            <a:off x="8196282" y="1624608"/>
            <a:ext cx="615670" cy="1123136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1448FE-C110-F2B1-3737-EC6A4034AFDC}"/>
              </a:ext>
            </a:extLst>
          </p:cNvPr>
          <p:cNvSpPr txBox="1"/>
          <p:nvPr/>
        </p:nvSpPr>
        <p:spPr>
          <a:xfrm>
            <a:off x="7652985" y="3321594"/>
            <a:ext cx="96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4B7F43-443A-E748-9AD0-E7E36153CE0C}"/>
              </a:ext>
            </a:extLst>
          </p:cNvPr>
          <p:cNvSpPr/>
          <p:nvPr/>
        </p:nvSpPr>
        <p:spPr>
          <a:xfrm>
            <a:off x="1298203" y="2332421"/>
            <a:ext cx="608131" cy="59996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9B7E1F-09E6-D5E1-7556-6B9F929C690D}"/>
              </a:ext>
            </a:extLst>
          </p:cNvPr>
          <p:cNvSpPr/>
          <p:nvPr/>
        </p:nvSpPr>
        <p:spPr>
          <a:xfrm>
            <a:off x="3036293" y="2374339"/>
            <a:ext cx="608132" cy="59996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F4C900-CD76-763D-9EB4-8850294FB836}"/>
              </a:ext>
            </a:extLst>
          </p:cNvPr>
          <p:cNvSpPr/>
          <p:nvPr/>
        </p:nvSpPr>
        <p:spPr>
          <a:xfrm>
            <a:off x="4430916" y="2374339"/>
            <a:ext cx="608132" cy="599968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A5B066-B90D-2CCD-716D-F55D0D5A74B7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44425" y="2674322"/>
            <a:ext cx="785078" cy="1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8" grpId="0"/>
      <p:bldP spid="102" grpId="0"/>
      <p:bldP spid="205" grpId="0"/>
      <p:bldP spid="4" grpId="0"/>
      <p:bldP spid="6" grpId="0"/>
      <p:bldP spid="8" grpId="0" animBg="1"/>
      <p:bldP spid="9" grpId="0" animBg="1"/>
      <p:bldP spid="12" grpId="0" animBg="1"/>
      <p:bldP spid="14" grpId="0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8450-56B9-44A7-D415-288C839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edges in an undirected complete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3B02-508B-9ED2-4ED0-B92C284F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edges are in an undirected complete graph with v vertices?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E48CF-3981-A059-06E0-01BF0145A8CD}"/>
              </a:ext>
            </a:extLst>
          </p:cNvPr>
          <p:cNvSpPr txBox="1"/>
          <p:nvPr/>
        </p:nvSpPr>
        <p:spPr>
          <a:xfrm>
            <a:off x="1077686" y="3631962"/>
            <a:ext cx="2569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v(v-1)/2</a:t>
            </a:r>
          </a:p>
          <a:p>
            <a:endParaRPr lang="en-US" dirty="0"/>
          </a:p>
          <a:p>
            <a:r>
              <a:rPr lang="en-US" dirty="0"/>
              <a:t>Sum of natural numbers</a:t>
            </a:r>
          </a:p>
          <a:p>
            <a:endParaRPr lang="en-US" dirty="0"/>
          </a:p>
          <a:p>
            <a:r>
              <a:rPr lang="en-US" dirty="0"/>
              <a:t>What about digraph?</a:t>
            </a:r>
          </a:p>
        </p:txBody>
      </p:sp>
    </p:spTree>
    <p:extLst>
      <p:ext uri="{BB962C8B-B14F-4D97-AF65-F5344CB8AC3E}">
        <p14:creationId xmlns:p14="http://schemas.microsoft.com/office/powerpoint/2010/main" val="34779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2628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Graph is not a picture or a chart</a:t>
            </a:r>
          </a:p>
          <a:p>
            <a:pPr marL="452628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Mathematical structure based in sets and relations/functions</a:t>
            </a:r>
          </a:p>
          <a:p>
            <a:pPr marL="452628" indent="-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G = ( V, E ) </a:t>
            </a:r>
            <a:r>
              <a:rPr lang="en-US" sz="2400" dirty="0"/>
              <a:t>where</a:t>
            </a:r>
          </a:p>
          <a:p>
            <a:pPr marL="909828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 is a set of </a:t>
            </a:r>
            <a:r>
              <a:rPr lang="en-US" sz="2000" dirty="0">
                <a:solidFill>
                  <a:srgbClr val="0070C0"/>
                </a:solidFill>
              </a:rPr>
              <a:t>vertices </a:t>
            </a:r>
            <a:r>
              <a:rPr lang="en-US" sz="2000" dirty="0"/>
              <a:t>(nodes)</a:t>
            </a:r>
          </a:p>
          <a:p>
            <a:pPr marL="909828" lvl="1" indent="-342900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70C0"/>
                </a:solidFill>
              </a:rPr>
              <a:t>E  </a:t>
            </a:r>
            <a:r>
              <a:rPr lang="en-US" sz="2000" dirty="0"/>
              <a:t>is 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set of </a:t>
            </a:r>
            <a:r>
              <a:rPr lang="en-US" sz="2000" dirty="0">
                <a:solidFill>
                  <a:srgbClr val="0070C0"/>
                </a:solidFill>
              </a:rPr>
              <a:t>edges </a:t>
            </a:r>
            <a:r>
              <a:rPr lang="en-US" sz="2000" dirty="0"/>
              <a:t>(arcs)</a:t>
            </a:r>
          </a:p>
          <a:p>
            <a:pPr marL="452628" indent="-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 is a set of ordered pairs </a:t>
            </a:r>
            <a:r>
              <a:rPr lang="en-US" sz="2400" dirty="0">
                <a:solidFill>
                  <a:srgbClr val="0070C0"/>
                </a:solidFill>
              </a:rPr>
              <a:t>E = { (</a:t>
            </a:r>
            <a:r>
              <a:rPr lang="en-US" sz="2400" dirty="0" err="1">
                <a:solidFill>
                  <a:srgbClr val="0070C0"/>
                </a:solidFill>
              </a:rPr>
              <a:t>a,b</a:t>
            </a:r>
            <a:r>
              <a:rPr lang="en-US" sz="2400" dirty="0">
                <a:solidFill>
                  <a:srgbClr val="0070C0"/>
                </a:solidFill>
              </a:rPr>
              <a:t>) | a ∈ V ∧ b ∈ V }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directed graph</a:t>
            </a:r>
          </a:p>
          <a:p>
            <a:pPr marL="452628" indent="-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 is a set of sets, </a:t>
            </a:r>
            <a:r>
              <a:rPr lang="en-US" sz="2400" dirty="0">
                <a:solidFill>
                  <a:srgbClr val="0070C0"/>
                </a:solidFill>
              </a:rPr>
              <a:t>E = { {</a:t>
            </a:r>
            <a:r>
              <a:rPr lang="en-US" sz="2400" dirty="0" err="1">
                <a:solidFill>
                  <a:srgbClr val="0070C0"/>
                </a:solidFill>
              </a:rPr>
              <a:t>a,b</a:t>
            </a:r>
            <a:r>
              <a:rPr lang="en-US" sz="2400" dirty="0">
                <a:solidFill>
                  <a:srgbClr val="0070C0"/>
                </a:solidFill>
              </a:rPr>
              <a:t>} | a ∈ V ∧ b ∈ V }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900" dirty="0"/>
              <a:t>undirected graph</a:t>
            </a:r>
            <a:endParaRPr lang="en-US" sz="2000" dirty="0"/>
          </a:p>
          <a:p>
            <a:pPr marL="452628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We let edges represent (model) different things</a:t>
            </a:r>
          </a:p>
          <a:p>
            <a:pPr marL="651510" lvl="1" indent="-285750">
              <a:spcBef>
                <a:spcPts val="0"/>
              </a:spcBef>
            </a:pPr>
            <a:r>
              <a:rPr lang="en-US" sz="1800" dirty="0"/>
              <a:t>Road from a to b, a is parent of b, a employs b, a must be taken before b</a:t>
            </a:r>
            <a:endParaRPr lang="en-US" sz="24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5BC00669-8A2A-E81B-48C0-DF8732DC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42776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348760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edges can be drawn on a plane with none crossing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691347" y="2331011"/>
            <a:ext cx="1386228" cy="1342480"/>
            <a:chOff x="5358472" y="2737831"/>
            <a:chExt cx="1792562" cy="1668884"/>
          </a:xfrm>
        </p:grpSpPr>
        <p:cxnSp>
          <p:nvCxnSpPr>
            <p:cNvPr id="122" name="Straight Arrow Connector 121"/>
            <p:cNvCxnSpPr>
              <a:stCxn id="123" idx="0"/>
              <a:endCxn id="126" idx="3"/>
            </p:cNvCxnSpPr>
            <p:nvPr/>
          </p:nvCxnSpPr>
          <p:spPr>
            <a:xfrm flipV="1">
              <a:off x="5597783" y="3120186"/>
              <a:ext cx="490949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535847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7241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3" idx="6"/>
              <a:endCxn id="124" idx="2"/>
            </p:cNvCxnSpPr>
            <p:nvPr/>
          </p:nvCxnSpPr>
          <p:spPr>
            <a:xfrm>
              <a:off x="5837094" y="4182737"/>
              <a:ext cx="83531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018639" y="2737831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>
              <a:stCxn id="126" idx="5"/>
              <a:endCxn id="124" idx="0"/>
            </p:cNvCxnSpPr>
            <p:nvPr/>
          </p:nvCxnSpPr>
          <p:spPr>
            <a:xfrm>
              <a:off x="6427168" y="3120186"/>
              <a:ext cx="484555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552835" y="3941781"/>
            <a:ext cx="64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08540" y="3941781"/>
            <a:ext cx="13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planar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5371428" y="2282732"/>
            <a:ext cx="2883082" cy="2397559"/>
            <a:chOff x="4800600" y="2828531"/>
            <a:chExt cx="2883082" cy="2397559"/>
          </a:xfrm>
        </p:grpSpPr>
        <p:sp>
          <p:nvSpPr>
            <p:cNvPr id="131" name="Oval 130"/>
            <p:cNvSpPr/>
            <p:nvPr/>
          </p:nvSpPr>
          <p:spPr>
            <a:xfrm>
              <a:off x="4800600" y="2828531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2530" y="282896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1" idx="6"/>
              <a:endCxn id="132" idx="2"/>
            </p:cNvCxnSpPr>
            <p:nvPr/>
          </p:nvCxnSpPr>
          <p:spPr>
            <a:xfrm>
              <a:off x="5208785" y="3020515"/>
              <a:ext cx="833745" cy="4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4984898" y="416306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H="1">
              <a:off x="5333306" y="3206089"/>
              <a:ext cx="788890" cy="10132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5984043" y="484212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275497" y="473640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024595" y="375478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2" idx="2"/>
            </p:cNvCxnSpPr>
            <p:nvPr/>
          </p:nvCxnSpPr>
          <p:spPr>
            <a:xfrm flipV="1">
              <a:off x="5378950" y="3946764"/>
              <a:ext cx="1645644" cy="3765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9" idx="7"/>
              <a:endCxn id="142" idx="3"/>
            </p:cNvCxnSpPr>
            <p:nvPr/>
          </p:nvCxnSpPr>
          <p:spPr>
            <a:xfrm flipV="1">
              <a:off x="6332451" y="4082516"/>
              <a:ext cx="751921" cy="815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41" idx="0"/>
            </p:cNvCxnSpPr>
            <p:nvPr/>
          </p:nvCxnSpPr>
          <p:spPr>
            <a:xfrm>
              <a:off x="7265622" y="4141945"/>
              <a:ext cx="213968" cy="5944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2" idx="1"/>
              <a:endCxn id="132" idx="5"/>
            </p:cNvCxnSpPr>
            <p:nvPr/>
          </p:nvCxnSpPr>
          <p:spPr>
            <a:xfrm flipH="1" flipV="1">
              <a:off x="6390938" y="3156704"/>
              <a:ext cx="693434" cy="6543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6" idx="0"/>
              <a:endCxn id="131" idx="4"/>
            </p:cNvCxnSpPr>
            <p:nvPr/>
          </p:nvCxnSpPr>
          <p:spPr>
            <a:xfrm flipH="1" flipV="1">
              <a:off x="5004693" y="3212498"/>
              <a:ext cx="184298" cy="9505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3997056" y="2941923"/>
            <a:ext cx="135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planar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3130326" y="4323383"/>
            <a:ext cx="1733463" cy="1881933"/>
            <a:chOff x="868023" y="2868401"/>
            <a:chExt cx="1449139" cy="1539695"/>
          </a:xfrm>
        </p:grpSpPr>
        <p:cxnSp>
          <p:nvCxnSpPr>
            <p:cNvPr id="153" name="Straight Arrow Connector 152"/>
            <p:cNvCxnSpPr>
              <a:stCxn id="156" idx="6"/>
              <a:endCxn id="158" idx="2"/>
            </p:cNvCxnSpPr>
            <p:nvPr/>
          </p:nvCxnSpPr>
          <p:spPr>
            <a:xfrm>
              <a:off x="1177655" y="4264319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871109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007530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8023" y="412054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stCxn id="154" idx="4"/>
              <a:endCxn id="156" idx="0"/>
            </p:cNvCxnSpPr>
            <p:nvPr/>
          </p:nvCxnSpPr>
          <p:spPr>
            <a:xfrm flipH="1">
              <a:off x="1022839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2004445" y="4120542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5" idx="4"/>
              <a:endCxn id="158" idx="0"/>
            </p:cNvCxnSpPr>
            <p:nvPr/>
          </p:nvCxnSpPr>
          <p:spPr>
            <a:xfrm flipH="1">
              <a:off x="2159261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8" idx="1"/>
              <a:endCxn id="154" idx="5"/>
            </p:cNvCxnSpPr>
            <p:nvPr/>
          </p:nvCxnSpPr>
          <p:spPr>
            <a:xfrm flipH="1" flipV="1">
              <a:off x="1135396" y="3113843"/>
              <a:ext cx="914393" cy="104881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4" idx="6"/>
              <a:endCxn id="155" idx="2"/>
            </p:cNvCxnSpPr>
            <p:nvPr/>
          </p:nvCxnSpPr>
          <p:spPr>
            <a:xfrm>
              <a:off x="1180740" y="3012178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5" idx="3"/>
              <a:endCxn id="156" idx="7"/>
            </p:cNvCxnSpPr>
            <p:nvPr/>
          </p:nvCxnSpPr>
          <p:spPr>
            <a:xfrm flipH="1">
              <a:off x="1132310" y="3113843"/>
              <a:ext cx="920564" cy="104881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2762313" y="2491760"/>
            <a:ext cx="262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This earlier graph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963409" y="5585419"/>
            <a:ext cx="163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K4 planar?</a:t>
            </a:r>
          </a:p>
        </p:txBody>
      </p:sp>
    </p:spTree>
    <p:extLst>
      <p:ext uri="{BB962C8B-B14F-4D97-AF65-F5344CB8AC3E}">
        <p14:creationId xmlns:p14="http://schemas.microsoft.com/office/powerpoint/2010/main" val="19853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8" grpId="0"/>
      <p:bldP spid="129" grpId="0"/>
      <p:bldP spid="151" grpId="0"/>
      <p:bldP spid="163" grpId="0"/>
      <p:bldP spid="1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835" y="422788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13951" y="2269464"/>
            <a:ext cx="1733463" cy="1881933"/>
            <a:chOff x="868023" y="2868401"/>
            <a:chExt cx="1449139" cy="1539695"/>
          </a:xfrm>
        </p:grpSpPr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177655" y="4264319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71109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007530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68023" y="412054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 flipH="1">
              <a:off x="1022839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004445" y="4120542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 flipH="1">
              <a:off x="2159261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135396" y="3113843"/>
              <a:ext cx="914393" cy="104881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7" idx="6"/>
              <a:endCxn id="78" idx="2"/>
            </p:cNvCxnSpPr>
            <p:nvPr/>
          </p:nvCxnSpPr>
          <p:spPr>
            <a:xfrm>
              <a:off x="1180740" y="3012178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8" idx="3"/>
              <a:endCxn id="82" idx="7"/>
            </p:cNvCxnSpPr>
            <p:nvPr/>
          </p:nvCxnSpPr>
          <p:spPr>
            <a:xfrm flipH="1">
              <a:off x="1132310" y="3113843"/>
              <a:ext cx="920564" cy="104881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6027733" y="5018982"/>
            <a:ext cx="207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K4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planar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42544" y="2107074"/>
            <a:ext cx="2652751" cy="2672469"/>
            <a:chOff x="5029200" y="2303660"/>
            <a:chExt cx="2652751" cy="2672469"/>
          </a:xfrm>
        </p:grpSpPr>
        <p:cxnSp>
          <p:nvCxnSpPr>
            <p:cNvPr id="42" name="Straight Arrow Connector 41"/>
            <p:cNvCxnSpPr>
              <a:stCxn id="45" idx="6"/>
              <a:endCxn id="47" idx="2"/>
            </p:cNvCxnSpPr>
            <p:nvPr/>
          </p:nvCxnSpPr>
          <p:spPr>
            <a:xfrm>
              <a:off x="5399582" y="4800394"/>
              <a:ext cx="98900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32891" y="3094196"/>
              <a:ext cx="370382" cy="3514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92281" y="3094196"/>
              <a:ext cx="370382" cy="3514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29200" y="4624659"/>
              <a:ext cx="370382" cy="3514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3" idx="4"/>
              <a:endCxn id="45" idx="0"/>
            </p:cNvCxnSpPr>
            <p:nvPr/>
          </p:nvCxnSpPr>
          <p:spPr>
            <a:xfrm flipH="1">
              <a:off x="5214391" y="3445666"/>
              <a:ext cx="3691" cy="11789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388590" y="4624659"/>
              <a:ext cx="370382" cy="35146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4" idx="4"/>
              <a:endCxn id="47" idx="0"/>
            </p:cNvCxnSpPr>
            <p:nvPr/>
          </p:nvCxnSpPr>
          <p:spPr>
            <a:xfrm flipH="1">
              <a:off x="6573782" y="3445666"/>
              <a:ext cx="3691" cy="11789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6"/>
              <a:endCxn id="44" idx="2"/>
            </p:cNvCxnSpPr>
            <p:nvPr/>
          </p:nvCxnSpPr>
          <p:spPr>
            <a:xfrm>
              <a:off x="5403273" y="3269931"/>
              <a:ext cx="98900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4" idx="3"/>
              <a:endCxn id="45" idx="7"/>
            </p:cNvCxnSpPr>
            <p:nvPr/>
          </p:nvCxnSpPr>
          <p:spPr>
            <a:xfrm flipH="1">
              <a:off x="5345341" y="3394194"/>
              <a:ext cx="1101181" cy="12819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 rot="13825570">
              <a:off x="5672547" y="2440437"/>
              <a:ext cx="2146181" cy="1872627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3140652" y="3243260"/>
            <a:ext cx="1565480" cy="3390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49595" y="2132156"/>
            <a:ext cx="344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Redraw one of the crossing edges, “rubber-band” it outside the others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7E4F6D-E215-91B9-EC34-2975106C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35" y="13992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May be planar but drawn poorly</a:t>
            </a:r>
          </a:p>
        </p:txBody>
      </p:sp>
    </p:spTree>
    <p:extLst>
      <p:ext uri="{BB962C8B-B14F-4D97-AF65-F5344CB8AC3E}">
        <p14:creationId xmlns:p14="http://schemas.microsoft.com/office/powerpoint/2010/main" val="14957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02" grpId="0"/>
      <p:bldP spid="4" grpId="0" animBg="1"/>
      <p:bldP spid="66" grpId="0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494" y="3855140"/>
            <a:ext cx="8229600" cy="1893189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about K5?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23331" y="1571765"/>
            <a:ext cx="1942020" cy="2047508"/>
            <a:chOff x="3032008" y="2622207"/>
            <a:chExt cx="2047387" cy="2014691"/>
          </a:xfrm>
        </p:grpSpPr>
        <p:cxnSp>
          <p:nvCxnSpPr>
            <p:cNvPr id="61" name="Straight Arrow Connector 60"/>
            <p:cNvCxnSpPr>
              <a:stCxn id="54" idx="0"/>
              <a:endCxn id="63" idx="2"/>
            </p:cNvCxnSpPr>
            <p:nvPr/>
          </p:nvCxnSpPr>
          <p:spPr>
            <a:xfrm flipV="1">
              <a:off x="3233157" y="2806621"/>
              <a:ext cx="605372" cy="42365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8" idx="3"/>
            </p:cNvCxnSpPr>
            <p:nvPr/>
          </p:nvCxnSpPr>
          <p:spPr>
            <a:xfrm>
              <a:off x="3657204" y="4566811"/>
              <a:ext cx="770191" cy="119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032008" y="3230278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677097" y="3248376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284331" y="4268070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4" idx="4"/>
              <a:endCxn id="56" idx="1"/>
            </p:cNvCxnSpPr>
            <p:nvPr/>
          </p:nvCxnSpPr>
          <p:spPr>
            <a:xfrm>
              <a:off x="3233157" y="3599106"/>
              <a:ext cx="110089" cy="722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368479" y="4263952"/>
              <a:ext cx="402298" cy="36882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55" idx="4"/>
              <a:endCxn id="58" idx="7"/>
            </p:cNvCxnSpPr>
            <p:nvPr/>
          </p:nvCxnSpPr>
          <p:spPr>
            <a:xfrm flipH="1">
              <a:off x="4711861" y="3617204"/>
              <a:ext cx="166384" cy="7007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1"/>
              <a:endCxn id="54" idx="5"/>
            </p:cNvCxnSpPr>
            <p:nvPr/>
          </p:nvCxnSpPr>
          <p:spPr>
            <a:xfrm flipH="1" flipV="1">
              <a:off x="3375391" y="3545092"/>
              <a:ext cx="1052003" cy="77287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3"/>
              <a:endCxn id="56" idx="7"/>
            </p:cNvCxnSpPr>
            <p:nvPr/>
          </p:nvCxnSpPr>
          <p:spPr>
            <a:xfrm flipH="1">
              <a:off x="3627714" y="3563190"/>
              <a:ext cx="1108298" cy="75889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838529" y="2622207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55" idx="2"/>
            </p:cNvCxnSpPr>
            <p:nvPr/>
          </p:nvCxnSpPr>
          <p:spPr>
            <a:xfrm flipH="1">
              <a:off x="3436144" y="3432791"/>
              <a:ext cx="1240953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6"/>
              <a:endCxn id="55" idx="0"/>
            </p:cNvCxnSpPr>
            <p:nvPr/>
          </p:nvCxnSpPr>
          <p:spPr>
            <a:xfrm>
              <a:off x="4240827" y="2806621"/>
              <a:ext cx="637419" cy="4417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56" idx="0"/>
            </p:cNvCxnSpPr>
            <p:nvPr/>
          </p:nvCxnSpPr>
          <p:spPr>
            <a:xfrm flipH="1">
              <a:off x="3485480" y="2991293"/>
              <a:ext cx="495236" cy="127677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8" idx="0"/>
            </p:cNvCxnSpPr>
            <p:nvPr/>
          </p:nvCxnSpPr>
          <p:spPr>
            <a:xfrm flipH="1" flipV="1">
              <a:off x="4124258" y="2970216"/>
              <a:ext cx="445370" cy="129373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91426" y="4252955"/>
            <a:ext cx="1918976" cy="2032226"/>
            <a:chOff x="2991426" y="4252955"/>
            <a:chExt cx="1918976" cy="2032226"/>
          </a:xfrm>
        </p:grpSpPr>
        <p:cxnSp>
          <p:nvCxnSpPr>
            <p:cNvPr id="43" name="Straight Arrow Connector 42"/>
            <p:cNvCxnSpPr>
              <a:stCxn id="41" idx="1"/>
              <a:endCxn id="36" idx="5"/>
            </p:cNvCxnSpPr>
            <p:nvPr/>
          </p:nvCxnSpPr>
          <p:spPr>
            <a:xfrm flipH="1" flipV="1">
              <a:off x="3313272" y="5183873"/>
              <a:ext cx="986022" cy="77960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91426" y="4866318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6" idx="0"/>
              <a:endCxn id="45" idx="2"/>
            </p:cNvCxnSpPr>
            <p:nvPr/>
          </p:nvCxnSpPr>
          <p:spPr>
            <a:xfrm flipV="1">
              <a:off x="3179959" y="4438974"/>
              <a:ext cx="567403" cy="4273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41" idx="3"/>
            </p:cNvCxnSpPr>
            <p:nvPr/>
          </p:nvCxnSpPr>
          <p:spPr>
            <a:xfrm>
              <a:off x="3577410" y="6214484"/>
              <a:ext cx="721885" cy="120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533336" y="4884574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27923" y="5913143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6" idx="4"/>
              <a:endCxn id="39" idx="1"/>
            </p:cNvCxnSpPr>
            <p:nvPr/>
          </p:nvCxnSpPr>
          <p:spPr>
            <a:xfrm>
              <a:off x="3179959" y="5238357"/>
              <a:ext cx="103184" cy="7292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244075" y="5908989"/>
              <a:ext cx="377066" cy="37203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37" idx="4"/>
              <a:endCxn id="41" idx="7"/>
            </p:cNvCxnSpPr>
            <p:nvPr/>
          </p:nvCxnSpPr>
          <p:spPr>
            <a:xfrm flipH="1">
              <a:off x="4565920" y="5256612"/>
              <a:ext cx="155949" cy="7068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  <a:endCxn id="39" idx="7"/>
            </p:cNvCxnSpPr>
            <p:nvPr/>
          </p:nvCxnSpPr>
          <p:spPr>
            <a:xfrm flipH="1">
              <a:off x="3549769" y="5202127"/>
              <a:ext cx="1038786" cy="7654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747363" y="4252955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37" idx="2"/>
            </p:cNvCxnSpPr>
            <p:nvPr/>
          </p:nvCxnSpPr>
          <p:spPr>
            <a:xfrm flipH="1">
              <a:off x="3370215" y="5070594"/>
              <a:ext cx="1163122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6"/>
              <a:endCxn id="37" idx="0"/>
            </p:cNvCxnSpPr>
            <p:nvPr/>
          </p:nvCxnSpPr>
          <p:spPr>
            <a:xfrm>
              <a:off x="4124428" y="4438974"/>
              <a:ext cx="597440" cy="44559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2590802" y="4161021"/>
            <a:ext cx="1208257" cy="1907929"/>
          </a:xfrm>
          <a:custGeom>
            <a:avLst/>
            <a:gdLst>
              <a:gd name="connsiteX0" fmla="*/ 721650 w 1368195"/>
              <a:gd name="connsiteY0" fmla="*/ 2190670 h 2190670"/>
              <a:gd name="connsiteX1" fmla="*/ 176705 w 1368195"/>
              <a:gd name="connsiteY1" fmla="*/ 1728852 h 2190670"/>
              <a:gd name="connsiteX2" fmla="*/ 28923 w 1368195"/>
              <a:gd name="connsiteY2" fmla="*/ 823688 h 2190670"/>
              <a:gd name="connsiteX3" fmla="*/ 684705 w 1368195"/>
              <a:gd name="connsiteY3" fmla="*/ 47834 h 2190670"/>
              <a:gd name="connsiteX4" fmla="*/ 1368195 w 1368195"/>
              <a:gd name="connsiteY4" fmla="*/ 149434 h 21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95" h="2190670">
                <a:moveTo>
                  <a:pt x="721650" y="2190670"/>
                </a:moveTo>
                <a:cubicBezTo>
                  <a:pt x="506904" y="2073676"/>
                  <a:pt x="292159" y="1956682"/>
                  <a:pt x="176705" y="1728852"/>
                </a:cubicBezTo>
                <a:cubicBezTo>
                  <a:pt x="61250" y="1501022"/>
                  <a:pt x="-55744" y="1103858"/>
                  <a:pt x="28923" y="823688"/>
                </a:cubicBezTo>
                <a:cubicBezTo>
                  <a:pt x="113590" y="543518"/>
                  <a:pt x="461493" y="160210"/>
                  <a:pt x="684705" y="47834"/>
                </a:cubicBezTo>
                <a:cubicBezTo>
                  <a:pt x="907917" y="-64542"/>
                  <a:pt x="1138056" y="42446"/>
                  <a:pt x="1368195" y="149434"/>
                </a:cubicBezTo>
              </a:path>
            </a:pathLst>
          </a:cu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>
            <a:off x="4069162" y="4177109"/>
            <a:ext cx="1188638" cy="1907929"/>
          </a:xfrm>
          <a:custGeom>
            <a:avLst/>
            <a:gdLst>
              <a:gd name="connsiteX0" fmla="*/ 721650 w 1368195"/>
              <a:gd name="connsiteY0" fmla="*/ 2190670 h 2190670"/>
              <a:gd name="connsiteX1" fmla="*/ 176705 w 1368195"/>
              <a:gd name="connsiteY1" fmla="*/ 1728852 h 2190670"/>
              <a:gd name="connsiteX2" fmla="*/ 28923 w 1368195"/>
              <a:gd name="connsiteY2" fmla="*/ 823688 h 2190670"/>
              <a:gd name="connsiteX3" fmla="*/ 684705 w 1368195"/>
              <a:gd name="connsiteY3" fmla="*/ 47834 h 2190670"/>
              <a:gd name="connsiteX4" fmla="*/ 1368195 w 1368195"/>
              <a:gd name="connsiteY4" fmla="*/ 149434 h 21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95" h="2190670">
                <a:moveTo>
                  <a:pt x="721650" y="2190670"/>
                </a:moveTo>
                <a:cubicBezTo>
                  <a:pt x="506904" y="2073676"/>
                  <a:pt x="292159" y="1956682"/>
                  <a:pt x="176705" y="1728852"/>
                </a:cubicBezTo>
                <a:cubicBezTo>
                  <a:pt x="61250" y="1501022"/>
                  <a:pt x="-55744" y="1103858"/>
                  <a:pt x="28923" y="823688"/>
                </a:cubicBezTo>
                <a:cubicBezTo>
                  <a:pt x="113590" y="543518"/>
                  <a:pt x="461493" y="160210"/>
                  <a:pt x="684705" y="47834"/>
                </a:cubicBezTo>
                <a:cubicBezTo>
                  <a:pt x="907917" y="-64542"/>
                  <a:pt x="1138056" y="42446"/>
                  <a:pt x="1368195" y="149434"/>
                </a:cubicBezTo>
              </a:path>
            </a:pathLst>
          </a:cu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834154">
            <a:off x="2762039" y="3349166"/>
            <a:ext cx="804161" cy="2797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000122" y="1759183"/>
            <a:ext cx="2667000" cy="2124162"/>
            <a:chOff x="3850350" y="1799439"/>
            <a:chExt cx="3020033" cy="2438947"/>
          </a:xfrm>
        </p:grpSpPr>
        <p:cxnSp>
          <p:nvCxnSpPr>
            <p:cNvPr id="87" name="Straight Arrow Connector 86"/>
            <p:cNvCxnSpPr>
              <a:stCxn id="89" idx="0"/>
              <a:endCxn id="106" idx="2"/>
            </p:cNvCxnSpPr>
            <p:nvPr/>
          </p:nvCxnSpPr>
          <p:spPr>
            <a:xfrm flipV="1">
              <a:off x="4517496" y="2118585"/>
              <a:ext cx="642511" cy="49067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98" idx="3"/>
            </p:cNvCxnSpPr>
            <p:nvPr/>
          </p:nvCxnSpPr>
          <p:spPr>
            <a:xfrm>
              <a:off x="4967558" y="4157212"/>
              <a:ext cx="817442" cy="1384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304007" y="2609258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50021" y="2630219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1810" y="3811215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89" idx="4"/>
              <a:endCxn id="94" idx="1"/>
            </p:cNvCxnSpPr>
            <p:nvPr/>
          </p:nvCxnSpPr>
          <p:spPr>
            <a:xfrm>
              <a:off x="4517496" y="3036430"/>
              <a:ext cx="116843" cy="83734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722470" y="3806445"/>
              <a:ext cx="426979" cy="4271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91" idx="4"/>
              <a:endCxn id="98" idx="7"/>
            </p:cNvCxnSpPr>
            <p:nvPr/>
          </p:nvCxnSpPr>
          <p:spPr>
            <a:xfrm flipH="1">
              <a:off x="6086918" y="3057391"/>
              <a:ext cx="176592" cy="81161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8" idx="1"/>
              <a:endCxn id="89" idx="5"/>
            </p:cNvCxnSpPr>
            <p:nvPr/>
          </p:nvCxnSpPr>
          <p:spPr>
            <a:xfrm flipH="1" flipV="1">
              <a:off x="4668456" y="2973872"/>
              <a:ext cx="1116543" cy="89513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160008" y="1904999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91" idx="2"/>
            </p:cNvCxnSpPr>
            <p:nvPr/>
          </p:nvCxnSpPr>
          <p:spPr>
            <a:xfrm flipH="1">
              <a:off x="4732937" y="2843806"/>
              <a:ext cx="1317085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6"/>
              <a:endCxn id="91" idx="0"/>
            </p:cNvCxnSpPr>
            <p:nvPr/>
          </p:nvCxnSpPr>
          <p:spPr>
            <a:xfrm>
              <a:off x="5586986" y="2118585"/>
              <a:ext cx="676524" cy="51163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108"/>
            <p:cNvSpPr/>
            <p:nvPr/>
          </p:nvSpPr>
          <p:spPr>
            <a:xfrm>
              <a:off x="3850350" y="1799439"/>
              <a:ext cx="1368195" cy="2190670"/>
            </a:xfrm>
            <a:custGeom>
              <a:avLst/>
              <a:gdLst>
                <a:gd name="connsiteX0" fmla="*/ 721650 w 1368195"/>
                <a:gd name="connsiteY0" fmla="*/ 2190670 h 2190670"/>
                <a:gd name="connsiteX1" fmla="*/ 176705 w 1368195"/>
                <a:gd name="connsiteY1" fmla="*/ 1728852 h 2190670"/>
                <a:gd name="connsiteX2" fmla="*/ 28923 w 1368195"/>
                <a:gd name="connsiteY2" fmla="*/ 823688 h 2190670"/>
                <a:gd name="connsiteX3" fmla="*/ 684705 w 1368195"/>
                <a:gd name="connsiteY3" fmla="*/ 47834 h 2190670"/>
                <a:gd name="connsiteX4" fmla="*/ 1368195 w 1368195"/>
                <a:gd name="connsiteY4" fmla="*/ 149434 h 219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95" h="2190670">
                  <a:moveTo>
                    <a:pt x="721650" y="2190670"/>
                  </a:moveTo>
                  <a:cubicBezTo>
                    <a:pt x="506904" y="2073676"/>
                    <a:pt x="292159" y="1956682"/>
                    <a:pt x="176705" y="1728852"/>
                  </a:cubicBezTo>
                  <a:cubicBezTo>
                    <a:pt x="61250" y="1501022"/>
                    <a:pt x="-55744" y="1103858"/>
                    <a:pt x="28923" y="823688"/>
                  </a:cubicBezTo>
                  <a:cubicBezTo>
                    <a:pt x="113590" y="543518"/>
                    <a:pt x="461493" y="160210"/>
                    <a:pt x="684705" y="47834"/>
                  </a:cubicBezTo>
                  <a:cubicBezTo>
                    <a:pt x="907917" y="-64542"/>
                    <a:pt x="1138056" y="42446"/>
                    <a:pt x="1368195" y="149434"/>
                  </a:cubicBezTo>
                </a:path>
              </a:pathLst>
            </a:custGeom>
            <a:noFill/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5524404" y="1817911"/>
              <a:ext cx="1345979" cy="2190670"/>
            </a:xfrm>
            <a:custGeom>
              <a:avLst/>
              <a:gdLst>
                <a:gd name="connsiteX0" fmla="*/ 721650 w 1368195"/>
                <a:gd name="connsiteY0" fmla="*/ 2190670 h 2190670"/>
                <a:gd name="connsiteX1" fmla="*/ 176705 w 1368195"/>
                <a:gd name="connsiteY1" fmla="*/ 1728852 h 2190670"/>
                <a:gd name="connsiteX2" fmla="*/ 28923 w 1368195"/>
                <a:gd name="connsiteY2" fmla="*/ 823688 h 2190670"/>
                <a:gd name="connsiteX3" fmla="*/ 684705 w 1368195"/>
                <a:gd name="connsiteY3" fmla="*/ 47834 h 2190670"/>
                <a:gd name="connsiteX4" fmla="*/ 1368195 w 1368195"/>
                <a:gd name="connsiteY4" fmla="*/ 149434 h 219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95" h="2190670">
                  <a:moveTo>
                    <a:pt x="721650" y="2190670"/>
                  </a:moveTo>
                  <a:cubicBezTo>
                    <a:pt x="506904" y="2073676"/>
                    <a:pt x="292159" y="1956682"/>
                    <a:pt x="176705" y="1728852"/>
                  </a:cubicBezTo>
                  <a:cubicBezTo>
                    <a:pt x="61250" y="1501022"/>
                    <a:pt x="-55744" y="1103858"/>
                    <a:pt x="28923" y="823688"/>
                  </a:cubicBezTo>
                  <a:cubicBezTo>
                    <a:pt x="113590" y="543518"/>
                    <a:pt x="461493" y="160210"/>
                    <a:pt x="684705" y="47834"/>
                  </a:cubicBezTo>
                  <a:cubicBezTo>
                    <a:pt x="907917" y="-64542"/>
                    <a:pt x="1138056" y="42446"/>
                    <a:pt x="1368195" y="149434"/>
                  </a:cubicBezTo>
                </a:path>
              </a:pathLst>
            </a:custGeom>
            <a:noFill/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2"/>
          <p:cNvSpPr/>
          <p:nvPr/>
        </p:nvSpPr>
        <p:spPr>
          <a:xfrm>
            <a:off x="5892800" y="2789382"/>
            <a:ext cx="1895850" cy="1532622"/>
          </a:xfrm>
          <a:custGeom>
            <a:avLst/>
            <a:gdLst>
              <a:gd name="connsiteX0" fmla="*/ 0 w 1895850"/>
              <a:gd name="connsiteY0" fmla="*/ 1080654 h 1532622"/>
              <a:gd name="connsiteX1" fmla="*/ 600364 w 1895850"/>
              <a:gd name="connsiteY1" fmla="*/ 1524000 h 1532622"/>
              <a:gd name="connsiteX2" fmla="*/ 1708727 w 1895850"/>
              <a:gd name="connsiteY2" fmla="*/ 1320800 h 1532622"/>
              <a:gd name="connsiteX3" fmla="*/ 1865745 w 1895850"/>
              <a:gd name="connsiteY3" fmla="*/ 692727 h 1532622"/>
              <a:gd name="connsiteX4" fmla="*/ 1385455 w 1895850"/>
              <a:gd name="connsiteY4" fmla="*/ 0 h 153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850" h="1532622">
                <a:moveTo>
                  <a:pt x="0" y="1080654"/>
                </a:moveTo>
                <a:cubicBezTo>
                  <a:pt x="157788" y="1282315"/>
                  <a:pt x="315576" y="1483976"/>
                  <a:pt x="600364" y="1524000"/>
                </a:cubicBezTo>
                <a:cubicBezTo>
                  <a:pt x="885152" y="1564024"/>
                  <a:pt x="1497830" y="1459346"/>
                  <a:pt x="1708727" y="1320800"/>
                </a:cubicBezTo>
                <a:cubicBezTo>
                  <a:pt x="1919624" y="1182255"/>
                  <a:pt x="1919624" y="912860"/>
                  <a:pt x="1865745" y="692727"/>
                </a:cubicBezTo>
                <a:cubicBezTo>
                  <a:pt x="1811866" y="472594"/>
                  <a:pt x="1598660" y="236297"/>
                  <a:pt x="1385455" y="0"/>
                </a:cubicBezTo>
              </a:path>
            </a:pathLst>
          </a:custGeom>
          <a:noFill/>
          <a:ln w="508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8932294">
            <a:off x="4132095" y="3382183"/>
            <a:ext cx="804161" cy="2797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63115" y="4701929"/>
            <a:ext cx="287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No matter which inner edge you “stretch” you get a cross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12037" y="1529513"/>
            <a:ext cx="1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K5  </a:t>
            </a:r>
          </a:p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  not planar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32428" y="5100329"/>
            <a:ext cx="2342125" cy="1523467"/>
            <a:chOff x="716551" y="4862980"/>
            <a:chExt cx="4495697" cy="1617798"/>
          </a:xfrm>
        </p:grpSpPr>
        <p:sp>
          <p:nvSpPr>
            <p:cNvPr id="115" name="Rounded Rectangle 114"/>
            <p:cNvSpPr/>
            <p:nvPr/>
          </p:nvSpPr>
          <p:spPr>
            <a:xfrm>
              <a:off x="716551" y="4862980"/>
              <a:ext cx="4495697" cy="16177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47860" y="5036234"/>
              <a:ext cx="3698155" cy="88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 Print" panose="02000600000000000000" pitchFamily="2" charset="0"/>
                </a:rPr>
                <a:t>Turns out that K4 is the largest complete graph that is planar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5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64" grpId="0" animBg="1"/>
      <p:bldP spid="11" grpId="0" animBg="1"/>
      <p:bldP spid="13" grpId="0" animBg="1"/>
      <p:bldP spid="111" grpId="0" animBg="1"/>
      <p:bldP spid="112" grpId="0"/>
      <p:bldP spid="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348760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 of thumb</a:t>
            </a:r>
          </a:p>
        </p:txBody>
      </p:sp>
      <p:grpSp>
        <p:nvGrpSpPr>
          <p:cNvPr id="130" name="Group 129"/>
          <p:cNvGrpSpPr/>
          <p:nvPr/>
        </p:nvGrpSpPr>
        <p:grpSpPr>
          <a:xfrm rot="4195552">
            <a:off x="6022637" y="2250486"/>
            <a:ext cx="2883082" cy="2397559"/>
            <a:chOff x="4800600" y="2828531"/>
            <a:chExt cx="2883082" cy="2397559"/>
          </a:xfrm>
        </p:grpSpPr>
        <p:sp>
          <p:nvSpPr>
            <p:cNvPr id="131" name="Oval 130"/>
            <p:cNvSpPr/>
            <p:nvPr/>
          </p:nvSpPr>
          <p:spPr>
            <a:xfrm>
              <a:off x="4800600" y="2828531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2530" y="282896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1" idx="6"/>
              <a:endCxn id="132" idx="2"/>
            </p:cNvCxnSpPr>
            <p:nvPr/>
          </p:nvCxnSpPr>
          <p:spPr>
            <a:xfrm>
              <a:off x="5208785" y="3020515"/>
              <a:ext cx="833745" cy="4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4984898" y="416306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H="1">
              <a:off x="5333306" y="3206089"/>
              <a:ext cx="788890" cy="10132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5984043" y="484212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275497" y="473640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024595" y="375478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2" idx="2"/>
            </p:cNvCxnSpPr>
            <p:nvPr/>
          </p:nvCxnSpPr>
          <p:spPr>
            <a:xfrm flipV="1">
              <a:off x="5378950" y="3946764"/>
              <a:ext cx="1645644" cy="3765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9" idx="7"/>
              <a:endCxn id="142" idx="3"/>
            </p:cNvCxnSpPr>
            <p:nvPr/>
          </p:nvCxnSpPr>
          <p:spPr>
            <a:xfrm flipV="1">
              <a:off x="6332451" y="4082516"/>
              <a:ext cx="751921" cy="815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41" idx="0"/>
            </p:cNvCxnSpPr>
            <p:nvPr/>
          </p:nvCxnSpPr>
          <p:spPr>
            <a:xfrm>
              <a:off x="7265622" y="4141945"/>
              <a:ext cx="213968" cy="5944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2" idx="1"/>
              <a:endCxn id="132" idx="5"/>
            </p:cNvCxnSpPr>
            <p:nvPr/>
          </p:nvCxnSpPr>
          <p:spPr>
            <a:xfrm flipH="1" flipV="1">
              <a:off x="6390938" y="3156704"/>
              <a:ext cx="693434" cy="6543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6" idx="0"/>
              <a:endCxn id="131" idx="4"/>
            </p:cNvCxnSpPr>
            <p:nvPr/>
          </p:nvCxnSpPr>
          <p:spPr>
            <a:xfrm flipH="1" flipV="1">
              <a:off x="5004693" y="3212498"/>
              <a:ext cx="184298" cy="9505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62800" y="2274346"/>
            <a:ext cx="1733463" cy="1881933"/>
            <a:chOff x="868023" y="2868401"/>
            <a:chExt cx="1449139" cy="1539695"/>
          </a:xfrm>
        </p:grpSpPr>
        <p:cxnSp>
          <p:nvCxnSpPr>
            <p:cNvPr id="153" name="Straight Arrow Connector 152"/>
            <p:cNvCxnSpPr>
              <a:stCxn id="156" idx="6"/>
              <a:endCxn id="158" idx="2"/>
            </p:cNvCxnSpPr>
            <p:nvPr/>
          </p:nvCxnSpPr>
          <p:spPr>
            <a:xfrm>
              <a:off x="1177655" y="4264319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871109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007530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8023" y="412054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stCxn id="154" idx="4"/>
              <a:endCxn id="156" idx="0"/>
            </p:cNvCxnSpPr>
            <p:nvPr/>
          </p:nvCxnSpPr>
          <p:spPr>
            <a:xfrm flipH="1">
              <a:off x="1022839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2004445" y="4120542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5" idx="4"/>
              <a:endCxn id="158" idx="0"/>
            </p:cNvCxnSpPr>
            <p:nvPr/>
          </p:nvCxnSpPr>
          <p:spPr>
            <a:xfrm flipH="1">
              <a:off x="2159261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8" idx="1"/>
              <a:endCxn id="154" idx="5"/>
            </p:cNvCxnSpPr>
            <p:nvPr/>
          </p:nvCxnSpPr>
          <p:spPr>
            <a:xfrm flipH="1" flipV="1">
              <a:off x="1135396" y="3113843"/>
              <a:ext cx="914393" cy="104881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4" idx="6"/>
              <a:endCxn id="155" idx="2"/>
            </p:cNvCxnSpPr>
            <p:nvPr/>
          </p:nvCxnSpPr>
          <p:spPr>
            <a:xfrm>
              <a:off x="1180740" y="3012178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5" idx="3"/>
              <a:endCxn id="156" idx="7"/>
            </p:cNvCxnSpPr>
            <p:nvPr/>
          </p:nvCxnSpPr>
          <p:spPr>
            <a:xfrm flipH="1">
              <a:off x="1132310" y="3113843"/>
              <a:ext cx="920564" cy="104881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4066127" y="2235060"/>
            <a:ext cx="234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This graph “drawing” looks planar… so the graph IS planar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163436" y="2248937"/>
            <a:ext cx="163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This graph “drawing” looks not planar…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6483" y="4374850"/>
            <a:ext cx="284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The graph might still be planar… it just might be drawn poorly to show that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48726" y="4870690"/>
            <a:ext cx="3910868" cy="180557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38340" y="5256705"/>
            <a:ext cx="389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Print" panose="02000600000000000000" pitchFamily="2" charset="0"/>
              </a:rPr>
              <a:t>A graph is not the drawing… a graph is the math object</a:t>
            </a:r>
          </a:p>
        </p:txBody>
      </p:sp>
    </p:spTree>
    <p:extLst>
      <p:ext uri="{BB962C8B-B14F-4D97-AF65-F5344CB8AC3E}">
        <p14:creationId xmlns:p14="http://schemas.microsoft.com/office/powerpoint/2010/main" val="14417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3" grpId="0"/>
      <p:bldP spid="164" grpId="0"/>
      <p:bldP spid="41" grpId="0"/>
      <p:bldP spid="3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Bipartite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295400"/>
            <a:ext cx="8229600" cy="467881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Nodes are in two disjoint sets (types), and every edge connects different type nodes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573077" y="3702069"/>
            <a:ext cx="1386228" cy="1342480"/>
            <a:chOff x="5358472" y="2737831"/>
            <a:chExt cx="1792562" cy="1668884"/>
          </a:xfrm>
        </p:grpSpPr>
        <p:cxnSp>
          <p:nvCxnSpPr>
            <p:cNvPr id="122" name="Straight Arrow Connector 121"/>
            <p:cNvCxnSpPr>
              <a:stCxn id="123" idx="0"/>
              <a:endCxn id="126" idx="3"/>
            </p:cNvCxnSpPr>
            <p:nvPr/>
          </p:nvCxnSpPr>
          <p:spPr>
            <a:xfrm flipV="1">
              <a:off x="5597783" y="3120186"/>
              <a:ext cx="490949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5358472" y="3958758"/>
              <a:ext cx="478622" cy="447957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7241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3" idx="6"/>
              <a:endCxn id="124" idx="2"/>
            </p:cNvCxnSpPr>
            <p:nvPr/>
          </p:nvCxnSpPr>
          <p:spPr>
            <a:xfrm>
              <a:off x="5837094" y="4182737"/>
              <a:ext cx="83531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018639" y="2737831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73533" y="5242868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cxnSp>
        <p:nvCxnSpPr>
          <p:cNvPr id="138" name="Straight Arrow Connector 137"/>
          <p:cNvCxnSpPr>
            <a:stCxn id="131" idx="6"/>
            <a:endCxn id="142" idx="1"/>
          </p:cNvCxnSpPr>
          <p:nvPr/>
        </p:nvCxnSpPr>
        <p:spPr>
          <a:xfrm>
            <a:off x="6846476" y="3898543"/>
            <a:ext cx="1277088" cy="4460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340948" y="3331051"/>
            <a:ext cx="2131024" cy="2243057"/>
            <a:chOff x="6278558" y="3438158"/>
            <a:chExt cx="2131024" cy="2243057"/>
          </a:xfrm>
        </p:grpSpPr>
        <p:sp>
          <p:nvSpPr>
            <p:cNvPr id="131" name="Oval 130"/>
            <p:cNvSpPr/>
            <p:nvPr/>
          </p:nvSpPr>
          <p:spPr>
            <a:xfrm>
              <a:off x="6375901" y="3813668"/>
              <a:ext cx="408185" cy="383967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561568" y="3438158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1" idx="7"/>
              <a:endCxn id="132" idx="2"/>
            </p:cNvCxnSpPr>
            <p:nvPr/>
          </p:nvCxnSpPr>
          <p:spPr>
            <a:xfrm flipV="1">
              <a:off x="6724309" y="3630141"/>
              <a:ext cx="837259" cy="23975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278558" y="477462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007032" y="5297249"/>
              <a:ext cx="408185" cy="383966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959801" y="524614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001397" y="4395513"/>
              <a:ext cx="408185" cy="383966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stCxn id="136" idx="5"/>
              <a:endCxn id="139" idx="1"/>
            </p:cNvCxnSpPr>
            <p:nvPr/>
          </p:nvCxnSpPr>
          <p:spPr>
            <a:xfrm>
              <a:off x="6626966" y="5102358"/>
              <a:ext cx="439843" cy="25112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9" idx="6"/>
              <a:endCxn id="141" idx="2"/>
            </p:cNvCxnSpPr>
            <p:nvPr/>
          </p:nvCxnSpPr>
          <p:spPr>
            <a:xfrm flipV="1">
              <a:off x="7415217" y="5438124"/>
              <a:ext cx="544584" cy="511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2" idx="4"/>
              <a:endCxn id="141" idx="0"/>
            </p:cNvCxnSpPr>
            <p:nvPr/>
          </p:nvCxnSpPr>
          <p:spPr>
            <a:xfrm flipH="1">
              <a:off x="8163894" y="4779479"/>
              <a:ext cx="41596" cy="46666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2" idx="0"/>
              <a:endCxn id="132" idx="5"/>
            </p:cNvCxnSpPr>
            <p:nvPr/>
          </p:nvCxnSpPr>
          <p:spPr>
            <a:xfrm flipH="1" flipV="1">
              <a:off x="7909976" y="3765893"/>
              <a:ext cx="295514" cy="62962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6" idx="0"/>
              <a:endCxn id="131" idx="4"/>
            </p:cNvCxnSpPr>
            <p:nvPr/>
          </p:nvCxnSpPr>
          <p:spPr>
            <a:xfrm flipV="1">
              <a:off x="6482651" y="4197635"/>
              <a:ext cx="97343" cy="5769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9670" y="2102398"/>
                <a:ext cx="24891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and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0" y="2102398"/>
                <a:ext cx="2489143" cy="461665"/>
              </a:xfrm>
              <a:prstGeom prst="rect">
                <a:avLst/>
              </a:prstGeom>
              <a:blipFill>
                <a:blip r:embed="rId2"/>
                <a:stretch>
                  <a:fillRect l="-7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827605" y="3681398"/>
            <a:ext cx="1386228" cy="1342480"/>
            <a:chOff x="5358472" y="2737831"/>
            <a:chExt cx="1792562" cy="1668884"/>
          </a:xfrm>
        </p:grpSpPr>
        <p:cxnSp>
          <p:nvCxnSpPr>
            <p:cNvPr id="43" name="Straight Arrow Connector 42"/>
            <p:cNvCxnSpPr>
              <a:stCxn id="44" idx="0"/>
              <a:endCxn id="47" idx="3"/>
            </p:cNvCxnSpPr>
            <p:nvPr/>
          </p:nvCxnSpPr>
          <p:spPr>
            <a:xfrm flipV="1">
              <a:off x="5597783" y="3120186"/>
              <a:ext cx="490949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358472" y="3958758"/>
              <a:ext cx="478622" cy="447957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67241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6"/>
              <a:endCxn id="45" idx="2"/>
            </p:cNvCxnSpPr>
            <p:nvPr/>
          </p:nvCxnSpPr>
          <p:spPr>
            <a:xfrm>
              <a:off x="5837094" y="4182737"/>
              <a:ext cx="83531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018639" y="2737831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5"/>
              <a:endCxn id="45" idx="0"/>
            </p:cNvCxnSpPr>
            <p:nvPr/>
          </p:nvCxnSpPr>
          <p:spPr>
            <a:xfrm>
              <a:off x="6427168" y="3120186"/>
              <a:ext cx="484555" cy="8385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659267" y="5255885"/>
            <a:ext cx="200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not 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0863" y="5235152"/>
            <a:ext cx="196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but now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not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1398" y="4126197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cxnSp>
        <p:nvCxnSpPr>
          <p:cNvPr id="95" name="Straight Arrow Connector 94"/>
          <p:cNvCxnSpPr>
            <a:stCxn id="142" idx="2"/>
            <a:endCxn id="136" idx="6"/>
          </p:cNvCxnSpPr>
          <p:nvPr/>
        </p:nvCxnSpPr>
        <p:spPr>
          <a:xfrm flipH="1">
            <a:off x="6749133" y="4480387"/>
            <a:ext cx="1314654" cy="3791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14023" y="4604510"/>
            <a:ext cx="126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still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…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07177" y="2463335"/>
                <a:ext cx="6766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= {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 err="1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 err="1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7" y="2463335"/>
                <a:ext cx="6766339" cy="461665"/>
              </a:xfrm>
              <a:prstGeom prst="rect">
                <a:avLst/>
              </a:prstGeom>
              <a:blipFill>
                <a:blip r:embed="rId3"/>
                <a:stretch>
                  <a:fillRect l="-180" t="-1315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674" y="2914188"/>
                <a:ext cx="6218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= {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b="1" dirty="0" err="1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b="1" dirty="0" err="1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4" y="2914188"/>
                <a:ext cx="6218754" cy="400110"/>
              </a:xfrm>
              <a:prstGeom prst="rect">
                <a:avLst/>
              </a:prstGeom>
              <a:blipFill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4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8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9" grpId="0"/>
      <p:bldP spid="41" grpId="0"/>
      <p:bldP spid="49" grpId="0"/>
      <p:bldP spid="67" grpId="0"/>
      <p:bldP spid="70" grpId="0"/>
      <p:bldP spid="102" grpId="0"/>
      <p:bldP spid="10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More Bipartite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9165"/>
            <a:ext cx="8229600" cy="4625456"/>
          </a:xfrm>
        </p:spPr>
        <p:txBody>
          <a:bodyPr>
            <a:normAutofit/>
          </a:bodyPr>
          <a:lstStyle/>
          <a:p>
            <a:pPr marL="452628" indent="-342900"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think of bipartite as colorable with 2 colors </a:t>
            </a:r>
          </a:p>
          <a:p>
            <a:pPr marL="452628" indent="-342900"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edge goes between the 2 color collections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9094" y="5668215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is 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07558" y="2744426"/>
            <a:ext cx="2876248" cy="3269925"/>
            <a:chOff x="558888" y="2542165"/>
            <a:chExt cx="2876248" cy="3269925"/>
          </a:xfrm>
        </p:grpSpPr>
        <p:cxnSp>
          <p:nvCxnSpPr>
            <p:cNvPr id="122" name="Straight Arrow Connector 121"/>
            <p:cNvCxnSpPr>
              <a:stCxn id="68" idx="7"/>
              <a:endCxn id="71" idx="4"/>
            </p:cNvCxnSpPr>
            <p:nvPr/>
          </p:nvCxnSpPr>
          <p:spPr>
            <a:xfrm flipV="1">
              <a:off x="1768372" y="3163066"/>
              <a:ext cx="717165" cy="201348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61" idx="6"/>
              <a:endCxn id="71" idx="2"/>
            </p:cNvCxnSpPr>
            <p:nvPr/>
          </p:nvCxnSpPr>
          <p:spPr>
            <a:xfrm flipV="1">
              <a:off x="1380108" y="3039454"/>
              <a:ext cx="980353" cy="18565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129956" y="3101492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701589" y="3577716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40309" y="3681107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955211" y="4503362"/>
              <a:ext cx="250152" cy="2474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554854" y="5140347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59203" y="4801388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360461" y="2915842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3827" y="2665575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9934" y="3573752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71018" y="5442758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8888" y="3943084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59203" y="2542165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19343" y="5004888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3622" y="4801388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79" name="Straight Arrow Connector 78"/>
            <p:cNvCxnSpPr>
              <a:stCxn id="65" idx="5"/>
              <a:endCxn id="69" idx="2"/>
            </p:cNvCxnSpPr>
            <p:nvPr/>
          </p:nvCxnSpPr>
          <p:spPr>
            <a:xfrm>
              <a:off x="1053827" y="3892126"/>
              <a:ext cx="1305376" cy="1032874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9" idx="1"/>
              <a:endCxn id="61" idx="5"/>
            </p:cNvCxnSpPr>
            <p:nvPr/>
          </p:nvCxnSpPr>
          <p:spPr>
            <a:xfrm flipH="1" flipV="1">
              <a:off x="1343474" y="3312511"/>
              <a:ext cx="1052363" cy="152508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6" idx="5"/>
              <a:endCxn id="68" idx="1"/>
            </p:cNvCxnSpPr>
            <p:nvPr/>
          </p:nvCxnSpPr>
          <p:spPr>
            <a:xfrm>
              <a:off x="1168729" y="4714616"/>
              <a:ext cx="422759" cy="46193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9" idx="7"/>
              <a:endCxn id="64" idx="4"/>
            </p:cNvCxnSpPr>
            <p:nvPr/>
          </p:nvCxnSpPr>
          <p:spPr>
            <a:xfrm flipV="1">
              <a:off x="2572721" y="3824940"/>
              <a:ext cx="253944" cy="101265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6" idx="7"/>
              <a:endCxn id="64" idx="2"/>
            </p:cNvCxnSpPr>
            <p:nvPr/>
          </p:nvCxnSpPr>
          <p:spPr>
            <a:xfrm flipV="1">
              <a:off x="1168729" y="3701328"/>
              <a:ext cx="1532860" cy="83827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649580" y="2725951"/>
            <a:ext cx="3897455" cy="2976878"/>
            <a:chOff x="4780109" y="2794898"/>
            <a:chExt cx="3897455" cy="2976878"/>
          </a:xfrm>
        </p:grpSpPr>
        <p:grpSp>
          <p:nvGrpSpPr>
            <p:cNvPr id="7" name="Group 6"/>
            <p:cNvGrpSpPr/>
            <p:nvPr/>
          </p:nvGrpSpPr>
          <p:grpSpPr>
            <a:xfrm>
              <a:off x="4780109" y="2794898"/>
              <a:ext cx="1547510" cy="2976878"/>
              <a:chOff x="3004979" y="2668010"/>
              <a:chExt cx="1547510" cy="2976878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004979" y="2668010"/>
                <a:ext cx="1547510" cy="2976878"/>
              </a:xfrm>
              <a:prstGeom prst="ellipse">
                <a:avLst/>
              </a:prstGeom>
              <a:solidFill>
                <a:schemeClr val="accent1">
                  <a:alpha val="39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748925" y="2979297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48925" y="4229481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748925" y="4862914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748925" y="3626460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27186" y="2930359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10731" y="3582443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29495" y="4204592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23723" y="4841708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97653" y="2965924"/>
              <a:ext cx="1479911" cy="2731112"/>
              <a:chOff x="7157986" y="2790893"/>
              <a:chExt cx="1479911" cy="273111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7157986" y="2790893"/>
                <a:ext cx="1479911" cy="27311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9000"/>
                </a:schemeClr>
              </a:solidFill>
              <a:ln w="25400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7543800" y="3346699"/>
                <a:ext cx="250152" cy="247224"/>
              </a:xfrm>
              <a:prstGeom prst="ellipse">
                <a:avLst/>
              </a:prstGeom>
              <a:solidFill>
                <a:schemeClr val="accent2"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543800" y="4536044"/>
                <a:ext cx="250152" cy="247224"/>
              </a:xfrm>
              <a:prstGeom prst="ellipse">
                <a:avLst/>
              </a:prstGeom>
              <a:solidFill>
                <a:schemeClr val="accent2"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897941" y="3285645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97941" y="3914005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897941" y="4485814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543800" y="3947303"/>
                <a:ext cx="250152" cy="247224"/>
              </a:xfrm>
              <a:prstGeom prst="ellipse">
                <a:avLst/>
              </a:prstGeom>
              <a:solidFill>
                <a:schemeClr val="accent2"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>
              <a:stCxn id="123" idx="6"/>
              <a:endCxn id="124" idx="2"/>
            </p:cNvCxnSpPr>
            <p:nvPr/>
          </p:nvCxnSpPr>
          <p:spPr>
            <a:xfrm>
              <a:off x="5774207" y="3229797"/>
              <a:ext cx="1809260" cy="41554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60" idx="1"/>
              <a:endCxn id="123" idx="5"/>
            </p:cNvCxnSpPr>
            <p:nvPr/>
          </p:nvCxnSpPr>
          <p:spPr>
            <a:xfrm flipH="1" flipV="1">
              <a:off x="5737573" y="3317204"/>
              <a:ext cx="1882528" cy="84133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53" idx="6"/>
              <a:endCxn id="60" idx="2"/>
            </p:cNvCxnSpPr>
            <p:nvPr/>
          </p:nvCxnSpPr>
          <p:spPr>
            <a:xfrm>
              <a:off x="5774207" y="3876960"/>
              <a:ext cx="1809260" cy="36898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53" idx="5"/>
              <a:endCxn id="126" idx="1"/>
            </p:cNvCxnSpPr>
            <p:nvPr/>
          </p:nvCxnSpPr>
          <p:spPr>
            <a:xfrm>
              <a:off x="5737573" y="3964367"/>
              <a:ext cx="1882528" cy="78291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2" idx="6"/>
              <a:endCxn id="60" idx="3"/>
            </p:cNvCxnSpPr>
            <p:nvPr/>
          </p:nvCxnSpPr>
          <p:spPr>
            <a:xfrm flipV="1">
              <a:off x="5774207" y="4333353"/>
              <a:ext cx="1845894" cy="78006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51" idx="6"/>
              <a:endCxn id="124" idx="3"/>
            </p:cNvCxnSpPr>
            <p:nvPr/>
          </p:nvCxnSpPr>
          <p:spPr>
            <a:xfrm flipV="1">
              <a:off x="5774207" y="3732749"/>
              <a:ext cx="1845894" cy="74723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51" idx="5"/>
              <a:endCxn id="126" idx="2"/>
            </p:cNvCxnSpPr>
            <p:nvPr/>
          </p:nvCxnSpPr>
          <p:spPr>
            <a:xfrm>
              <a:off x="5737573" y="4567388"/>
              <a:ext cx="1845894" cy="26729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2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Directed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2"/>
            <a:ext cx="8229600" cy="4711891"/>
          </a:xfrm>
        </p:spPr>
        <p:txBody>
          <a:bodyPr>
            <a:normAutofit/>
          </a:bodyPr>
          <a:lstStyle/>
          <a:p>
            <a:pPr marL="452628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Adjacent</a:t>
            </a:r>
            <a:r>
              <a:rPr lang="en-US" sz="2000" dirty="0">
                <a:solidFill>
                  <a:srgbClr val="C00000"/>
                </a:solidFill>
              </a:rPr>
              <a:t>   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/>
              <a:t>    </a:t>
            </a:r>
            <a:r>
              <a:rPr lang="en-US" sz="2000" dirty="0"/>
              <a:t>We say  </a:t>
            </a:r>
            <a:r>
              <a:rPr lang="en-US" sz="2000" dirty="0">
                <a:solidFill>
                  <a:srgbClr val="0070C0"/>
                </a:solidFill>
              </a:rPr>
              <a:t>b </a:t>
            </a:r>
            <a:r>
              <a:rPr lang="en-US" sz="2000" dirty="0"/>
              <a:t>is adjacent to 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 </a:t>
            </a:r>
            <a:r>
              <a:rPr lang="en-US" sz="2000" dirty="0" err="1"/>
              <a:t>iff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a,b</a:t>
            </a:r>
            <a:r>
              <a:rPr lang="en-US" sz="2000" dirty="0">
                <a:solidFill>
                  <a:srgbClr val="0070C0"/>
                </a:solidFill>
              </a:rPr>
              <a:t>) ∈ E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Directed graph (“digraph”)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    </a:t>
            </a:r>
            <a:r>
              <a:rPr lang="en-US" sz="2000" dirty="0"/>
              <a:t>Edges in E are directional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    </a:t>
            </a:r>
            <a:r>
              <a:rPr lang="en-US" sz="2000" dirty="0"/>
              <a:t>Each pair in E is ordered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i="1" dirty="0"/>
              <a:t>    </a:t>
            </a:r>
            <a:r>
              <a:rPr lang="en-US" sz="2000" dirty="0"/>
              <a:t>Draw with arrows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40975" y="2426701"/>
            <a:ext cx="2819400" cy="1371600"/>
            <a:chOff x="5257800" y="2667000"/>
            <a:chExt cx="2819400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5257800" y="2667000"/>
              <a:ext cx="2819400" cy="1371600"/>
              <a:chOff x="5181600" y="2438400"/>
              <a:chExt cx="2819400" cy="1371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81600" y="2438400"/>
                <a:ext cx="2819400" cy="1371600"/>
                <a:chOff x="5181600" y="2438400"/>
                <a:chExt cx="2819400" cy="13716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719363" y="3035643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181600" y="2438400"/>
                  <a:ext cx="2819400" cy="1371600"/>
                </a:xfrm>
                <a:prstGeom prst="rect">
                  <a:avLst/>
                </a:prstGeom>
                <a:noFill/>
                <a:ln w="317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5228426" y="2514600"/>
                  <a:ext cx="1061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(</a:t>
                  </a:r>
                  <a:r>
                    <a:rPr lang="en-US" dirty="0" err="1">
                      <a:solidFill>
                        <a:srgbClr val="0070C0"/>
                      </a:solidFill>
                    </a:rPr>
                    <a:t>a,b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 ∈ E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34200" y="3048000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6" idx="6"/>
                </p:cNvCxnSpPr>
                <p:nvPr/>
              </p:nvCxnSpPr>
              <p:spPr>
                <a:xfrm>
                  <a:off x="6100363" y="3226143"/>
                  <a:ext cx="833837" cy="1235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7010400" y="3078089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67644" y="3285466"/>
              <a:ext cx="236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88305" y="4333685"/>
            <a:ext cx="2971800" cy="1762678"/>
            <a:chOff x="5410200" y="4330166"/>
            <a:chExt cx="2971800" cy="1762678"/>
          </a:xfrm>
        </p:grpSpPr>
        <p:sp>
          <p:nvSpPr>
            <p:cNvPr id="8" name="Oval 7"/>
            <p:cNvSpPr/>
            <p:nvPr/>
          </p:nvSpPr>
          <p:spPr>
            <a:xfrm>
              <a:off x="54102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5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7257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2480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8" idx="6"/>
              <a:endCxn id="15" idx="2"/>
            </p:cNvCxnSpPr>
            <p:nvPr/>
          </p:nvCxnSpPr>
          <p:spPr>
            <a:xfrm>
              <a:off x="5867400" y="4558766"/>
              <a:ext cx="118110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5"/>
            </p:cNvCxnSpPr>
            <p:nvPr/>
          </p:nvCxnSpPr>
          <p:spPr>
            <a:xfrm flipH="1" flipV="1">
              <a:off x="7438745" y="4720411"/>
              <a:ext cx="642204" cy="95179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6" idx="7"/>
            </p:cNvCxnSpPr>
            <p:nvPr/>
          </p:nvCxnSpPr>
          <p:spPr>
            <a:xfrm flipH="1">
              <a:off x="6462815" y="4749628"/>
              <a:ext cx="689997" cy="9529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91579" y="43741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19521" y="44194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57181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3150" y="56885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endCxn id="17" idx="2"/>
            </p:cNvCxnSpPr>
            <p:nvPr/>
          </p:nvCxnSpPr>
          <p:spPr>
            <a:xfrm>
              <a:off x="6529770" y="5864244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8" idx="4"/>
            </p:cNvCxnSpPr>
            <p:nvPr/>
          </p:nvCxnSpPr>
          <p:spPr>
            <a:xfrm flipH="1" flipV="1">
              <a:off x="5638800" y="4787366"/>
              <a:ext cx="539910" cy="88483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609600" y="4249560"/>
            <a:ext cx="1810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>
              <a:spcAft>
                <a:spcPts val="600"/>
              </a:spcAft>
            </a:pPr>
            <a:r>
              <a:rPr lang="en-US" dirty="0"/>
              <a:t> V = { a, b, c, d 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9164" y="4633233"/>
            <a:ext cx="370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>
              <a:spcAft>
                <a:spcPts val="600"/>
              </a:spcAft>
            </a:pPr>
            <a:r>
              <a:rPr lang="en-US" dirty="0"/>
              <a:t> E = { 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/>
              <a:t>), (</a:t>
            </a:r>
            <a:r>
              <a:rPr lang="en-US" dirty="0" err="1"/>
              <a:t>c,a</a:t>
            </a:r>
            <a:r>
              <a:rPr lang="en-US" dirty="0"/>
              <a:t>), (</a:t>
            </a:r>
            <a:r>
              <a:rPr lang="en-US" dirty="0" err="1"/>
              <a:t>c,d</a:t>
            </a:r>
            <a:r>
              <a:rPr lang="en-US" dirty="0"/>
              <a:t>), (</a:t>
            </a:r>
            <a:r>
              <a:rPr lang="en-US" dirty="0" err="1"/>
              <a:t>d,b</a:t>
            </a:r>
            <a:r>
              <a:rPr lang="en-US" dirty="0"/>
              <a:t>) 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8355" y="5139026"/>
            <a:ext cx="4122219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/>
            <a:r>
              <a:rPr lang="en-US" dirty="0"/>
              <a:t>so</a:t>
            </a:r>
          </a:p>
          <a:p>
            <a:pPr marL="109728">
              <a:spcAft>
                <a:spcPts val="600"/>
              </a:spcAft>
            </a:pPr>
            <a:r>
              <a:rPr lang="en-US" b="1" dirty="0"/>
              <a:t>      </a:t>
            </a:r>
            <a:r>
              <a:rPr lang="en-US" dirty="0"/>
              <a:t>G = ( { a, b, c, d }, </a:t>
            </a:r>
          </a:p>
          <a:p>
            <a:pPr marL="109728">
              <a:spcAft>
                <a:spcPts val="600"/>
              </a:spcAft>
            </a:pPr>
            <a:r>
              <a:rPr lang="en-US" dirty="0"/>
              <a:t>               { 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/>
              <a:t>), (</a:t>
            </a:r>
            <a:r>
              <a:rPr lang="en-US" dirty="0" err="1"/>
              <a:t>c,a</a:t>
            </a:r>
            <a:r>
              <a:rPr lang="en-US" dirty="0"/>
              <a:t>), (</a:t>
            </a:r>
            <a:r>
              <a:rPr lang="en-US" dirty="0" err="1"/>
              <a:t>c,d</a:t>
            </a:r>
            <a:r>
              <a:rPr lang="en-US" dirty="0"/>
              <a:t>), (</a:t>
            </a:r>
            <a:r>
              <a:rPr lang="en-US" dirty="0" err="1"/>
              <a:t>d,b</a:t>
            </a:r>
            <a:r>
              <a:rPr lang="en-US" dirty="0"/>
              <a:t>) } )</a:t>
            </a:r>
          </a:p>
        </p:txBody>
      </p:sp>
    </p:spTree>
    <p:extLst>
      <p:ext uri="{BB962C8B-B14F-4D97-AF65-F5344CB8AC3E}">
        <p14:creationId xmlns:p14="http://schemas.microsoft.com/office/powerpoint/2010/main" val="28015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Undirected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2"/>
            <a:ext cx="8229600" cy="4711891"/>
          </a:xfrm>
        </p:spPr>
        <p:txBody>
          <a:bodyPr>
            <a:normAutofit/>
          </a:bodyPr>
          <a:lstStyle/>
          <a:p>
            <a:pPr marL="452628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Edges have no direction  </a:t>
            </a:r>
          </a:p>
          <a:p>
            <a:pPr marL="45262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b is adjacent to a, then a is also adjacent to b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Elements in E are sets, not ordered pairs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99975" y="2743050"/>
            <a:ext cx="2819400" cy="1371600"/>
            <a:chOff x="5257800" y="2667000"/>
            <a:chExt cx="2819400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5257800" y="2667000"/>
              <a:ext cx="2819400" cy="1371600"/>
              <a:chOff x="5181600" y="2438400"/>
              <a:chExt cx="2819400" cy="1371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81600" y="2438400"/>
                <a:ext cx="2819400" cy="1371600"/>
                <a:chOff x="5181600" y="2438400"/>
                <a:chExt cx="2819400" cy="13716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719363" y="3035643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181600" y="2438400"/>
                  <a:ext cx="2819400" cy="1371600"/>
                </a:xfrm>
                <a:prstGeom prst="rect">
                  <a:avLst/>
                </a:prstGeom>
                <a:noFill/>
                <a:ln w="317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34200" y="3048000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6" idx="6"/>
                </p:cNvCxnSpPr>
                <p:nvPr/>
              </p:nvCxnSpPr>
              <p:spPr>
                <a:xfrm>
                  <a:off x="6100363" y="3226143"/>
                  <a:ext cx="833837" cy="1235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7010400" y="3078089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67644" y="3285466"/>
              <a:ext cx="236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52675" y="4665192"/>
            <a:ext cx="2971800" cy="1762678"/>
            <a:chOff x="5410200" y="4330166"/>
            <a:chExt cx="2971800" cy="1762678"/>
          </a:xfrm>
        </p:grpSpPr>
        <p:sp>
          <p:nvSpPr>
            <p:cNvPr id="8" name="Oval 7"/>
            <p:cNvSpPr/>
            <p:nvPr/>
          </p:nvSpPr>
          <p:spPr>
            <a:xfrm>
              <a:off x="54102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5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7257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2480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8" idx="6"/>
              <a:endCxn id="15" idx="2"/>
            </p:cNvCxnSpPr>
            <p:nvPr/>
          </p:nvCxnSpPr>
          <p:spPr>
            <a:xfrm>
              <a:off x="5867400" y="4558766"/>
              <a:ext cx="1181100" cy="0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5"/>
            </p:cNvCxnSpPr>
            <p:nvPr/>
          </p:nvCxnSpPr>
          <p:spPr>
            <a:xfrm flipH="1" flipV="1">
              <a:off x="7438745" y="4720411"/>
              <a:ext cx="642204" cy="951790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6" idx="7"/>
            </p:cNvCxnSpPr>
            <p:nvPr/>
          </p:nvCxnSpPr>
          <p:spPr>
            <a:xfrm flipH="1">
              <a:off x="6462815" y="4749628"/>
              <a:ext cx="689997" cy="952971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91579" y="43741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19521" y="44194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57181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3150" y="56885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3" name="Straight Arrow Connector 32"/>
            <p:cNvCxnSpPr>
              <a:endCxn id="8" idx="4"/>
            </p:cNvCxnSpPr>
            <p:nvPr/>
          </p:nvCxnSpPr>
          <p:spPr>
            <a:xfrm flipH="1" flipV="1">
              <a:off x="5638800" y="4787366"/>
              <a:ext cx="539910" cy="884835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87595" y="4709126"/>
            <a:ext cx="1810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>
              <a:spcAft>
                <a:spcPts val="600"/>
              </a:spcAft>
            </a:pPr>
            <a:r>
              <a:rPr lang="en-US" dirty="0"/>
              <a:t> V = { a, b, c, d 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7597" y="5104081"/>
            <a:ext cx="409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spcAft>
                <a:spcPts val="600"/>
              </a:spcAft>
            </a:pPr>
            <a:r>
              <a:rPr lang="en-US" dirty="0"/>
              <a:t> E = { 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a,c</a:t>
            </a:r>
            <a:r>
              <a:rPr lang="en-US" dirty="0"/>
              <a:t>},  {</a:t>
            </a:r>
            <a:r>
              <a:rPr lang="en-US" dirty="0" err="1"/>
              <a:t>b,c</a:t>
            </a:r>
            <a:r>
              <a:rPr lang="en-US" dirty="0"/>
              <a:t>}, {</a:t>
            </a:r>
            <a:r>
              <a:rPr lang="en-US" dirty="0" err="1"/>
              <a:t>b,d</a:t>
            </a:r>
            <a:r>
              <a:rPr lang="en-US" dirty="0"/>
              <a:t>} 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8212" y="28526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a,b</a:t>
            </a:r>
            <a:r>
              <a:rPr lang="en-US" dirty="0"/>
              <a:t>} ∈ 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64664" y="2728015"/>
            <a:ext cx="2478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say </a:t>
            </a:r>
          </a:p>
          <a:p>
            <a:r>
              <a:rPr lang="en-US" dirty="0"/>
              <a:t>a is adjacent to b, AND </a:t>
            </a:r>
          </a:p>
          <a:p>
            <a:r>
              <a:rPr lang="en-US" dirty="0"/>
              <a:t>b is adjacent to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6569" y="5531332"/>
            <a:ext cx="409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spcAft>
                <a:spcPts val="600"/>
              </a:spcAft>
            </a:pPr>
            <a:r>
              <a:rPr lang="en-US" dirty="0"/>
              <a:t> G = ( V, E )</a:t>
            </a:r>
          </a:p>
        </p:txBody>
      </p:sp>
    </p:spTree>
    <p:extLst>
      <p:ext uri="{BB962C8B-B14F-4D97-AF65-F5344CB8AC3E}">
        <p14:creationId xmlns:p14="http://schemas.microsoft.com/office/powerpoint/2010/main" val="34375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5" grpId="0"/>
      <p:bldP spid="36" grpId="0"/>
      <p:bldP spid="30" grpId="0" uiExpand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Symmetry in Digraph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Symmetry: (</a:t>
            </a:r>
            <a:r>
              <a:rPr lang="en-US" sz="2400" dirty="0" err="1"/>
              <a:t>a,b</a:t>
            </a:r>
            <a:r>
              <a:rPr lang="en-US" sz="2400" dirty="0"/>
              <a:t>) ∈ E  ∧ (</a:t>
            </a:r>
            <a:r>
              <a:rPr lang="en-US" sz="2400" dirty="0" err="1"/>
              <a:t>b,a</a:t>
            </a:r>
            <a:r>
              <a:rPr lang="en-US" sz="2400" dirty="0"/>
              <a:t>) ∈ 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38462" y="2674924"/>
            <a:ext cx="2757179" cy="802022"/>
            <a:chOff x="838460" y="2674924"/>
            <a:chExt cx="2757179" cy="802022"/>
          </a:xfrm>
        </p:grpSpPr>
        <p:sp>
          <p:nvSpPr>
            <p:cNvPr id="6" name="Oval 5"/>
            <p:cNvSpPr/>
            <p:nvPr/>
          </p:nvSpPr>
          <p:spPr>
            <a:xfrm>
              <a:off x="838460" y="2674925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6"/>
              <a:endCxn id="34" idx="2"/>
            </p:cNvCxnSpPr>
            <p:nvPr/>
          </p:nvCxnSpPr>
          <p:spPr>
            <a:xfrm flipV="1">
              <a:off x="1600200" y="3075935"/>
              <a:ext cx="1233699" cy="1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56559" y="2885132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833899" y="267492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8356" y="2885131"/>
              <a:ext cx="377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79693" y="3895284"/>
            <a:ext cx="380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the same as this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24559" y="2026410"/>
            <a:ext cx="2964291" cy="1750032"/>
            <a:chOff x="5036449" y="1810137"/>
            <a:chExt cx="2964291" cy="1750032"/>
          </a:xfrm>
        </p:grpSpPr>
        <p:sp>
          <p:nvSpPr>
            <p:cNvPr id="37" name="Oval 36"/>
            <p:cNvSpPr/>
            <p:nvPr/>
          </p:nvSpPr>
          <p:spPr>
            <a:xfrm>
              <a:off x="7239000" y="2249463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036449" y="224946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0581" y="2472010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44896" y="1810137"/>
              <a:ext cx="1828800" cy="484916"/>
            </a:xfrm>
            <a:custGeom>
              <a:avLst/>
              <a:gdLst>
                <a:gd name="connsiteX0" fmla="*/ 0 w 1828800"/>
                <a:gd name="connsiteY0" fmla="*/ 484916 h 484916"/>
                <a:gd name="connsiteX1" fmla="*/ 853440 w 1828800"/>
                <a:gd name="connsiteY1" fmla="*/ 9428 h 484916"/>
                <a:gd name="connsiteX2" fmla="*/ 1414272 w 1828800"/>
                <a:gd name="connsiteY2" fmla="*/ 192308 h 484916"/>
                <a:gd name="connsiteX3" fmla="*/ 1828800 w 1828800"/>
                <a:gd name="connsiteY3" fmla="*/ 484916 h 48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84916">
                  <a:moveTo>
                    <a:pt x="0" y="484916"/>
                  </a:moveTo>
                  <a:cubicBezTo>
                    <a:pt x="308864" y="271556"/>
                    <a:pt x="617728" y="58196"/>
                    <a:pt x="853440" y="9428"/>
                  </a:cubicBezTo>
                  <a:cubicBezTo>
                    <a:pt x="1089152" y="-39340"/>
                    <a:pt x="1251712" y="113060"/>
                    <a:pt x="1414272" y="192308"/>
                  </a:cubicBezTo>
                  <a:cubicBezTo>
                    <a:pt x="1576832" y="271556"/>
                    <a:pt x="1702816" y="378236"/>
                    <a:pt x="1828800" y="484916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28579" y="2987101"/>
              <a:ext cx="1780032" cy="57306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43561" y="2456719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378" y="2171711"/>
            <a:ext cx="3172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so here - only one edge</a:t>
            </a:r>
          </a:p>
        </p:txBody>
      </p:sp>
    </p:spTree>
    <p:extLst>
      <p:ext uri="{BB962C8B-B14F-4D97-AF65-F5344CB8AC3E}">
        <p14:creationId xmlns:p14="http://schemas.microsoft.com/office/powerpoint/2010/main" val="13719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6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Weighted Edges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Some problems may need a “weight” associated with each edge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554" y="4043626"/>
            <a:ext cx="3661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  = { (</a:t>
            </a:r>
            <a:r>
              <a:rPr lang="en-US" sz="2400" dirty="0" err="1"/>
              <a:t>s,d,w</a:t>
            </a:r>
            <a:r>
              <a:rPr lang="en-US" sz="2400" dirty="0"/>
              <a:t>) | 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s∈V</a:t>
            </a:r>
            <a:r>
              <a:rPr lang="en-US" sz="2400" dirty="0"/>
              <a:t> ∧ </a:t>
            </a:r>
            <a:r>
              <a:rPr lang="en-US" sz="2400" dirty="0" err="1"/>
              <a:t>d∈V</a:t>
            </a:r>
            <a:r>
              <a:rPr lang="en-US" sz="2400" dirty="0"/>
              <a:t> ∧ </a:t>
            </a:r>
            <a:r>
              <a:rPr lang="en-US" sz="2400" dirty="0" err="1"/>
              <a:t>w∈Int</a:t>
            </a:r>
            <a:r>
              <a:rPr lang="en-US" sz="2400" dirty="0"/>
              <a:t> }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38462" y="2674924"/>
            <a:ext cx="2757179" cy="802022"/>
            <a:chOff x="838460" y="2674924"/>
            <a:chExt cx="2757179" cy="802022"/>
          </a:xfrm>
        </p:grpSpPr>
        <p:sp>
          <p:nvSpPr>
            <p:cNvPr id="6" name="Oval 5"/>
            <p:cNvSpPr/>
            <p:nvPr/>
          </p:nvSpPr>
          <p:spPr>
            <a:xfrm>
              <a:off x="838460" y="2674925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6"/>
              <a:endCxn id="34" idx="2"/>
            </p:cNvCxnSpPr>
            <p:nvPr/>
          </p:nvCxnSpPr>
          <p:spPr>
            <a:xfrm flipV="1">
              <a:off x="1600200" y="3075935"/>
              <a:ext cx="1233699" cy="1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56559" y="2885132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833899" y="267492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8356" y="2885131"/>
              <a:ext cx="377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36555" y="5022873"/>
            <a:ext cx="804227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 weights might be real numbers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Unweighted graphs can be thought of as having weight of 1 on each edge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29202" y="2374737"/>
            <a:ext cx="2964291" cy="1750032"/>
            <a:chOff x="5036449" y="1810137"/>
            <a:chExt cx="2964291" cy="1750032"/>
          </a:xfrm>
        </p:grpSpPr>
        <p:sp>
          <p:nvSpPr>
            <p:cNvPr id="37" name="Oval 36"/>
            <p:cNvSpPr/>
            <p:nvPr/>
          </p:nvSpPr>
          <p:spPr>
            <a:xfrm>
              <a:off x="7239000" y="2249463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036449" y="224946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0581" y="2472010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44896" y="1810137"/>
              <a:ext cx="1828800" cy="484916"/>
            </a:xfrm>
            <a:custGeom>
              <a:avLst/>
              <a:gdLst>
                <a:gd name="connsiteX0" fmla="*/ 0 w 1828800"/>
                <a:gd name="connsiteY0" fmla="*/ 484916 h 484916"/>
                <a:gd name="connsiteX1" fmla="*/ 853440 w 1828800"/>
                <a:gd name="connsiteY1" fmla="*/ 9428 h 484916"/>
                <a:gd name="connsiteX2" fmla="*/ 1414272 w 1828800"/>
                <a:gd name="connsiteY2" fmla="*/ 192308 h 484916"/>
                <a:gd name="connsiteX3" fmla="*/ 1828800 w 1828800"/>
                <a:gd name="connsiteY3" fmla="*/ 484916 h 48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84916">
                  <a:moveTo>
                    <a:pt x="0" y="484916"/>
                  </a:moveTo>
                  <a:cubicBezTo>
                    <a:pt x="308864" y="271556"/>
                    <a:pt x="617728" y="58196"/>
                    <a:pt x="853440" y="9428"/>
                  </a:cubicBezTo>
                  <a:cubicBezTo>
                    <a:pt x="1089152" y="-39340"/>
                    <a:pt x="1251712" y="113060"/>
                    <a:pt x="1414272" y="192308"/>
                  </a:cubicBezTo>
                  <a:cubicBezTo>
                    <a:pt x="1576832" y="271556"/>
                    <a:pt x="1702816" y="378236"/>
                    <a:pt x="1828800" y="484916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28579" y="2987101"/>
              <a:ext cx="1780032" cy="57306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43561" y="2456719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015750" y="2624111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24573" y="351139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9416" y="215527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7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5" grpId="0"/>
      <p:bldP spid="48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9191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193" y="1219200"/>
                <a:ext cx="8229600" cy="4983162"/>
              </a:xfrm>
            </p:spPr>
            <p:txBody>
              <a:bodyPr>
                <a:normAutofit/>
              </a:bodyPr>
              <a:lstStyle/>
              <a:p>
                <a:pPr marL="452628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/>
                  <a:t>Path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∈ E  for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2628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Path Length</a:t>
                </a:r>
                <a:endParaRPr lang="en-US" sz="2400" dirty="0"/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 number of edges in the path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Every vertex has a path of length 0 to itself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This is not the same as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b,b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) ∈ E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193" y="1219200"/>
                <a:ext cx="8229600" cy="4983162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09876" y="4855281"/>
            <a:ext cx="3328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dirty="0"/>
              <a:t>Here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(b, b) ∈ E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So there is a path </a:t>
            </a:r>
            <a:r>
              <a:rPr lang="en-US" sz="2000" dirty="0">
                <a:solidFill>
                  <a:srgbClr val="C00000"/>
                </a:solidFill>
              </a:rPr>
              <a:t>b to b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that has </a:t>
            </a:r>
            <a:r>
              <a:rPr lang="en-US" sz="2000" dirty="0">
                <a:solidFill>
                  <a:srgbClr val="C00000"/>
                </a:solidFill>
              </a:rPr>
              <a:t>length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91363" y="4343400"/>
            <a:ext cx="2309430" cy="2138630"/>
            <a:chOff x="5615370" y="4123569"/>
            <a:chExt cx="2309430" cy="2138630"/>
          </a:xfrm>
        </p:grpSpPr>
        <p:sp>
          <p:nvSpPr>
            <p:cNvPr id="9" name="Oval 8"/>
            <p:cNvSpPr/>
            <p:nvPr/>
          </p:nvSpPr>
          <p:spPr>
            <a:xfrm>
              <a:off x="6591300" y="449952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15370" y="5804999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67600" y="5804999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5"/>
            </p:cNvCxnSpPr>
            <p:nvPr/>
          </p:nvCxnSpPr>
          <p:spPr>
            <a:xfrm flipH="1" flipV="1">
              <a:off x="6981545" y="4889766"/>
              <a:ext cx="642204" cy="95179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7"/>
            </p:cNvCxnSpPr>
            <p:nvPr/>
          </p:nvCxnSpPr>
          <p:spPr>
            <a:xfrm flipH="1">
              <a:off x="6005615" y="4918983"/>
              <a:ext cx="689997" cy="9529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62321" y="458878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43800" y="588748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5950" y="585788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9" name="Straight Arrow Connector 18"/>
            <p:cNvCxnSpPr>
              <a:endCxn id="11" idx="2"/>
            </p:cNvCxnSpPr>
            <p:nvPr/>
          </p:nvCxnSpPr>
          <p:spPr>
            <a:xfrm>
              <a:off x="6072570" y="6033599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 flipH="1">
              <a:off x="5843970" y="4123569"/>
              <a:ext cx="906077" cy="630315"/>
            </a:xfrm>
            <a:custGeom>
              <a:avLst/>
              <a:gdLst>
                <a:gd name="connsiteX0" fmla="*/ 0 w 941033"/>
                <a:gd name="connsiteY0" fmla="*/ 381740 h 630315"/>
                <a:gd name="connsiteX1" fmla="*/ 26633 w 941033"/>
                <a:gd name="connsiteY1" fmla="*/ 284086 h 630315"/>
                <a:gd name="connsiteX2" fmla="*/ 44389 w 941033"/>
                <a:gd name="connsiteY2" fmla="*/ 257453 h 630315"/>
                <a:gd name="connsiteX3" fmla="*/ 62144 w 941033"/>
                <a:gd name="connsiteY3" fmla="*/ 204187 h 630315"/>
                <a:gd name="connsiteX4" fmla="*/ 79899 w 941033"/>
                <a:gd name="connsiteY4" fmla="*/ 177554 h 630315"/>
                <a:gd name="connsiteX5" fmla="*/ 124288 w 941033"/>
                <a:gd name="connsiteY5" fmla="*/ 106532 h 630315"/>
                <a:gd name="connsiteX6" fmla="*/ 133165 w 941033"/>
                <a:gd name="connsiteY6" fmla="*/ 79899 h 630315"/>
                <a:gd name="connsiteX7" fmla="*/ 159798 w 941033"/>
                <a:gd name="connsiteY7" fmla="*/ 62144 h 630315"/>
                <a:gd name="connsiteX8" fmla="*/ 204187 w 941033"/>
                <a:gd name="connsiteY8" fmla="*/ 35511 h 630315"/>
                <a:gd name="connsiteX9" fmla="*/ 230820 w 941033"/>
                <a:gd name="connsiteY9" fmla="*/ 17756 h 630315"/>
                <a:gd name="connsiteX10" fmla="*/ 319596 w 941033"/>
                <a:gd name="connsiteY10" fmla="*/ 0 h 630315"/>
                <a:gd name="connsiteX11" fmla="*/ 461639 w 941033"/>
                <a:gd name="connsiteY11" fmla="*/ 8878 h 630315"/>
                <a:gd name="connsiteX12" fmla="*/ 523783 w 941033"/>
                <a:gd name="connsiteY12" fmla="*/ 17756 h 630315"/>
                <a:gd name="connsiteX13" fmla="*/ 550416 w 941033"/>
                <a:gd name="connsiteY13" fmla="*/ 26633 h 630315"/>
                <a:gd name="connsiteX14" fmla="*/ 630315 w 941033"/>
                <a:gd name="connsiteY14" fmla="*/ 35511 h 630315"/>
                <a:gd name="connsiteX15" fmla="*/ 692458 w 941033"/>
                <a:gd name="connsiteY15" fmla="*/ 53266 h 630315"/>
                <a:gd name="connsiteX16" fmla="*/ 719091 w 941033"/>
                <a:gd name="connsiteY16" fmla="*/ 62144 h 630315"/>
                <a:gd name="connsiteX17" fmla="*/ 816746 w 941033"/>
                <a:gd name="connsiteY17" fmla="*/ 142043 h 630315"/>
                <a:gd name="connsiteX18" fmla="*/ 834501 w 941033"/>
                <a:gd name="connsiteY18" fmla="*/ 168676 h 630315"/>
                <a:gd name="connsiteX19" fmla="*/ 861134 w 941033"/>
                <a:gd name="connsiteY19" fmla="*/ 195309 h 630315"/>
                <a:gd name="connsiteX20" fmla="*/ 878890 w 941033"/>
                <a:gd name="connsiteY20" fmla="*/ 230820 h 630315"/>
                <a:gd name="connsiteX21" fmla="*/ 887767 w 941033"/>
                <a:gd name="connsiteY21" fmla="*/ 257453 h 630315"/>
                <a:gd name="connsiteX22" fmla="*/ 914400 w 941033"/>
                <a:gd name="connsiteY22" fmla="*/ 275208 h 630315"/>
                <a:gd name="connsiteX23" fmla="*/ 932156 w 941033"/>
                <a:gd name="connsiteY23" fmla="*/ 328474 h 630315"/>
                <a:gd name="connsiteX24" fmla="*/ 941033 w 941033"/>
                <a:gd name="connsiteY24" fmla="*/ 355107 h 630315"/>
                <a:gd name="connsiteX25" fmla="*/ 932156 w 941033"/>
                <a:gd name="connsiteY25" fmla="*/ 452761 h 630315"/>
                <a:gd name="connsiteX26" fmla="*/ 914400 w 941033"/>
                <a:gd name="connsiteY26" fmla="*/ 479394 h 630315"/>
                <a:gd name="connsiteX27" fmla="*/ 905523 w 941033"/>
                <a:gd name="connsiteY27" fmla="*/ 506027 h 630315"/>
                <a:gd name="connsiteX28" fmla="*/ 878890 w 941033"/>
                <a:gd name="connsiteY28" fmla="*/ 523783 h 630315"/>
                <a:gd name="connsiteX29" fmla="*/ 861134 w 941033"/>
                <a:gd name="connsiteY29" fmla="*/ 541538 h 630315"/>
                <a:gd name="connsiteX30" fmla="*/ 834501 w 941033"/>
                <a:gd name="connsiteY30" fmla="*/ 550416 h 630315"/>
                <a:gd name="connsiteX31" fmla="*/ 807868 w 941033"/>
                <a:gd name="connsiteY31" fmla="*/ 568171 h 630315"/>
                <a:gd name="connsiteX32" fmla="*/ 754602 w 941033"/>
                <a:gd name="connsiteY32" fmla="*/ 585926 h 630315"/>
                <a:gd name="connsiteX33" fmla="*/ 736847 w 941033"/>
                <a:gd name="connsiteY33" fmla="*/ 603682 h 630315"/>
                <a:gd name="connsiteX34" fmla="*/ 612559 w 941033"/>
                <a:gd name="connsiteY34" fmla="*/ 630315 h 630315"/>
                <a:gd name="connsiteX35" fmla="*/ 177554 w 941033"/>
                <a:gd name="connsiteY35" fmla="*/ 621437 h 63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1033" h="630315">
                  <a:moveTo>
                    <a:pt x="0" y="381740"/>
                  </a:moveTo>
                  <a:cubicBezTo>
                    <a:pt x="4764" y="357920"/>
                    <a:pt x="13762" y="303392"/>
                    <a:pt x="26633" y="284086"/>
                  </a:cubicBezTo>
                  <a:lnTo>
                    <a:pt x="44389" y="257453"/>
                  </a:lnTo>
                  <a:cubicBezTo>
                    <a:pt x="50307" y="239698"/>
                    <a:pt x="51763" y="219760"/>
                    <a:pt x="62144" y="204187"/>
                  </a:cubicBezTo>
                  <a:cubicBezTo>
                    <a:pt x="68062" y="195309"/>
                    <a:pt x="75566" y="187304"/>
                    <a:pt x="79899" y="177554"/>
                  </a:cubicBezTo>
                  <a:cubicBezTo>
                    <a:pt x="111037" y="107494"/>
                    <a:pt x="76377" y="138474"/>
                    <a:pt x="124288" y="106532"/>
                  </a:cubicBezTo>
                  <a:cubicBezTo>
                    <a:pt x="127247" y="97654"/>
                    <a:pt x="127319" y="87206"/>
                    <a:pt x="133165" y="79899"/>
                  </a:cubicBezTo>
                  <a:cubicBezTo>
                    <a:pt x="139830" y="71567"/>
                    <a:pt x="151466" y="68809"/>
                    <a:pt x="159798" y="62144"/>
                  </a:cubicBezTo>
                  <a:cubicBezTo>
                    <a:pt x="217599" y="15905"/>
                    <a:pt x="132240" y="71484"/>
                    <a:pt x="204187" y="35511"/>
                  </a:cubicBezTo>
                  <a:cubicBezTo>
                    <a:pt x="213730" y="30739"/>
                    <a:pt x="221277" y="22528"/>
                    <a:pt x="230820" y="17756"/>
                  </a:cubicBezTo>
                  <a:cubicBezTo>
                    <a:pt x="255613" y="5360"/>
                    <a:pt x="296692" y="3272"/>
                    <a:pt x="319596" y="0"/>
                  </a:cubicBezTo>
                  <a:cubicBezTo>
                    <a:pt x="366944" y="2959"/>
                    <a:pt x="414377" y="4768"/>
                    <a:pt x="461639" y="8878"/>
                  </a:cubicBezTo>
                  <a:cubicBezTo>
                    <a:pt x="482485" y="10691"/>
                    <a:pt x="503264" y="13652"/>
                    <a:pt x="523783" y="17756"/>
                  </a:cubicBezTo>
                  <a:cubicBezTo>
                    <a:pt x="532959" y="19591"/>
                    <a:pt x="541186" y="25095"/>
                    <a:pt x="550416" y="26633"/>
                  </a:cubicBezTo>
                  <a:cubicBezTo>
                    <a:pt x="576848" y="31038"/>
                    <a:pt x="603682" y="32552"/>
                    <a:pt x="630315" y="35511"/>
                  </a:cubicBezTo>
                  <a:cubicBezTo>
                    <a:pt x="694172" y="56798"/>
                    <a:pt x="614427" y="30972"/>
                    <a:pt x="692458" y="53266"/>
                  </a:cubicBezTo>
                  <a:cubicBezTo>
                    <a:pt x="701456" y="55837"/>
                    <a:pt x="710911" y="57599"/>
                    <a:pt x="719091" y="62144"/>
                  </a:cubicBezTo>
                  <a:cubicBezTo>
                    <a:pt x="749338" y="78948"/>
                    <a:pt x="796912" y="112291"/>
                    <a:pt x="816746" y="142043"/>
                  </a:cubicBezTo>
                  <a:cubicBezTo>
                    <a:pt x="822664" y="150921"/>
                    <a:pt x="827671" y="160479"/>
                    <a:pt x="834501" y="168676"/>
                  </a:cubicBezTo>
                  <a:cubicBezTo>
                    <a:pt x="842538" y="178321"/>
                    <a:pt x="853837" y="185093"/>
                    <a:pt x="861134" y="195309"/>
                  </a:cubicBezTo>
                  <a:cubicBezTo>
                    <a:pt x="868826" y="206078"/>
                    <a:pt x="873677" y="218656"/>
                    <a:pt x="878890" y="230820"/>
                  </a:cubicBezTo>
                  <a:cubicBezTo>
                    <a:pt x="882576" y="239421"/>
                    <a:pt x="881921" y="250146"/>
                    <a:pt x="887767" y="257453"/>
                  </a:cubicBezTo>
                  <a:cubicBezTo>
                    <a:pt x="894432" y="265785"/>
                    <a:pt x="905522" y="269290"/>
                    <a:pt x="914400" y="275208"/>
                  </a:cubicBezTo>
                  <a:lnTo>
                    <a:pt x="932156" y="328474"/>
                  </a:lnTo>
                  <a:lnTo>
                    <a:pt x="941033" y="355107"/>
                  </a:lnTo>
                  <a:cubicBezTo>
                    <a:pt x="938074" y="387658"/>
                    <a:pt x="939005" y="420801"/>
                    <a:pt x="932156" y="452761"/>
                  </a:cubicBezTo>
                  <a:cubicBezTo>
                    <a:pt x="929920" y="463194"/>
                    <a:pt x="919172" y="469851"/>
                    <a:pt x="914400" y="479394"/>
                  </a:cubicBezTo>
                  <a:cubicBezTo>
                    <a:pt x="910215" y="487764"/>
                    <a:pt x="911369" y="498720"/>
                    <a:pt x="905523" y="506027"/>
                  </a:cubicBezTo>
                  <a:cubicBezTo>
                    <a:pt x="898858" y="514359"/>
                    <a:pt x="887222" y="517118"/>
                    <a:pt x="878890" y="523783"/>
                  </a:cubicBezTo>
                  <a:cubicBezTo>
                    <a:pt x="872354" y="529012"/>
                    <a:pt x="868311" y="537232"/>
                    <a:pt x="861134" y="541538"/>
                  </a:cubicBezTo>
                  <a:cubicBezTo>
                    <a:pt x="853110" y="546353"/>
                    <a:pt x="842871" y="546231"/>
                    <a:pt x="834501" y="550416"/>
                  </a:cubicBezTo>
                  <a:cubicBezTo>
                    <a:pt x="824958" y="555188"/>
                    <a:pt x="817618" y="563838"/>
                    <a:pt x="807868" y="568171"/>
                  </a:cubicBezTo>
                  <a:cubicBezTo>
                    <a:pt x="790765" y="575772"/>
                    <a:pt x="754602" y="585926"/>
                    <a:pt x="754602" y="585926"/>
                  </a:cubicBezTo>
                  <a:cubicBezTo>
                    <a:pt x="748684" y="591845"/>
                    <a:pt x="744333" y="599939"/>
                    <a:pt x="736847" y="603682"/>
                  </a:cubicBezTo>
                  <a:cubicBezTo>
                    <a:pt x="694683" y="624764"/>
                    <a:pt x="659147" y="624491"/>
                    <a:pt x="612559" y="630315"/>
                  </a:cubicBezTo>
                  <a:cubicBezTo>
                    <a:pt x="224908" y="620860"/>
                    <a:pt x="369939" y="621437"/>
                    <a:pt x="177554" y="621437"/>
                  </a:cubicBezTo>
                </a:path>
              </a:pathLst>
            </a:custGeom>
            <a:noFill/>
            <a:ln w="50800" cmpd="sng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7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Simple Cycle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9208"/>
                <a:ext cx="8229600" cy="4983162"/>
              </a:xfrm>
            </p:spPr>
            <p:txBody>
              <a:bodyPr>
                <a:normAutofit/>
              </a:bodyPr>
              <a:lstStyle/>
              <a:p>
                <a:pPr marL="452628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Simple Path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distinct 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, j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ok)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a, b, d             is simple path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a, b, d, a        is simple path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a, b, d, a, c   is </a:t>
                </a:r>
                <a:r>
                  <a:rPr lang="en-US" sz="2000" i="1" dirty="0"/>
                  <a:t>not </a:t>
                </a:r>
                <a:r>
                  <a:rPr lang="en-US" sz="2000" dirty="0"/>
                  <a:t>simple 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a, c                  is simple</a:t>
                </a:r>
              </a:p>
              <a:p>
                <a:pPr marL="452628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Cycle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(in digraph)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P</a:t>
                </a:r>
                <a:r>
                  <a:rPr lang="en-US" sz="2000" dirty="0">
                    <a:solidFill>
                      <a:schemeClr val="tx1"/>
                    </a:solidFill>
                  </a:rPr>
                  <a:t>ath of length ≥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S</a:t>
                </a:r>
                <a:r>
                  <a:rPr lang="en-US" sz="2000" dirty="0">
                    <a:solidFill>
                      <a:schemeClr val="tx1"/>
                    </a:solidFill>
                  </a:rPr>
                  <a:t>tarts and ends on same node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a, b, d, a              is a cycle (simple cycle, length 3)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b, d, a                   is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not </a:t>
                </a:r>
                <a:r>
                  <a:rPr lang="en-US" sz="2000" dirty="0">
                    <a:solidFill>
                      <a:schemeClr val="tx1"/>
                    </a:solidFill>
                  </a:rPr>
                  <a:t>a cycle</a:t>
                </a:r>
              </a:p>
              <a:p>
                <a:pPr marL="909828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b, d, a, c, d, b    is a cycle (length 5, but not simple)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9208"/>
                <a:ext cx="8229600" cy="4983162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5839906" y="2215898"/>
            <a:ext cx="2846894" cy="2057401"/>
            <a:chOff x="5486400" y="3124200"/>
            <a:chExt cx="2846894" cy="2057401"/>
          </a:xfrm>
        </p:grpSpPr>
        <p:sp>
          <p:nvSpPr>
            <p:cNvPr id="9" name="Oval 8"/>
            <p:cNvSpPr/>
            <p:nvPr/>
          </p:nvSpPr>
          <p:spPr>
            <a:xfrm>
              <a:off x="6462330" y="312420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442967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38630" y="442967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5"/>
            </p:cNvCxnSpPr>
            <p:nvPr/>
          </p:nvCxnSpPr>
          <p:spPr>
            <a:xfrm flipH="1" flipV="1">
              <a:off x="6852575" y="3514445"/>
              <a:ext cx="642204" cy="95179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7"/>
            </p:cNvCxnSpPr>
            <p:nvPr/>
          </p:nvCxnSpPr>
          <p:spPr>
            <a:xfrm flipH="1">
              <a:off x="5876645" y="3543662"/>
              <a:ext cx="689997" cy="9529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33351" y="32134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4830" y="451215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66980" y="448256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959262" y="4619946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876094" y="34360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52609" y="351639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3" name="Straight Arrow Connector 22"/>
            <p:cNvCxnSpPr>
              <a:endCxn id="20" idx="2"/>
            </p:cNvCxnSpPr>
            <p:nvPr/>
          </p:nvCxnSpPr>
          <p:spPr>
            <a:xfrm>
              <a:off x="6919845" y="3370622"/>
              <a:ext cx="956249" cy="29405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829207" y="4821379"/>
              <a:ext cx="1610162" cy="360222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11" idx="7"/>
            </p:cNvCxnSpPr>
            <p:nvPr/>
          </p:nvCxnSpPr>
          <p:spPr>
            <a:xfrm flipH="1">
              <a:off x="7728875" y="3886168"/>
              <a:ext cx="341426" cy="61046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8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Cycle in Undirected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906" y="1417638"/>
            <a:ext cx="8229600" cy="4784724"/>
          </a:xfrm>
        </p:spPr>
        <p:txBody>
          <a:bodyPr>
            <a:normAutofit/>
          </a:bodyPr>
          <a:lstStyle/>
          <a:p>
            <a:pPr marL="452628" indent="-342900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We require the </a:t>
            </a:r>
            <a:r>
              <a:rPr lang="en-US" sz="2400" b="1" dirty="0"/>
              <a:t>edges</a:t>
            </a:r>
            <a:r>
              <a:rPr lang="en-US" sz="2400" dirty="0"/>
              <a:t> to be distinct</a:t>
            </a:r>
          </a:p>
          <a:p>
            <a:pPr marL="452628" indent="-342900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If {</a:t>
            </a:r>
            <a:r>
              <a:rPr lang="en-US" sz="2400" dirty="0" err="1"/>
              <a:t>a,b</a:t>
            </a:r>
            <a:r>
              <a:rPr lang="en-US" sz="2400" dirty="0"/>
              <a:t>} ∈ E, there is not necessarily a cycle between a and b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000" dirty="0"/>
              <a:t>If a, b, a  is a cycle, this would imply an edge (</a:t>
            </a:r>
            <a:r>
              <a:rPr lang="en-US" sz="2000" dirty="0" err="1"/>
              <a:t>a,b</a:t>
            </a:r>
            <a:r>
              <a:rPr lang="en-US" sz="2000" dirty="0"/>
              <a:t>) and another edge (</a:t>
            </a:r>
            <a:r>
              <a:rPr lang="en-US" sz="2000" dirty="0" err="1"/>
              <a:t>b,a</a:t>
            </a:r>
            <a:r>
              <a:rPr lang="en-US" sz="2000" dirty="0"/>
              <a:t>) (path length 2)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000" dirty="0"/>
              <a:t>But {a, b} is one edge, the same edge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2" y="3987772"/>
            <a:ext cx="1764773" cy="457200"/>
            <a:chOff x="990600" y="4007730"/>
            <a:chExt cx="1764773" cy="457200"/>
          </a:xfrm>
        </p:grpSpPr>
        <p:sp>
          <p:nvSpPr>
            <p:cNvPr id="9" name="Oval 8"/>
            <p:cNvSpPr/>
            <p:nvPr/>
          </p:nvSpPr>
          <p:spPr>
            <a:xfrm>
              <a:off x="990600" y="400773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4051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98173" y="400773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68253" y="4051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23" name="Straight Arrow Connector 22"/>
            <p:cNvCxnSpPr>
              <a:stCxn id="9" idx="6"/>
              <a:endCxn id="20" idx="2"/>
            </p:cNvCxnSpPr>
            <p:nvPr/>
          </p:nvCxnSpPr>
          <p:spPr>
            <a:xfrm>
              <a:off x="1447800" y="4236330"/>
              <a:ext cx="850373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91202" y="4007732"/>
            <a:ext cx="2287457" cy="791503"/>
            <a:chOff x="5338380" y="4073325"/>
            <a:chExt cx="2287457" cy="791503"/>
          </a:xfrm>
        </p:grpSpPr>
        <p:sp>
          <p:nvSpPr>
            <p:cNvPr id="10" name="Oval 9"/>
            <p:cNvSpPr/>
            <p:nvPr/>
          </p:nvSpPr>
          <p:spPr>
            <a:xfrm>
              <a:off x="5338380" y="4073325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68637" y="4073325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55823" y="416119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4580" y="411725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795580" y="4281967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677028" y="4504606"/>
              <a:ext cx="1610162" cy="360222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91588" y="3939373"/>
            <a:ext cx="258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reason these are technically not the same</a:t>
            </a:r>
          </a:p>
        </p:txBody>
      </p:sp>
    </p:spTree>
    <p:extLst>
      <p:ext uri="{BB962C8B-B14F-4D97-AF65-F5344CB8AC3E}">
        <p14:creationId xmlns:p14="http://schemas.microsoft.com/office/powerpoint/2010/main" val="22066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1488</Words>
  <Application>Microsoft Macintosh PowerPoint</Application>
  <PresentationFormat>On-screen Show (4:3)</PresentationFormat>
  <Paragraphs>325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Segoe Print</vt:lpstr>
      <vt:lpstr>Office Theme</vt:lpstr>
      <vt:lpstr>L17 – Graph Concepts</vt:lpstr>
      <vt:lpstr>Definitions</vt:lpstr>
      <vt:lpstr>Directed Graph</vt:lpstr>
      <vt:lpstr>Undirected Graph</vt:lpstr>
      <vt:lpstr>Symmetry in Digraph</vt:lpstr>
      <vt:lpstr>Weighted Edges</vt:lpstr>
      <vt:lpstr>Path</vt:lpstr>
      <vt:lpstr>Simple Cycle</vt:lpstr>
      <vt:lpstr>Cycle in Undirected Graph</vt:lpstr>
      <vt:lpstr>Cycle in Undirected Graph</vt:lpstr>
      <vt:lpstr>DAG example</vt:lpstr>
      <vt:lpstr>DAG</vt:lpstr>
      <vt:lpstr>Graph algorithm – cycle detection</vt:lpstr>
      <vt:lpstr>Connected - Undirected</vt:lpstr>
      <vt:lpstr>Connected - Directed</vt:lpstr>
      <vt:lpstr>Connected - Directed</vt:lpstr>
      <vt:lpstr>More Examples</vt:lpstr>
      <vt:lpstr>Complete Graph</vt:lpstr>
      <vt:lpstr>How many edges in an undirected complete graph?</vt:lpstr>
      <vt:lpstr>Planar Graph</vt:lpstr>
      <vt:lpstr>Planar Graph</vt:lpstr>
      <vt:lpstr>Planar Graph</vt:lpstr>
      <vt:lpstr>Planar Graph</vt:lpstr>
      <vt:lpstr>Bipartite Graph</vt:lpstr>
      <vt:lpstr>More Bipartite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4</cp:revision>
  <dcterms:created xsi:type="dcterms:W3CDTF">2024-07-19T15:31:03Z</dcterms:created>
  <dcterms:modified xsi:type="dcterms:W3CDTF">2024-07-19T17:51:25Z</dcterms:modified>
</cp:coreProperties>
</file>