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551" r:id="rId7"/>
    <p:sldId id="261" r:id="rId8"/>
    <p:sldId id="552" r:id="rId9"/>
    <p:sldId id="553" r:id="rId10"/>
    <p:sldId id="582" r:id="rId11"/>
    <p:sldId id="558" r:id="rId12"/>
    <p:sldId id="555" r:id="rId13"/>
    <p:sldId id="556" r:id="rId14"/>
    <p:sldId id="559" r:id="rId15"/>
    <p:sldId id="560" r:id="rId16"/>
    <p:sldId id="561" r:id="rId17"/>
    <p:sldId id="591" r:id="rId18"/>
    <p:sldId id="583" r:id="rId19"/>
    <p:sldId id="584" r:id="rId20"/>
    <p:sldId id="585" r:id="rId21"/>
    <p:sldId id="565" r:id="rId22"/>
    <p:sldId id="586" r:id="rId23"/>
    <p:sldId id="587" r:id="rId24"/>
    <p:sldId id="620" r:id="rId25"/>
    <p:sldId id="588" r:id="rId26"/>
    <p:sldId id="589" r:id="rId27"/>
    <p:sldId id="567" r:id="rId28"/>
    <p:sldId id="621" r:id="rId29"/>
    <p:sldId id="590" r:id="rId30"/>
    <p:sldId id="593" r:id="rId31"/>
    <p:sldId id="595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10" r:id="rId40"/>
    <p:sldId id="603" r:id="rId41"/>
    <p:sldId id="604" r:id="rId42"/>
    <p:sldId id="605" r:id="rId43"/>
    <p:sldId id="606" r:id="rId44"/>
    <p:sldId id="608" r:id="rId45"/>
    <p:sldId id="607" r:id="rId46"/>
    <p:sldId id="609" r:id="rId47"/>
    <p:sldId id="611" r:id="rId48"/>
    <p:sldId id="612" r:id="rId49"/>
    <p:sldId id="613" r:id="rId50"/>
    <p:sldId id="622" r:id="rId51"/>
    <p:sldId id="614" r:id="rId52"/>
    <p:sldId id="615" r:id="rId53"/>
    <p:sldId id="617" r:id="rId54"/>
    <p:sldId id="618" r:id="rId55"/>
    <p:sldId id="619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48"/>
  </p:normalViewPr>
  <p:slideViewPr>
    <p:cSldViewPr snapToGrid="0">
      <p:cViewPr varScale="1">
        <p:scale>
          <a:sx n="104" d="100"/>
          <a:sy n="104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88436-ED92-4ED6-A6C8-64ED6DF7195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9A34-2481-48B7-A9C9-3BBED9B4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8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Why do we want our heap to be a complete BT? What is a benefit (try to recall from yesterday)?
https://www.polleverywhere.com/free_text_polls/vHmQandwUYZvGnJBa7k5F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A994F-0A7A-F916-0135-62ECEFC143F7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92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Perform the buildMinHeap (efficient build heap algorithm) on the array [25, 6, 17, 8, 5, 12, 7, 22, 3] (in that order). Then list the numbers in the array in order from index 1 to 9.
https://www.polleverywhere.com/free_text_polls/gkGV4AQezT4RZuWqtgk46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45AF3-9DA8-0062-A956-08732F87A175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5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Poll Title: Do not modify the notes in this section to avoid tampering with the Poll Everywhere activity.
More info at </a:t>
            </a:r>
            <a:r>
              <a:rPr lang="en-US" dirty="0" err="1"/>
              <a:t>polleverywhere.com</a:t>
            </a:r>
            <a:r>
              <a:rPr lang="en-US" dirty="0"/>
              <a:t>/support
Start with an empty minimum binary heap and insert the following values in this order (separate inserts): 25, 6, 17, 8, 5, 12, 7, 22, 3. Which of the following is correct for the order of elements in the heap array (smallest index to largest)?
https://</a:t>
            </a:r>
            <a:r>
              <a:rPr lang="en-US" dirty="0" err="1"/>
              <a:t>www.polleverywhere.com</a:t>
            </a:r>
            <a:r>
              <a:rPr lang="en-US" dirty="0"/>
              <a:t>/</a:t>
            </a:r>
            <a:r>
              <a:rPr lang="en-US" dirty="0" err="1"/>
              <a:t>multiple_choice_polls</a:t>
            </a:r>
            <a:r>
              <a:rPr lang="en-US" dirty="0"/>
              <a:t>/dNZwlCGpha1KrJsdXf3FB?state=</a:t>
            </a:r>
            <a:r>
              <a:rPr lang="en-US" dirty="0" err="1"/>
              <a:t>opened&amp;flow</a:t>
            </a:r>
            <a:r>
              <a:rPr lang="en-US" dirty="0"/>
              <a:t>=</a:t>
            </a:r>
            <a:r>
              <a:rPr lang="en-US" dirty="0" err="1"/>
              <a:t>Default&amp;onscreen</a:t>
            </a:r>
            <a:r>
              <a:rPr lang="en-US" dirty="0"/>
              <a:t>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940CB-2197-1167-1303-435A2D503909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Heap: Based on the difference between the parent/child formulas, why leave slot 0 of the array unused?
https://www.polleverywhere.com/free_text_polls/rOcVmq8sRdVfubqS7z70c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6534B-185F-4A89-6E1D-46157091879E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1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Show that for a perfect binary tree, when height is large, the proportion of nodes in the bottom 2 layers is roughly 3/4.
https://www.polleverywhere.com/free_text_polls/P4obOH4RjzQx55lgGQeQO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B73E8-23CC-F644-01ED-5645DCE176E4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Do a single deleteMin on this min-heap. Which of the following is correct for the order of elements in the heap array (smallest index to largest left to right) after this operation?
https://www.polleverywhere.com/multiple_choice_polls/BeHsNhm1L3jfHUgaDlmu6?state=opened&amp;flow=Default&amp;onscreen=persist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1D281-5FF3-5B2E-2FDD-B3B6D2DEF917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increaseKey (unoptimized) worst-case time complexity? n is the number of leaves in the tree.
https://www.polleverywhere.com/multiple_choice_polls/5tnHvjM1WlDXntijOQjPl?state=opened&amp;flow=Default&amp;onscreen=persist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D2ADA-116C-033B-5A48-87524F4361BA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19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Why is it worst-case O(log n) to insert and remove from a heap but O(n) worst-case to do the same on a BST?
https://www.polleverywhere.com/free_text_polls/OllyQDFZ3xLFX75rFO6Hs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7110B-6669-92B7-AA4B-66FB940A65ED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4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Heap: why is insert average O(1) but delMin average O(log n) when both perform roughly the same bubbling strategy?
https://www.polleverywhere.com/free_text_polls/TWXm9eBX4XRTN3jEeMPpz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A0B9B-BD79-B06B-559E-22AFFD9F1E85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0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Efficient build heap starts with the parent of the last node (i.e., ignores leaves). What assumption does the min-heapify algorithm make that makes it unnecessary to run on leaves?
https://www.polleverywhere.com/free_text_polls/D1OqXmjST05bdRmEsui0E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52F99-2967-7691-8EA8-026C823370D4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2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1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4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4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nc.edu/~stotts/" TargetMode="External"/><Relationship Id="rId2" Type="http://schemas.openxmlformats.org/officeDocument/2006/relationships/hyperlink" Target="https://comp210ss2.github.io/notes/qz04_topic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uhC_8wrxh8F5_bGeuucapdLmAFNXu1HV0dtJeHP2YAQ/edit?usp=shar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slide" Target="slide23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Heap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E8E7-9E0B-F9AA-E712-5048D1EE0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L12/13 – Heap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E03A3-8343-F66D-2E2F-79B5096B4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7/12/24, 7/15/24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4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1744" y="1521879"/>
            <a:ext cx="3809620" cy="238731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18445" y="3119738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52273" y="3025413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9877" y="4038354"/>
              <a:ext cx="784742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280" y="4052080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5451" y="5209200"/>
              <a:ext cx="798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371012" y="505719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71472" y="5057196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04224" y="5049817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3930987" y="1411130"/>
            <a:ext cx="4941895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i="1" dirty="0">
                <a:ea typeface="Verdana" panose="020B0604030504040204" pitchFamily="34" charset="0"/>
                <a:cs typeface="Verdana" panose="020B0604030504040204" pitchFamily="34" charset="0"/>
              </a:rPr>
              <a:t>To fill array, </a:t>
            </a:r>
            <a:r>
              <a:rPr lang="en-US" sz="1800" b="1" i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breadth-first</a:t>
            </a:r>
            <a:r>
              <a:rPr lang="en-US" sz="1800" i="1" dirty="0">
                <a:ea typeface="Verdana" panose="020B0604030504040204" pitchFamily="34" charset="0"/>
                <a:cs typeface="Verdana" panose="020B0604030504040204" pitchFamily="34" charset="0"/>
              </a:rPr>
              <a:t> across tree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root in slot 1: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then level 1 in slots 2,3: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7, 4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level 2 in slots 4,5,6,7: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16,12,11,9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next level in slots 8, 9, 10 …15: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31,18,21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Next item causes slot 11 to fill</a:t>
            </a:r>
          </a:p>
        </p:txBody>
      </p:sp>
      <p:sp>
        <p:nvSpPr>
          <p:cNvPr id="59" name="Oval 58"/>
          <p:cNvSpPr/>
          <p:nvPr/>
        </p:nvSpPr>
        <p:spPr>
          <a:xfrm>
            <a:off x="7475707" y="4975852"/>
            <a:ext cx="467929" cy="489437"/>
          </a:xfrm>
          <a:prstGeom prst="ellipse">
            <a:avLst/>
          </a:prstGeom>
          <a:solidFill>
            <a:schemeClr val="accent1">
              <a:lumMod val="75000"/>
              <a:alpha val="43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26608" y="3439851"/>
            <a:ext cx="353184" cy="357176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218934" y="3017147"/>
            <a:ext cx="184266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23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59" grpId="0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1268539" y="2104913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25133" y="2143628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52314" y="4798009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11927" y="4798009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99197" y="4769045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983" y="4779929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21167" y="1562272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2138" y="1676400"/>
            <a:ext cx="3809620" cy="238731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18445" y="3119738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52273" y="3025413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9877" y="4038354"/>
              <a:ext cx="784742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280" y="4052080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5451" y="5209200"/>
              <a:ext cx="798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27564" y="4877671"/>
            <a:ext cx="8229600" cy="707091"/>
            <a:chOff x="609600" y="4626909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09600" y="4626909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23891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38287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0515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20467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43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53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818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722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62600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91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01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96271" y="4626909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353048" y="4806434"/>
              <a:ext cx="227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53508" y="4806434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76440" y="4799055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87691" y="4799055"/>
              <a:ext cx="4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86260" y="4799055"/>
              <a:ext cx="50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7542" y="4808255"/>
              <a:ext cx="478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19017" y="4806434"/>
              <a:ext cx="376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65401" y="4799055"/>
              <a:ext cx="50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37950" y="4799055"/>
              <a:ext cx="48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76667" y="4806434"/>
              <a:ext cx="514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sp>
        <p:nvSpPr>
          <p:cNvPr id="50" name="Content Placeholder 1"/>
          <p:cNvSpPr txBox="1">
            <a:spLocks/>
          </p:cNvSpPr>
          <p:nvPr/>
        </p:nvSpPr>
        <p:spPr>
          <a:xfrm>
            <a:off x="3915269" y="1379087"/>
            <a:ext cx="4941895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To infer tree structure from array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node in slot 1: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Parent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: floor(1/2) is 0 (</a:t>
            </a:r>
            <a:r>
              <a:rPr lang="en-US" sz="1800" i="1" dirty="0">
                <a:ea typeface="Verdana" panose="020B0604030504040204" pitchFamily="34" charset="0"/>
                <a:cs typeface="Verdana" panose="020B0604030504040204" pitchFamily="34" charset="0"/>
              </a:rPr>
              <a:t>root, no parent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 err="1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: 2*1 is 2, slot 2 has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 err="1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(2*1)+1 is 3, slot 3 has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endParaRPr lang="en-US" sz="1800" b="1" dirty="0">
              <a:solidFill>
                <a:srgbClr val="C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2" grpId="0" animBg="1"/>
      <p:bldP spid="53" grpId="0" animBg="1"/>
      <p:bldP spid="54" grpId="0" animBg="1"/>
      <p:bldP spid="55" grpId="0" animBg="1"/>
      <p:bldP spid="48" grpId="0" animBg="1"/>
      <p:bldP spid="2" grpId="0" build="p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1230803" y="2086191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38909" y="3575715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20813" y="3580808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85735" y="4769045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15162" y="4769045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845940" y="4751254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59711" y="4757899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26827" y="2770526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2138" y="1676400"/>
            <a:ext cx="3809620" cy="238731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18445" y="3119738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52273" y="3025413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9877" y="4038354"/>
              <a:ext cx="784742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280" y="4052080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5451" y="5209200"/>
              <a:ext cx="798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27564" y="4877671"/>
            <a:ext cx="8229600" cy="707091"/>
            <a:chOff x="609600" y="4626909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09600" y="4626909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23891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38287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0515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20467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43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53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818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722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62600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91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01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96271" y="4626909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353048" y="4806434"/>
              <a:ext cx="227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53508" y="4806434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76440" y="4799055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87691" y="4799055"/>
              <a:ext cx="4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86260" y="4799055"/>
              <a:ext cx="50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7542" y="4808255"/>
              <a:ext cx="478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19017" y="4806434"/>
              <a:ext cx="376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65401" y="4799055"/>
              <a:ext cx="50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37950" y="4799055"/>
              <a:ext cx="48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76667" y="4806434"/>
              <a:ext cx="514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sp>
        <p:nvSpPr>
          <p:cNvPr id="58" name="Content Placeholder 1"/>
          <p:cNvSpPr txBox="1">
            <a:spLocks/>
          </p:cNvSpPr>
          <p:nvPr/>
        </p:nvSpPr>
        <p:spPr>
          <a:xfrm>
            <a:off x="3882868" y="1286768"/>
            <a:ext cx="4941895" cy="32001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To infer tree structure from array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node in slot 4 is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Parent: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floor(4/2) is 2, slot 2 has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 err="1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4*2 is 8, slot 8 has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 err="1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(4*2)+1 is 9, slot 9 has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6956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6" grpId="0" animBg="1"/>
      <p:bldP spid="57" grpId="0" animBg="1"/>
      <p:bldP spid="52" grpId="0" animBg="1"/>
      <p:bldP spid="53" grpId="0" animBg="1"/>
      <p:bldP spid="54" grpId="0" animBg="1"/>
      <p:bldP spid="55" grpId="0" animBg="1"/>
      <p:bldP spid="48" grpId="0" animBg="1"/>
      <p:bldP spid="2" grpId="0" build="p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1220419" y="944141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46303" y="2392219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03823" y="2396786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95216" y="4039306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23433" y="4039306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826137" y="4006504"/>
            <a:ext cx="586465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32481" y="4022312"/>
            <a:ext cx="594516" cy="1257038"/>
          </a:xfrm>
          <a:prstGeom prst="ellipse">
            <a:avLst/>
          </a:prstGeom>
          <a:solidFill>
            <a:schemeClr val="accent6">
              <a:lumMod val="60000"/>
              <a:lumOff val="40000"/>
              <a:alpha val="69000"/>
            </a:schemeClr>
          </a:solidFill>
          <a:ln w="25400">
            <a:solidFill>
              <a:schemeClr val="accent5">
                <a:lumMod val="75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87113" y="1606462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953" y="4869476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1633" y="496066"/>
            <a:ext cx="3809620" cy="238731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18445" y="3119738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52273" y="3025413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9877" y="4038354"/>
              <a:ext cx="784742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280" y="4052080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5451" y="5209200"/>
              <a:ext cx="798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514" y="4162925"/>
            <a:ext cx="8229600" cy="707091"/>
            <a:chOff x="609600" y="4626909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09600" y="4626909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23891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38287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0515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20467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43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53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818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722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62600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91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01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96271" y="4626909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353048" y="4806434"/>
              <a:ext cx="227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53508" y="4806434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76440" y="4799055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87691" y="4799055"/>
              <a:ext cx="4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86260" y="4799055"/>
              <a:ext cx="50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7542" y="4808255"/>
              <a:ext cx="478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19017" y="4806434"/>
              <a:ext cx="376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65401" y="4799055"/>
              <a:ext cx="50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37950" y="4799055"/>
              <a:ext cx="48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76667" y="4806434"/>
              <a:ext cx="514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sp>
        <p:nvSpPr>
          <p:cNvPr id="58" name="Content Placeholder 1"/>
          <p:cNvSpPr txBox="1">
            <a:spLocks/>
          </p:cNvSpPr>
          <p:nvPr/>
        </p:nvSpPr>
        <p:spPr>
          <a:xfrm>
            <a:off x="3908800" y="1262667"/>
            <a:ext cx="4941895" cy="186153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node in slot 4 is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Parent: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floor(4/2) is 2, slot 2 has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 err="1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4*2 is 8, slot 8 has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 err="1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(4*2)+1 is 9, slot 9 has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</a:p>
        </p:txBody>
      </p:sp>
      <p:sp>
        <p:nvSpPr>
          <p:cNvPr id="25" name="Freeform 24"/>
          <p:cNvSpPr/>
          <p:nvPr/>
        </p:nvSpPr>
        <p:spPr>
          <a:xfrm>
            <a:off x="2162175" y="5400675"/>
            <a:ext cx="1209675" cy="210258"/>
          </a:xfrm>
          <a:custGeom>
            <a:avLst/>
            <a:gdLst>
              <a:gd name="connsiteX0" fmla="*/ 1209675 w 1209675"/>
              <a:gd name="connsiteY0" fmla="*/ 0 h 180975"/>
              <a:gd name="connsiteX1" fmla="*/ 1104900 w 1209675"/>
              <a:gd name="connsiteY1" fmla="*/ 76200 h 180975"/>
              <a:gd name="connsiteX2" fmla="*/ 1076325 w 1209675"/>
              <a:gd name="connsiteY2" fmla="*/ 85725 h 180975"/>
              <a:gd name="connsiteX3" fmla="*/ 981075 w 1209675"/>
              <a:gd name="connsiteY3" fmla="*/ 123825 h 180975"/>
              <a:gd name="connsiteX4" fmla="*/ 895350 w 1209675"/>
              <a:gd name="connsiteY4" fmla="*/ 133350 h 180975"/>
              <a:gd name="connsiteX5" fmla="*/ 790575 w 1209675"/>
              <a:gd name="connsiteY5" fmla="*/ 152400 h 180975"/>
              <a:gd name="connsiteX6" fmla="*/ 742950 w 1209675"/>
              <a:gd name="connsiteY6" fmla="*/ 161925 h 180975"/>
              <a:gd name="connsiteX7" fmla="*/ 704850 w 1209675"/>
              <a:gd name="connsiteY7" fmla="*/ 171450 h 180975"/>
              <a:gd name="connsiteX8" fmla="*/ 542925 w 1209675"/>
              <a:gd name="connsiteY8" fmla="*/ 180975 h 180975"/>
              <a:gd name="connsiteX9" fmla="*/ 304800 w 1209675"/>
              <a:gd name="connsiteY9" fmla="*/ 171450 h 180975"/>
              <a:gd name="connsiteX10" fmla="*/ 200025 w 1209675"/>
              <a:gd name="connsiteY10" fmla="*/ 142875 h 180975"/>
              <a:gd name="connsiteX11" fmla="*/ 142875 w 1209675"/>
              <a:gd name="connsiteY11" fmla="*/ 114300 h 180975"/>
              <a:gd name="connsiteX12" fmla="*/ 114300 w 1209675"/>
              <a:gd name="connsiteY12" fmla="*/ 85725 h 180975"/>
              <a:gd name="connsiteX13" fmla="*/ 57150 w 1209675"/>
              <a:gd name="connsiteY13" fmla="*/ 66675 h 180975"/>
              <a:gd name="connsiteX14" fmla="*/ 28575 w 1209675"/>
              <a:gd name="connsiteY14" fmla="*/ 47625 h 180975"/>
              <a:gd name="connsiteX15" fmla="*/ 0 w 1209675"/>
              <a:gd name="connsiteY15" fmla="*/ 952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9675" h="180975">
                <a:moveTo>
                  <a:pt x="1209675" y="0"/>
                </a:moveTo>
                <a:cubicBezTo>
                  <a:pt x="1191148" y="14822"/>
                  <a:pt x="1126062" y="69146"/>
                  <a:pt x="1104900" y="76200"/>
                </a:cubicBezTo>
                <a:cubicBezTo>
                  <a:pt x="1095375" y="79375"/>
                  <a:pt x="1085553" y="81770"/>
                  <a:pt x="1076325" y="85725"/>
                </a:cubicBezTo>
                <a:cubicBezTo>
                  <a:pt x="1042606" y="100176"/>
                  <a:pt x="1020099" y="119489"/>
                  <a:pt x="981075" y="123825"/>
                </a:cubicBezTo>
                <a:lnTo>
                  <a:pt x="895350" y="133350"/>
                </a:lnTo>
                <a:cubicBezTo>
                  <a:pt x="837059" y="152780"/>
                  <a:pt x="890585" y="137014"/>
                  <a:pt x="790575" y="152400"/>
                </a:cubicBezTo>
                <a:cubicBezTo>
                  <a:pt x="774574" y="154862"/>
                  <a:pt x="758754" y="158413"/>
                  <a:pt x="742950" y="161925"/>
                </a:cubicBezTo>
                <a:cubicBezTo>
                  <a:pt x="730171" y="164765"/>
                  <a:pt x="717882" y="170209"/>
                  <a:pt x="704850" y="171450"/>
                </a:cubicBezTo>
                <a:cubicBezTo>
                  <a:pt x="651025" y="176576"/>
                  <a:pt x="596900" y="177800"/>
                  <a:pt x="542925" y="180975"/>
                </a:cubicBezTo>
                <a:cubicBezTo>
                  <a:pt x="463550" y="177800"/>
                  <a:pt x="384063" y="176734"/>
                  <a:pt x="304800" y="171450"/>
                </a:cubicBezTo>
                <a:cubicBezTo>
                  <a:pt x="271142" y="169206"/>
                  <a:pt x="230786" y="153129"/>
                  <a:pt x="200025" y="142875"/>
                </a:cubicBezTo>
                <a:cubicBezTo>
                  <a:pt x="171386" y="133329"/>
                  <a:pt x="167494" y="134816"/>
                  <a:pt x="142875" y="114300"/>
                </a:cubicBezTo>
                <a:cubicBezTo>
                  <a:pt x="132527" y="105676"/>
                  <a:pt x="126075" y="92267"/>
                  <a:pt x="114300" y="85725"/>
                </a:cubicBezTo>
                <a:cubicBezTo>
                  <a:pt x="96747" y="75973"/>
                  <a:pt x="73858" y="77814"/>
                  <a:pt x="57150" y="66675"/>
                </a:cubicBezTo>
                <a:lnTo>
                  <a:pt x="28575" y="47625"/>
                </a:lnTo>
                <a:cubicBezTo>
                  <a:pt x="7034" y="15314"/>
                  <a:pt x="17620" y="27145"/>
                  <a:pt x="0" y="9525"/>
                </a:cubicBezTo>
              </a:path>
            </a:pathLst>
          </a:custGeom>
          <a:noFill/>
          <a:ln>
            <a:solidFill>
              <a:srgbClr val="FF66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543300" y="5400675"/>
            <a:ext cx="2278025" cy="314325"/>
          </a:xfrm>
          <a:custGeom>
            <a:avLst/>
            <a:gdLst>
              <a:gd name="connsiteX0" fmla="*/ 0 w 2278025"/>
              <a:gd name="connsiteY0" fmla="*/ 0 h 314325"/>
              <a:gd name="connsiteX1" fmla="*/ 295275 w 2278025"/>
              <a:gd name="connsiteY1" fmla="*/ 161925 h 314325"/>
              <a:gd name="connsiteX2" fmla="*/ 352425 w 2278025"/>
              <a:gd name="connsiteY2" fmla="*/ 180975 h 314325"/>
              <a:gd name="connsiteX3" fmla="*/ 381000 w 2278025"/>
              <a:gd name="connsiteY3" fmla="*/ 190500 h 314325"/>
              <a:gd name="connsiteX4" fmla="*/ 409575 w 2278025"/>
              <a:gd name="connsiteY4" fmla="*/ 200025 h 314325"/>
              <a:gd name="connsiteX5" fmla="*/ 514350 w 2278025"/>
              <a:gd name="connsiteY5" fmla="*/ 219075 h 314325"/>
              <a:gd name="connsiteX6" fmla="*/ 600075 w 2278025"/>
              <a:gd name="connsiteY6" fmla="*/ 228600 h 314325"/>
              <a:gd name="connsiteX7" fmla="*/ 676275 w 2278025"/>
              <a:gd name="connsiteY7" fmla="*/ 238125 h 314325"/>
              <a:gd name="connsiteX8" fmla="*/ 742950 w 2278025"/>
              <a:gd name="connsiteY8" fmla="*/ 247650 h 314325"/>
              <a:gd name="connsiteX9" fmla="*/ 838200 w 2278025"/>
              <a:gd name="connsiteY9" fmla="*/ 257175 h 314325"/>
              <a:gd name="connsiteX10" fmla="*/ 1085850 w 2278025"/>
              <a:gd name="connsiteY10" fmla="*/ 285750 h 314325"/>
              <a:gd name="connsiteX11" fmla="*/ 1114425 w 2278025"/>
              <a:gd name="connsiteY11" fmla="*/ 295275 h 314325"/>
              <a:gd name="connsiteX12" fmla="*/ 1295400 w 2278025"/>
              <a:gd name="connsiteY12" fmla="*/ 314325 h 314325"/>
              <a:gd name="connsiteX13" fmla="*/ 1533525 w 2278025"/>
              <a:gd name="connsiteY13" fmla="*/ 295275 h 314325"/>
              <a:gd name="connsiteX14" fmla="*/ 1590675 w 2278025"/>
              <a:gd name="connsiteY14" fmla="*/ 276225 h 314325"/>
              <a:gd name="connsiteX15" fmla="*/ 1619250 w 2278025"/>
              <a:gd name="connsiteY15" fmla="*/ 266700 h 314325"/>
              <a:gd name="connsiteX16" fmla="*/ 1685925 w 2278025"/>
              <a:gd name="connsiteY16" fmla="*/ 247650 h 314325"/>
              <a:gd name="connsiteX17" fmla="*/ 1762125 w 2278025"/>
              <a:gd name="connsiteY17" fmla="*/ 238125 h 314325"/>
              <a:gd name="connsiteX18" fmla="*/ 1819275 w 2278025"/>
              <a:gd name="connsiteY18" fmla="*/ 228600 h 314325"/>
              <a:gd name="connsiteX19" fmla="*/ 1962150 w 2278025"/>
              <a:gd name="connsiteY19" fmla="*/ 209550 h 314325"/>
              <a:gd name="connsiteX20" fmla="*/ 2000250 w 2278025"/>
              <a:gd name="connsiteY20" fmla="*/ 200025 h 314325"/>
              <a:gd name="connsiteX21" fmla="*/ 2152650 w 2278025"/>
              <a:gd name="connsiteY21" fmla="*/ 171450 h 314325"/>
              <a:gd name="connsiteX22" fmla="*/ 2181225 w 2278025"/>
              <a:gd name="connsiteY22" fmla="*/ 152400 h 314325"/>
              <a:gd name="connsiteX23" fmla="*/ 2219325 w 2278025"/>
              <a:gd name="connsiteY23" fmla="*/ 114300 h 314325"/>
              <a:gd name="connsiteX24" fmla="*/ 2228850 w 2278025"/>
              <a:gd name="connsiteY24" fmla="*/ 85725 h 314325"/>
              <a:gd name="connsiteX25" fmla="*/ 2276475 w 2278025"/>
              <a:gd name="connsiteY25" fmla="*/ 38100 h 314325"/>
              <a:gd name="connsiteX26" fmla="*/ 2276475 w 2278025"/>
              <a:gd name="connsiteY26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78025" h="314325">
                <a:moveTo>
                  <a:pt x="0" y="0"/>
                </a:moveTo>
                <a:cubicBezTo>
                  <a:pt x="98425" y="53975"/>
                  <a:pt x="195418" y="110647"/>
                  <a:pt x="295275" y="161925"/>
                </a:cubicBezTo>
                <a:cubicBezTo>
                  <a:pt x="313138" y="171098"/>
                  <a:pt x="333375" y="174625"/>
                  <a:pt x="352425" y="180975"/>
                </a:cubicBezTo>
                <a:lnTo>
                  <a:pt x="381000" y="190500"/>
                </a:lnTo>
                <a:cubicBezTo>
                  <a:pt x="390525" y="193675"/>
                  <a:pt x="399730" y="198056"/>
                  <a:pt x="409575" y="200025"/>
                </a:cubicBezTo>
                <a:cubicBezTo>
                  <a:pt x="445491" y="207208"/>
                  <a:pt x="477790" y="214200"/>
                  <a:pt x="514350" y="219075"/>
                </a:cubicBezTo>
                <a:cubicBezTo>
                  <a:pt x="542849" y="222875"/>
                  <a:pt x="571521" y="225241"/>
                  <a:pt x="600075" y="228600"/>
                </a:cubicBezTo>
                <a:lnTo>
                  <a:pt x="676275" y="238125"/>
                </a:lnTo>
                <a:cubicBezTo>
                  <a:pt x="698529" y="241092"/>
                  <a:pt x="720653" y="245027"/>
                  <a:pt x="742950" y="247650"/>
                </a:cubicBezTo>
                <a:cubicBezTo>
                  <a:pt x="774640" y="251378"/>
                  <a:pt x="806473" y="253776"/>
                  <a:pt x="838200" y="257175"/>
                </a:cubicBezTo>
                <a:lnTo>
                  <a:pt x="1085850" y="285750"/>
                </a:lnTo>
                <a:cubicBezTo>
                  <a:pt x="1095375" y="288925"/>
                  <a:pt x="1104580" y="293306"/>
                  <a:pt x="1114425" y="295275"/>
                </a:cubicBezTo>
                <a:cubicBezTo>
                  <a:pt x="1167753" y="305941"/>
                  <a:pt x="1245909" y="310201"/>
                  <a:pt x="1295400" y="314325"/>
                </a:cubicBezTo>
                <a:cubicBezTo>
                  <a:pt x="1331493" y="312320"/>
                  <a:pt x="1472071" y="309457"/>
                  <a:pt x="1533525" y="295275"/>
                </a:cubicBezTo>
                <a:cubicBezTo>
                  <a:pt x="1553091" y="290760"/>
                  <a:pt x="1571625" y="282575"/>
                  <a:pt x="1590675" y="276225"/>
                </a:cubicBezTo>
                <a:lnTo>
                  <a:pt x="1619250" y="266700"/>
                </a:lnTo>
                <a:cubicBezTo>
                  <a:pt x="1641898" y="259151"/>
                  <a:pt x="1662005" y="251637"/>
                  <a:pt x="1685925" y="247650"/>
                </a:cubicBezTo>
                <a:cubicBezTo>
                  <a:pt x="1711174" y="243442"/>
                  <a:pt x="1736785" y="241745"/>
                  <a:pt x="1762125" y="238125"/>
                </a:cubicBezTo>
                <a:cubicBezTo>
                  <a:pt x="1781244" y="235394"/>
                  <a:pt x="1800156" y="231331"/>
                  <a:pt x="1819275" y="228600"/>
                </a:cubicBezTo>
                <a:cubicBezTo>
                  <a:pt x="1857974" y="223072"/>
                  <a:pt x="1922564" y="216748"/>
                  <a:pt x="1962150" y="209550"/>
                </a:cubicBezTo>
                <a:cubicBezTo>
                  <a:pt x="1975030" y="207208"/>
                  <a:pt x="1987450" y="202768"/>
                  <a:pt x="2000250" y="200025"/>
                </a:cubicBezTo>
                <a:cubicBezTo>
                  <a:pt x="2080181" y="182897"/>
                  <a:pt x="2083994" y="182893"/>
                  <a:pt x="2152650" y="171450"/>
                </a:cubicBezTo>
                <a:cubicBezTo>
                  <a:pt x="2162175" y="165100"/>
                  <a:pt x="2174074" y="161339"/>
                  <a:pt x="2181225" y="152400"/>
                </a:cubicBezTo>
                <a:cubicBezTo>
                  <a:pt x="2218170" y="106218"/>
                  <a:pt x="2156980" y="135082"/>
                  <a:pt x="2219325" y="114300"/>
                </a:cubicBezTo>
                <a:cubicBezTo>
                  <a:pt x="2222500" y="104775"/>
                  <a:pt x="2222578" y="93565"/>
                  <a:pt x="2228850" y="85725"/>
                </a:cubicBezTo>
                <a:cubicBezTo>
                  <a:pt x="2254250" y="53975"/>
                  <a:pt x="2263775" y="82550"/>
                  <a:pt x="2276475" y="38100"/>
                </a:cubicBezTo>
                <a:cubicBezTo>
                  <a:pt x="2279964" y="25889"/>
                  <a:pt x="2276475" y="12700"/>
                  <a:pt x="2276475" y="0"/>
                </a:cubicBezTo>
              </a:path>
            </a:pathLst>
          </a:custGeom>
          <a:noFill/>
          <a:ln>
            <a:solidFill>
              <a:srgbClr val="E4574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953124" y="5412967"/>
            <a:ext cx="600075" cy="195503"/>
          </a:xfrm>
          <a:custGeom>
            <a:avLst/>
            <a:gdLst>
              <a:gd name="connsiteX0" fmla="*/ 0 w 571500"/>
              <a:gd name="connsiteY0" fmla="*/ 0 h 179220"/>
              <a:gd name="connsiteX1" fmla="*/ 466725 w 571500"/>
              <a:gd name="connsiteY1" fmla="*/ 161925 h 179220"/>
              <a:gd name="connsiteX2" fmla="*/ 495300 w 571500"/>
              <a:gd name="connsiteY2" fmla="*/ 142875 h 179220"/>
              <a:gd name="connsiteX3" fmla="*/ 523875 w 571500"/>
              <a:gd name="connsiteY3" fmla="*/ 133350 h 179220"/>
              <a:gd name="connsiteX4" fmla="*/ 561975 w 571500"/>
              <a:gd name="connsiteY4" fmla="*/ 76200 h 179220"/>
              <a:gd name="connsiteX5" fmla="*/ 571500 w 571500"/>
              <a:gd name="connsiteY5" fmla="*/ 47625 h 1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0" h="179220">
                <a:moveTo>
                  <a:pt x="0" y="0"/>
                </a:moveTo>
                <a:cubicBezTo>
                  <a:pt x="256115" y="200438"/>
                  <a:pt x="151374" y="194548"/>
                  <a:pt x="466725" y="161925"/>
                </a:cubicBezTo>
                <a:cubicBezTo>
                  <a:pt x="478112" y="160747"/>
                  <a:pt x="485061" y="147995"/>
                  <a:pt x="495300" y="142875"/>
                </a:cubicBezTo>
                <a:cubicBezTo>
                  <a:pt x="504280" y="138385"/>
                  <a:pt x="514350" y="136525"/>
                  <a:pt x="523875" y="133350"/>
                </a:cubicBezTo>
                <a:cubicBezTo>
                  <a:pt x="536575" y="114300"/>
                  <a:pt x="554735" y="97920"/>
                  <a:pt x="561975" y="76200"/>
                </a:cubicBezTo>
                <a:lnTo>
                  <a:pt x="571500" y="47625"/>
                </a:lnTo>
              </a:path>
            </a:pathLst>
          </a:custGeom>
          <a:noFill/>
          <a:ln>
            <a:solidFill>
              <a:srgbClr val="E4574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162175" y="5762289"/>
            <a:ext cx="133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half back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73846" y="5896798"/>
            <a:ext cx="190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double forward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51962" y="3508498"/>
            <a:ext cx="11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parent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44729" y="3608165"/>
            <a:ext cx="11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L-child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68893" y="3618541"/>
            <a:ext cx="11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R-child</a:t>
            </a:r>
          </a:p>
        </p:txBody>
      </p:sp>
    </p:spTree>
    <p:extLst>
      <p:ext uri="{BB962C8B-B14F-4D97-AF65-F5344CB8AC3E}">
        <p14:creationId xmlns:p14="http://schemas.microsoft.com/office/powerpoint/2010/main" val="235331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9" grpId="0" animBg="1"/>
      <p:bldP spid="50" grpId="0" animBg="1"/>
      <p:bldP spid="60" grpId="0"/>
      <p:bldP spid="61" grpId="0"/>
      <p:bldP spid="62" grpId="0"/>
      <p:bldP spid="63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1738265" y="2498756"/>
            <a:ext cx="1204111" cy="1729212"/>
          </a:xfrm>
          <a:custGeom>
            <a:avLst/>
            <a:gdLst>
              <a:gd name="connsiteX0" fmla="*/ 624689 w 1204111"/>
              <a:gd name="connsiteY0" fmla="*/ 108642 h 1729212"/>
              <a:gd name="connsiteX1" fmla="*/ 543208 w 1204111"/>
              <a:gd name="connsiteY1" fmla="*/ 63375 h 1729212"/>
              <a:gd name="connsiteX2" fmla="*/ 461727 w 1204111"/>
              <a:gd name="connsiteY2" fmla="*/ 36214 h 1729212"/>
              <a:gd name="connsiteX3" fmla="*/ 398353 w 1204111"/>
              <a:gd name="connsiteY3" fmla="*/ 18107 h 1729212"/>
              <a:gd name="connsiteX4" fmla="*/ 289711 w 1204111"/>
              <a:gd name="connsiteY4" fmla="*/ 9054 h 1729212"/>
              <a:gd name="connsiteX5" fmla="*/ 235390 w 1204111"/>
              <a:gd name="connsiteY5" fmla="*/ 0 h 1729212"/>
              <a:gd name="connsiteX6" fmla="*/ 81482 w 1204111"/>
              <a:gd name="connsiteY6" fmla="*/ 27161 h 1729212"/>
              <a:gd name="connsiteX7" fmla="*/ 45268 w 1204111"/>
              <a:gd name="connsiteY7" fmla="*/ 54321 h 1729212"/>
              <a:gd name="connsiteX8" fmla="*/ 9054 w 1204111"/>
              <a:gd name="connsiteY8" fmla="*/ 117695 h 1729212"/>
              <a:gd name="connsiteX9" fmla="*/ 0 w 1204111"/>
              <a:gd name="connsiteY9" fmla="*/ 144856 h 1729212"/>
              <a:gd name="connsiteX10" fmla="*/ 9054 w 1204111"/>
              <a:gd name="connsiteY10" fmla="*/ 307818 h 1729212"/>
              <a:gd name="connsiteX11" fmla="*/ 27161 w 1204111"/>
              <a:gd name="connsiteY11" fmla="*/ 353086 h 1729212"/>
              <a:gd name="connsiteX12" fmla="*/ 72428 w 1204111"/>
              <a:gd name="connsiteY12" fmla="*/ 497941 h 1729212"/>
              <a:gd name="connsiteX13" fmla="*/ 99588 w 1204111"/>
              <a:gd name="connsiteY13" fmla="*/ 543208 h 1729212"/>
              <a:gd name="connsiteX14" fmla="*/ 126749 w 1204111"/>
              <a:gd name="connsiteY14" fmla="*/ 624690 h 1729212"/>
              <a:gd name="connsiteX15" fmla="*/ 153909 w 1204111"/>
              <a:gd name="connsiteY15" fmla="*/ 706171 h 1729212"/>
              <a:gd name="connsiteX16" fmla="*/ 181070 w 1204111"/>
              <a:gd name="connsiteY16" fmla="*/ 778598 h 1729212"/>
              <a:gd name="connsiteX17" fmla="*/ 199177 w 1204111"/>
              <a:gd name="connsiteY17" fmla="*/ 869133 h 1729212"/>
              <a:gd name="connsiteX18" fmla="*/ 217284 w 1204111"/>
              <a:gd name="connsiteY18" fmla="*/ 896294 h 1729212"/>
              <a:gd name="connsiteX19" fmla="*/ 226337 w 1204111"/>
              <a:gd name="connsiteY19" fmla="*/ 923454 h 1729212"/>
              <a:gd name="connsiteX20" fmla="*/ 244444 w 1204111"/>
              <a:gd name="connsiteY20" fmla="*/ 959668 h 1729212"/>
              <a:gd name="connsiteX21" fmla="*/ 280658 w 1204111"/>
              <a:gd name="connsiteY21" fmla="*/ 1068309 h 1729212"/>
              <a:gd name="connsiteX22" fmla="*/ 316872 w 1204111"/>
              <a:gd name="connsiteY22" fmla="*/ 1140737 h 1729212"/>
              <a:gd name="connsiteX23" fmla="*/ 353085 w 1204111"/>
              <a:gd name="connsiteY23" fmla="*/ 1213165 h 1729212"/>
              <a:gd name="connsiteX24" fmla="*/ 371192 w 1204111"/>
              <a:gd name="connsiteY24" fmla="*/ 1240325 h 1729212"/>
              <a:gd name="connsiteX25" fmla="*/ 380246 w 1204111"/>
              <a:gd name="connsiteY25" fmla="*/ 1267486 h 1729212"/>
              <a:gd name="connsiteX26" fmla="*/ 425513 w 1204111"/>
              <a:gd name="connsiteY26" fmla="*/ 1330860 h 1729212"/>
              <a:gd name="connsiteX27" fmla="*/ 525101 w 1204111"/>
              <a:gd name="connsiteY27" fmla="*/ 1466662 h 1729212"/>
              <a:gd name="connsiteX28" fmla="*/ 534155 w 1204111"/>
              <a:gd name="connsiteY28" fmla="*/ 1493822 h 1729212"/>
              <a:gd name="connsiteX29" fmla="*/ 597529 w 1204111"/>
              <a:gd name="connsiteY29" fmla="*/ 1584357 h 1729212"/>
              <a:gd name="connsiteX30" fmla="*/ 642796 w 1204111"/>
              <a:gd name="connsiteY30" fmla="*/ 1629624 h 1729212"/>
              <a:gd name="connsiteX31" fmla="*/ 669957 w 1204111"/>
              <a:gd name="connsiteY31" fmla="*/ 1665838 h 1729212"/>
              <a:gd name="connsiteX32" fmla="*/ 733331 w 1204111"/>
              <a:gd name="connsiteY32" fmla="*/ 1692998 h 1729212"/>
              <a:gd name="connsiteX33" fmla="*/ 832919 w 1204111"/>
              <a:gd name="connsiteY33" fmla="*/ 1720159 h 1729212"/>
              <a:gd name="connsiteX34" fmla="*/ 860080 w 1204111"/>
              <a:gd name="connsiteY34" fmla="*/ 1729212 h 1729212"/>
              <a:gd name="connsiteX35" fmla="*/ 1068309 w 1204111"/>
              <a:gd name="connsiteY35" fmla="*/ 1711105 h 1729212"/>
              <a:gd name="connsiteX36" fmla="*/ 1095470 w 1204111"/>
              <a:gd name="connsiteY36" fmla="*/ 1683945 h 1729212"/>
              <a:gd name="connsiteX37" fmla="*/ 1122630 w 1204111"/>
              <a:gd name="connsiteY37" fmla="*/ 1674892 h 1729212"/>
              <a:gd name="connsiteX38" fmla="*/ 1131684 w 1204111"/>
              <a:gd name="connsiteY38" fmla="*/ 1647731 h 1729212"/>
              <a:gd name="connsiteX39" fmla="*/ 1167897 w 1204111"/>
              <a:gd name="connsiteY39" fmla="*/ 1566250 h 1729212"/>
              <a:gd name="connsiteX40" fmla="*/ 1186004 w 1204111"/>
              <a:gd name="connsiteY40" fmla="*/ 1475715 h 1729212"/>
              <a:gd name="connsiteX41" fmla="*/ 1204111 w 1204111"/>
              <a:gd name="connsiteY41" fmla="*/ 1267486 h 1729212"/>
              <a:gd name="connsiteX42" fmla="*/ 1186004 w 1204111"/>
              <a:gd name="connsiteY42" fmla="*/ 1086416 h 1729212"/>
              <a:gd name="connsiteX43" fmla="*/ 1167897 w 1204111"/>
              <a:gd name="connsiteY43" fmla="*/ 1032095 h 1729212"/>
              <a:gd name="connsiteX44" fmla="*/ 1149790 w 1204111"/>
              <a:gd name="connsiteY44" fmla="*/ 1004935 h 1729212"/>
              <a:gd name="connsiteX45" fmla="*/ 1122630 w 1204111"/>
              <a:gd name="connsiteY45" fmla="*/ 914400 h 1729212"/>
              <a:gd name="connsiteX46" fmla="*/ 1104523 w 1204111"/>
              <a:gd name="connsiteY46" fmla="*/ 887240 h 1729212"/>
              <a:gd name="connsiteX47" fmla="*/ 1095470 w 1204111"/>
              <a:gd name="connsiteY47" fmla="*/ 860080 h 1729212"/>
              <a:gd name="connsiteX48" fmla="*/ 1059256 w 1204111"/>
              <a:gd name="connsiteY48" fmla="*/ 805759 h 1729212"/>
              <a:gd name="connsiteX49" fmla="*/ 1050202 w 1204111"/>
              <a:gd name="connsiteY49" fmla="*/ 769545 h 1729212"/>
              <a:gd name="connsiteX50" fmla="*/ 1004935 w 1204111"/>
              <a:gd name="connsiteY50" fmla="*/ 688064 h 1729212"/>
              <a:gd name="connsiteX51" fmla="*/ 995882 w 1204111"/>
              <a:gd name="connsiteY51" fmla="*/ 660903 h 1729212"/>
              <a:gd name="connsiteX52" fmla="*/ 959668 w 1204111"/>
              <a:gd name="connsiteY52" fmla="*/ 597529 h 1729212"/>
              <a:gd name="connsiteX53" fmla="*/ 923454 w 1204111"/>
              <a:gd name="connsiteY53" fmla="*/ 516048 h 1729212"/>
              <a:gd name="connsiteX54" fmla="*/ 887240 w 1204111"/>
              <a:gd name="connsiteY54" fmla="*/ 452674 h 1729212"/>
              <a:gd name="connsiteX55" fmla="*/ 878186 w 1204111"/>
              <a:gd name="connsiteY55" fmla="*/ 425513 h 1729212"/>
              <a:gd name="connsiteX56" fmla="*/ 860080 w 1204111"/>
              <a:gd name="connsiteY56" fmla="*/ 389299 h 1729212"/>
              <a:gd name="connsiteX57" fmla="*/ 832919 w 1204111"/>
              <a:gd name="connsiteY57" fmla="*/ 334979 h 1729212"/>
              <a:gd name="connsiteX58" fmla="*/ 796705 w 1204111"/>
              <a:gd name="connsiteY58" fmla="*/ 271604 h 1729212"/>
              <a:gd name="connsiteX59" fmla="*/ 742385 w 1204111"/>
              <a:gd name="connsiteY59" fmla="*/ 190123 h 1729212"/>
              <a:gd name="connsiteX60" fmla="*/ 724278 w 1204111"/>
              <a:gd name="connsiteY60" fmla="*/ 162963 h 1729212"/>
              <a:gd name="connsiteX61" fmla="*/ 715224 w 1204111"/>
              <a:gd name="connsiteY61" fmla="*/ 135802 h 1729212"/>
              <a:gd name="connsiteX62" fmla="*/ 688064 w 1204111"/>
              <a:gd name="connsiteY62" fmla="*/ 117695 h 1729212"/>
              <a:gd name="connsiteX63" fmla="*/ 633743 w 1204111"/>
              <a:gd name="connsiteY63" fmla="*/ 99589 h 1729212"/>
              <a:gd name="connsiteX64" fmla="*/ 624689 w 1204111"/>
              <a:gd name="connsiteY64" fmla="*/ 108642 h 17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04111" h="1729212">
                <a:moveTo>
                  <a:pt x="624689" y="108642"/>
                </a:moveTo>
                <a:cubicBezTo>
                  <a:pt x="597529" y="93553"/>
                  <a:pt x="570998" y="77270"/>
                  <a:pt x="543208" y="63375"/>
                </a:cubicBezTo>
                <a:cubicBezTo>
                  <a:pt x="501592" y="42567"/>
                  <a:pt x="502066" y="47740"/>
                  <a:pt x="461727" y="36214"/>
                </a:cubicBezTo>
                <a:cubicBezTo>
                  <a:pt x="438349" y="29534"/>
                  <a:pt x="423503" y="21251"/>
                  <a:pt x="398353" y="18107"/>
                </a:cubicBezTo>
                <a:cubicBezTo>
                  <a:pt x="362294" y="13600"/>
                  <a:pt x="325925" y="12072"/>
                  <a:pt x="289711" y="9054"/>
                </a:cubicBezTo>
                <a:cubicBezTo>
                  <a:pt x="271604" y="6036"/>
                  <a:pt x="253747" y="0"/>
                  <a:pt x="235390" y="0"/>
                </a:cubicBezTo>
                <a:cubicBezTo>
                  <a:pt x="178745" y="0"/>
                  <a:pt x="129993" y="210"/>
                  <a:pt x="81482" y="27161"/>
                </a:cubicBezTo>
                <a:cubicBezTo>
                  <a:pt x="68292" y="34489"/>
                  <a:pt x="57339" y="45268"/>
                  <a:pt x="45268" y="54321"/>
                </a:cubicBezTo>
                <a:cubicBezTo>
                  <a:pt x="27085" y="81597"/>
                  <a:pt x="22837" y="85535"/>
                  <a:pt x="9054" y="117695"/>
                </a:cubicBezTo>
                <a:cubicBezTo>
                  <a:pt x="5295" y="126467"/>
                  <a:pt x="3018" y="135802"/>
                  <a:pt x="0" y="144856"/>
                </a:cubicBezTo>
                <a:cubicBezTo>
                  <a:pt x="3018" y="199177"/>
                  <a:pt x="2017" y="253871"/>
                  <a:pt x="9054" y="307818"/>
                </a:cubicBezTo>
                <a:cubicBezTo>
                  <a:pt x="11156" y="323933"/>
                  <a:pt x="22022" y="337668"/>
                  <a:pt x="27161" y="353086"/>
                </a:cubicBezTo>
                <a:cubicBezTo>
                  <a:pt x="46120" y="409964"/>
                  <a:pt x="30292" y="427713"/>
                  <a:pt x="72428" y="497941"/>
                </a:cubicBezTo>
                <a:cubicBezTo>
                  <a:pt x="81481" y="513030"/>
                  <a:pt x="91719" y="527469"/>
                  <a:pt x="99588" y="543208"/>
                </a:cubicBezTo>
                <a:cubicBezTo>
                  <a:pt x="123406" y="590845"/>
                  <a:pt x="112918" y="579741"/>
                  <a:pt x="126749" y="624690"/>
                </a:cubicBezTo>
                <a:cubicBezTo>
                  <a:pt x="135169" y="652053"/>
                  <a:pt x="143276" y="679589"/>
                  <a:pt x="153909" y="706171"/>
                </a:cubicBezTo>
                <a:cubicBezTo>
                  <a:pt x="175560" y="760299"/>
                  <a:pt x="166877" y="736021"/>
                  <a:pt x="181070" y="778598"/>
                </a:cubicBezTo>
                <a:cubicBezTo>
                  <a:pt x="184407" y="801960"/>
                  <a:pt x="186534" y="843848"/>
                  <a:pt x="199177" y="869133"/>
                </a:cubicBezTo>
                <a:cubicBezTo>
                  <a:pt x="204043" y="878865"/>
                  <a:pt x="211248" y="887240"/>
                  <a:pt x="217284" y="896294"/>
                </a:cubicBezTo>
                <a:cubicBezTo>
                  <a:pt x="220302" y="905347"/>
                  <a:pt x="222578" y="914683"/>
                  <a:pt x="226337" y="923454"/>
                </a:cubicBezTo>
                <a:cubicBezTo>
                  <a:pt x="231653" y="935859"/>
                  <a:pt x="240176" y="946864"/>
                  <a:pt x="244444" y="959668"/>
                </a:cubicBezTo>
                <a:cubicBezTo>
                  <a:pt x="287205" y="1087949"/>
                  <a:pt x="239827" y="986646"/>
                  <a:pt x="280658" y="1068309"/>
                </a:cubicBezTo>
                <a:cubicBezTo>
                  <a:pt x="298129" y="1138199"/>
                  <a:pt x="276474" y="1071483"/>
                  <a:pt x="316872" y="1140737"/>
                </a:cubicBezTo>
                <a:cubicBezTo>
                  <a:pt x="330472" y="1164052"/>
                  <a:pt x="338112" y="1190706"/>
                  <a:pt x="353085" y="1213165"/>
                </a:cubicBezTo>
                <a:cubicBezTo>
                  <a:pt x="359121" y="1222218"/>
                  <a:pt x="366326" y="1230593"/>
                  <a:pt x="371192" y="1240325"/>
                </a:cubicBezTo>
                <a:cubicBezTo>
                  <a:pt x="375460" y="1248861"/>
                  <a:pt x="375978" y="1258950"/>
                  <a:pt x="380246" y="1267486"/>
                </a:cubicBezTo>
                <a:cubicBezTo>
                  <a:pt x="389820" y="1286633"/>
                  <a:pt x="415265" y="1314464"/>
                  <a:pt x="425513" y="1330860"/>
                </a:cubicBezTo>
                <a:cubicBezTo>
                  <a:pt x="506033" y="1459692"/>
                  <a:pt x="451913" y="1411770"/>
                  <a:pt x="525101" y="1466662"/>
                </a:cubicBezTo>
                <a:cubicBezTo>
                  <a:pt x="528119" y="1475715"/>
                  <a:pt x="529520" y="1485480"/>
                  <a:pt x="534155" y="1493822"/>
                </a:cubicBezTo>
                <a:cubicBezTo>
                  <a:pt x="541020" y="1506180"/>
                  <a:pt x="583465" y="1568535"/>
                  <a:pt x="597529" y="1584357"/>
                </a:cubicBezTo>
                <a:cubicBezTo>
                  <a:pt x="611706" y="1600306"/>
                  <a:pt x="628619" y="1613675"/>
                  <a:pt x="642796" y="1629624"/>
                </a:cubicBezTo>
                <a:cubicBezTo>
                  <a:pt x="652821" y="1640902"/>
                  <a:pt x="658500" y="1656018"/>
                  <a:pt x="669957" y="1665838"/>
                </a:cubicBezTo>
                <a:cubicBezTo>
                  <a:pt x="689976" y="1682997"/>
                  <a:pt x="710854" y="1683365"/>
                  <a:pt x="733331" y="1692998"/>
                </a:cubicBezTo>
                <a:cubicBezTo>
                  <a:pt x="802458" y="1722624"/>
                  <a:pt x="734323" y="1706073"/>
                  <a:pt x="832919" y="1720159"/>
                </a:cubicBezTo>
                <a:cubicBezTo>
                  <a:pt x="841973" y="1723177"/>
                  <a:pt x="850537" y="1729212"/>
                  <a:pt x="860080" y="1729212"/>
                </a:cubicBezTo>
                <a:cubicBezTo>
                  <a:pt x="988877" y="1729212"/>
                  <a:pt x="983703" y="1728027"/>
                  <a:pt x="1068309" y="1711105"/>
                </a:cubicBezTo>
                <a:cubicBezTo>
                  <a:pt x="1077363" y="1702052"/>
                  <a:pt x="1084817" y="1691047"/>
                  <a:pt x="1095470" y="1683945"/>
                </a:cubicBezTo>
                <a:cubicBezTo>
                  <a:pt x="1103410" y="1678652"/>
                  <a:pt x="1115882" y="1681640"/>
                  <a:pt x="1122630" y="1674892"/>
                </a:cubicBezTo>
                <a:cubicBezTo>
                  <a:pt x="1129378" y="1668144"/>
                  <a:pt x="1127416" y="1656267"/>
                  <a:pt x="1131684" y="1647731"/>
                </a:cubicBezTo>
                <a:cubicBezTo>
                  <a:pt x="1156970" y="1597159"/>
                  <a:pt x="1152326" y="1644105"/>
                  <a:pt x="1167897" y="1566250"/>
                </a:cubicBezTo>
                <a:cubicBezTo>
                  <a:pt x="1173933" y="1536072"/>
                  <a:pt x="1182605" y="1506303"/>
                  <a:pt x="1186004" y="1475715"/>
                </a:cubicBezTo>
                <a:cubicBezTo>
                  <a:pt x="1199736" y="1352136"/>
                  <a:pt x="1193111" y="1421492"/>
                  <a:pt x="1204111" y="1267486"/>
                </a:cubicBezTo>
                <a:cubicBezTo>
                  <a:pt x="1201714" y="1236322"/>
                  <a:pt x="1196126" y="1130276"/>
                  <a:pt x="1186004" y="1086416"/>
                </a:cubicBezTo>
                <a:cubicBezTo>
                  <a:pt x="1181712" y="1067818"/>
                  <a:pt x="1178484" y="1047976"/>
                  <a:pt x="1167897" y="1032095"/>
                </a:cubicBezTo>
                <a:lnTo>
                  <a:pt x="1149790" y="1004935"/>
                </a:lnTo>
                <a:cubicBezTo>
                  <a:pt x="1142266" y="974836"/>
                  <a:pt x="1135226" y="942742"/>
                  <a:pt x="1122630" y="914400"/>
                </a:cubicBezTo>
                <a:cubicBezTo>
                  <a:pt x="1118211" y="904457"/>
                  <a:pt x="1110559" y="896293"/>
                  <a:pt x="1104523" y="887240"/>
                </a:cubicBezTo>
                <a:cubicBezTo>
                  <a:pt x="1101505" y="878187"/>
                  <a:pt x="1100104" y="868422"/>
                  <a:pt x="1095470" y="860080"/>
                </a:cubicBezTo>
                <a:cubicBezTo>
                  <a:pt x="1084902" y="841057"/>
                  <a:pt x="1059256" y="805759"/>
                  <a:pt x="1059256" y="805759"/>
                </a:cubicBezTo>
                <a:cubicBezTo>
                  <a:pt x="1056238" y="793688"/>
                  <a:pt x="1054823" y="781098"/>
                  <a:pt x="1050202" y="769545"/>
                </a:cubicBezTo>
                <a:cubicBezTo>
                  <a:pt x="1034187" y="729508"/>
                  <a:pt x="1025666" y="719160"/>
                  <a:pt x="1004935" y="688064"/>
                </a:cubicBezTo>
                <a:cubicBezTo>
                  <a:pt x="1001917" y="679010"/>
                  <a:pt x="1000150" y="669439"/>
                  <a:pt x="995882" y="660903"/>
                </a:cubicBezTo>
                <a:cubicBezTo>
                  <a:pt x="963213" y="595563"/>
                  <a:pt x="991418" y="676904"/>
                  <a:pt x="959668" y="597529"/>
                </a:cubicBezTo>
                <a:cubicBezTo>
                  <a:pt x="927347" y="516725"/>
                  <a:pt x="958290" y="568301"/>
                  <a:pt x="923454" y="516048"/>
                </a:cubicBezTo>
                <a:cubicBezTo>
                  <a:pt x="904305" y="439455"/>
                  <a:pt x="930391" y="517400"/>
                  <a:pt x="887240" y="452674"/>
                </a:cubicBezTo>
                <a:cubicBezTo>
                  <a:pt x="881946" y="444733"/>
                  <a:pt x="881945" y="434285"/>
                  <a:pt x="878186" y="425513"/>
                </a:cubicBezTo>
                <a:cubicBezTo>
                  <a:pt x="872870" y="413108"/>
                  <a:pt x="865396" y="401704"/>
                  <a:pt x="860080" y="389299"/>
                </a:cubicBezTo>
                <a:cubicBezTo>
                  <a:pt x="837593" y="336829"/>
                  <a:pt x="867712" y="387167"/>
                  <a:pt x="832919" y="334979"/>
                </a:cubicBezTo>
                <a:cubicBezTo>
                  <a:pt x="817834" y="289722"/>
                  <a:pt x="831585" y="321431"/>
                  <a:pt x="796705" y="271604"/>
                </a:cubicBezTo>
                <a:cubicBezTo>
                  <a:pt x="796606" y="271462"/>
                  <a:pt x="751486" y="203775"/>
                  <a:pt x="742385" y="190123"/>
                </a:cubicBezTo>
                <a:cubicBezTo>
                  <a:pt x="736350" y="181070"/>
                  <a:pt x="727719" y="173285"/>
                  <a:pt x="724278" y="162963"/>
                </a:cubicBezTo>
                <a:cubicBezTo>
                  <a:pt x="721260" y="153909"/>
                  <a:pt x="721186" y="143254"/>
                  <a:pt x="715224" y="135802"/>
                </a:cubicBezTo>
                <a:cubicBezTo>
                  <a:pt x="708427" y="127305"/>
                  <a:pt x="698007" y="122114"/>
                  <a:pt x="688064" y="117695"/>
                </a:cubicBezTo>
                <a:cubicBezTo>
                  <a:pt x="670623" y="109943"/>
                  <a:pt x="650814" y="108125"/>
                  <a:pt x="633743" y="99589"/>
                </a:cubicBezTo>
                <a:lnTo>
                  <a:pt x="624689" y="10864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3000"/>
            </a:schemeClr>
          </a:solidFill>
          <a:ln>
            <a:solidFill>
              <a:schemeClr val="tx2">
                <a:lumMod val="60000"/>
                <a:lumOff val="4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1744" y="1521879"/>
            <a:ext cx="3809620" cy="238731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18445" y="3119738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52273" y="3025413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9877" y="4038354"/>
              <a:ext cx="784742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280" y="4052080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5451" y="5209200"/>
              <a:ext cx="798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371012" y="505719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71472" y="5057196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04224" y="5049817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3930987" y="1411130"/>
            <a:ext cx="4941895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Next item causes slot 11 to fill</a:t>
            </a:r>
          </a:p>
          <a:p>
            <a:pPr marL="109728" indent="0" algn="r">
              <a:spcBef>
                <a:spcPts val="600"/>
              </a:spcBef>
              <a:buFont typeface="Wingdings 3"/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this maintains structure property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insert ( 17 )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still has heap-order property ?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We are good </a:t>
            </a: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( by luck of it being 17, &gt; parent 12 )</a:t>
            </a:r>
          </a:p>
        </p:txBody>
      </p:sp>
      <p:sp>
        <p:nvSpPr>
          <p:cNvPr id="59" name="Oval 58"/>
          <p:cNvSpPr/>
          <p:nvPr/>
        </p:nvSpPr>
        <p:spPr>
          <a:xfrm>
            <a:off x="7475707" y="4975852"/>
            <a:ext cx="467929" cy="489437"/>
          </a:xfrm>
          <a:prstGeom prst="ellipse">
            <a:avLst/>
          </a:prstGeom>
          <a:solidFill>
            <a:schemeClr val="accent1">
              <a:lumMod val="75000"/>
              <a:alpha val="43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26608" y="3439851"/>
            <a:ext cx="353184" cy="357176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218934" y="3017147"/>
            <a:ext cx="184266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65508" y="3478079"/>
            <a:ext cx="55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96423" y="5035904"/>
            <a:ext cx="55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60381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1752551" y="2584338"/>
            <a:ext cx="1204111" cy="1729212"/>
          </a:xfrm>
          <a:custGeom>
            <a:avLst/>
            <a:gdLst>
              <a:gd name="connsiteX0" fmla="*/ 624689 w 1204111"/>
              <a:gd name="connsiteY0" fmla="*/ 108642 h 1729212"/>
              <a:gd name="connsiteX1" fmla="*/ 543208 w 1204111"/>
              <a:gd name="connsiteY1" fmla="*/ 63375 h 1729212"/>
              <a:gd name="connsiteX2" fmla="*/ 461727 w 1204111"/>
              <a:gd name="connsiteY2" fmla="*/ 36214 h 1729212"/>
              <a:gd name="connsiteX3" fmla="*/ 398353 w 1204111"/>
              <a:gd name="connsiteY3" fmla="*/ 18107 h 1729212"/>
              <a:gd name="connsiteX4" fmla="*/ 289711 w 1204111"/>
              <a:gd name="connsiteY4" fmla="*/ 9054 h 1729212"/>
              <a:gd name="connsiteX5" fmla="*/ 235390 w 1204111"/>
              <a:gd name="connsiteY5" fmla="*/ 0 h 1729212"/>
              <a:gd name="connsiteX6" fmla="*/ 81482 w 1204111"/>
              <a:gd name="connsiteY6" fmla="*/ 27161 h 1729212"/>
              <a:gd name="connsiteX7" fmla="*/ 45268 w 1204111"/>
              <a:gd name="connsiteY7" fmla="*/ 54321 h 1729212"/>
              <a:gd name="connsiteX8" fmla="*/ 9054 w 1204111"/>
              <a:gd name="connsiteY8" fmla="*/ 117695 h 1729212"/>
              <a:gd name="connsiteX9" fmla="*/ 0 w 1204111"/>
              <a:gd name="connsiteY9" fmla="*/ 144856 h 1729212"/>
              <a:gd name="connsiteX10" fmla="*/ 9054 w 1204111"/>
              <a:gd name="connsiteY10" fmla="*/ 307818 h 1729212"/>
              <a:gd name="connsiteX11" fmla="*/ 27161 w 1204111"/>
              <a:gd name="connsiteY11" fmla="*/ 353086 h 1729212"/>
              <a:gd name="connsiteX12" fmla="*/ 72428 w 1204111"/>
              <a:gd name="connsiteY12" fmla="*/ 497941 h 1729212"/>
              <a:gd name="connsiteX13" fmla="*/ 99588 w 1204111"/>
              <a:gd name="connsiteY13" fmla="*/ 543208 h 1729212"/>
              <a:gd name="connsiteX14" fmla="*/ 126749 w 1204111"/>
              <a:gd name="connsiteY14" fmla="*/ 624690 h 1729212"/>
              <a:gd name="connsiteX15" fmla="*/ 153909 w 1204111"/>
              <a:gd name="connsiteY15" fmla="*/ 706171 h 1729212"/>
              <a:gd name="connsiteX16" fmla="*/ 181070 w 1204111"/>
              <a:gd name="connsiteY16" fmla="*/ 778598 h 1729212"/>
              <a:gd name="connsiteX17" fmla="*/ 199177 w 1204111"/>
              <a:gd name="connsiteY17" fmla="*/ 869133 h 1729212"/>
              <a:gd name="connsiteX18" fmla="*/ 217284 w 1204111"/>
              <a:gd name="connsiteY18" fmla="*/ 896294 h 1729212"/>
              <a:gd name="connsiteX19" fmla="*/ 226337 w 1204111"/>
              <a:gd name="connsiteY19" fmla="*/ 923454 h 1729212"/>
              <a:gd name="connsiteX20" fmla="*/ 244444 w 1204111"/>
              <a:gd name="connsiteY20" fmla="*/ 959668 h 1729212"/>
              <a:gd name="connsiteX21" fmla="*/ 280658 w 1204111"/>
              <a:gd name="connsiteY21" fmla="*/ 1068309 h 1729212"/>
              <a:gd name="connsiteX22" fmla="*/ 316872 w 1204111"/>
              <a:gd name="connsiteY22" fmla="*/ 1140737 h 1729212"/>
              <a:gd name="connsiteX23" fmla="*/ 353085 w 1204111"/>
              <a:gd name="connsiteY23" fmla="*/ 1213165 h 1729212"/>
              <a:gd name="connsiteX24" fmla="*/ 371192 w 1204111"/>
              <a:gd name="connsiteY24" fmla="*/ 1240325 h 1729212"/>
              <a:gd name="connsiteX25" fmla="*/ 380246 w 1204111"/>
              <a:gd name="connsiteY25" fmla="*/ 1267486 h 1729212"/>
              <a:gd name="connsiteX26" fmla="*/ 425513 w 1204111"/>
              <a:gd name="connsiteY26" fmla="*/ 1330860 h 1729212"/>
              <a:gd name="connsiteX27" fmla="*/ 525101 w 1204111"/>
              <a:gd name="connsiteY27" fmla="*/ 1466662 h 1729212"/>
              <a:gd name="connsiteX28" fmla="*/ 534155 w 1204111"/>
              <a:gd name="connsiteY28" fmla="*/ 1493822 h 1729212"/>
              <a:gd name="connsiteX29" fmla="*/ 597529 w 1204111"/>
              <a:gd name="connsiteY29" fmla="*/ 1584357 h 1729212"/>
              <a:gd name="connsiteX30" fmla="*/ 642796 w 1204111"/>
              <a:gd name="connsiteY30" fmla="*/ 1629624 h 1729212"/>
              <a:gd name="connsiteX31" fmla="*/ 669957 w 1204111"/>
              <a:gd name="connsiteY31" fmla="*/ 1665838 h 1729212"/>
              <a:gd name="connsiteX32" fmla="*/ 733331 w 1204111"/>
              <a:gd name="connsiteY32" fmla="*/ 1692998 h 1729212"/>
              <a:gd name="connsiteX33" fmla="*/ 832919 w 1204111"/>
              <a:gd name="connsiteY33" fmla="*/ 1720159 h 1729212"/>
              <a:gd name="connsiteX34" fmla="*/ 860080 w 1204111"/>
              <a:gd name="connsiteY34" fmla="*/ 1729212 h 1729212"/>
              <a:gd name="connsiteX35" fmla="*/ 1068309 w 1204111"/>
              <a:gd name="connsiteY35" fmla="*/ 1711105 h 1729212"/>
              <a:gd name="connsiteX36" fmla="*/ 1095470 w 1204111"/>
              <a:gd name="connsiteY36" fmla="*/ 1683945 h 1729212"/>
              <a:gd name="connsiteX37" fmla="*/ 1122630 w 1204111"/>
              <a:gd name="connsiteY37" fmla="*/ 1674892 h 1729212"/>
              <a:gd name="connsiteX38" fmla="*/ 1131684 w 1204111"/>
              <a:gd name="connsiteY38" fmla="*/ 1647731 h 1729212"/>
              <a:gd name="connsiteX39" fmla="*/ 1167897 w 1204111"/>
              <a:gd name="connsiteY39" fmla="*/ 1566250 h 1729212"/>
              <a:gd name="connsiteX40" fmla="*/ 1186004 w 1204111"/>
              <a:gd name="connsiteY40" fmla="*/ 1475715 h 1729212"/>
              <a:gd name="connsiteX41" fmla="*/ 1204111 w 1204111"/>
              <a:gd name="connsiteY41" fmla="*/ 1267486 h 1729212"/>
              <a:gd name="connsiteX42" fmla="*/ 1186004 w 1204111"/>
              <a:gd name="connsiteY42" fmla="*/ 1086416 h 1729212"/>
              <a:gd name="connsiteX43" fmla="*/ 1167897 w 1204111"/>
              <a:gd name="connsiteY43" fmla="*/ 1032095 h 1729212"/>
              <a:gd name="connsiteX44" fmla="*/ 1149790 w 1204111"/>
              <a:gd name="connsiteY44" fmla="*/ 1004935 h 1729212"/>
              <a:gd name="connsiteX45" fmla="*/ 1122630 w 1204111"/>
              <a:gd name="connsiteY45" fmla="*/ 914400 h 1729212"/>
              <a:gd name="connsiteX46" fmla="*/ 1104523 w 1204111"/>
              <a:gd name="connsiteY46" fmla="*/ 887240 h 1729212"/>
              <a:gd name="connsiteX47" fmla="*/ 1095470 w 1204111"/>
              <a:gd name="connsiteY47" fmla="*/ 860080 h 1729212"/>
              <a:gd name="connsiteX48" fmla="*/ 1059256 w 1204111"/>
              <a:gd name="connsiteY48" fmla="*/ 805759 h 1729212"/>
              <a:gd name="connsiteX49" fmla="*/ 1050202 w 1204111"/>
              <a:gd name="connsiteY49" fmla="*/ 769545 h 1729212"/>
              <a:gd name="connsiteX50" fmla="*/ 1004935 w 1204111"/>
              <a:gd name="connsiteY50" fmla="*/ 688064 h 1729212"/>
              <a:gd name="connsiteX51" fmla="*/ 995882 w 1204111"/>
              <a:gd name="connsiteY51" fmla="*/ 660903 h 1729212"/>
              <a:gd name="connsiteX52" fmla="*/ 959668 w 1204111"/>
              <a:gd name="connsiteY52" fmla="*/ 597529 h 1729212"/>
              <a:gd name="connsiteX53" fmla="*/ 923454 w 1204111"/>
              <a:gd name="connsiteY53" fmla="*/ 516048 h 1729212"/>
              <a:gd name="connsiteX54" fmla="*/ 887240 w 1204111"/>
              <a:gd name="connsiteY54" fmla="*/ 452674 h 1729212"/>
              <a:gd name="connsiteX55" fmla="*/ 878186 w 1204111"/>
              <a:gd name="connsiteY55" fmla="*/ 425513 h 1729212"/>
              <a:gd name="connsiteX56" fmla="*/ 860080 w 1204111"/>
              <a:gd name="connsiteY56" fmla="*/ 389299 h 1729212"/>
              <a:gd name="connsiteX57" fmla="*/ 832919 w 1204111"/>
              <a:gd name="connsiteY57" fmla="*/ 334979 h 1729212"/>
              <a:gd name="connsiteX58" fmla="*/ 796705 w 1204111"/>
              <a:gd name="connsiteY58" fmla="*/ 271604 h 1729212"/>
              <a:gd name="connsiteX59" fmla="*/ 742385 w 1204111"/>
              <a:gd name="connsiteY59" fmla="*/ 190123 h 1729212"/>
              <a:gd name="connsiteX60" fmla="*/ 724278 w 1204111"/>
              <a:gd name="connsiteY60" fmla="*/ 162963 h 1729212"/>
              <a:gd name="connsiteX61" fmla="*/ 715224 w 1204111"/>
              <a:gd name="connsiteY61" fmla="*/ 135802 h 1729212"/>
              <a:gd name="connsiteX62" fmla="*/ 688064 w 1204111"/>
              <a:gd name="connsiteY62" fmla="*/ 117695 h 1729212"/>
              <a:gd name="connsiteX63" fmla="*/ 633743 w 1204111"/>
              <a:gd name="connsiteY63" fmla="*/ 99589 h 1729212"/>
              <a:gd name="connsiteX64" fmla="*/ 624689 w 1204111"/>
              <a:gd name="connsiteY64" fmla="*/ 108642 h 17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04111" h="1729212">
                <a:moveTo>
                  <a:pt x="624689" y="108642"/>
                </a:moveTo>
                <a:cubicBezTo>
                  <a:pt x="597529" y="93553"/>
                  <a:pt x="570998" y="77270"/>
                  <a:pt x="543208" y="63375"/>
                </a:cubicBezTo>
                <a:cubicBezTo>
                  <a:pt x="501592" y="42567"/>
                  <a:pt x="502066" y="47740"/>
                  <a:pt x="461727" y="36214"/>
                </a:cubicBezTo>
                <a:cubicBezTo>
                  <a:pt x="438349" y="29534"/>
                  <a:pt x="423503" y="21251"/>
                  <a:pt x="398353" y="18107"/>
                </a:cubicBezTo>
                <a:cubicBezTo>
                  <a:pt x="362294" y="13600"/>
                  <a:pt x="325925" y="12072"/>
                  <a:pt x="289711" y="9054"/>
                </a:cubicBezTo>
                <a:cubicBezTo>
                  <a:pt x="271604" y="6036"/>
                  <a:pt x="253747" y="0"/>
                  <a:pt x="235390" y="0"/>
                </a:cubicBezTo>
                <a:cubicBezTo>
                  <a:pt x="178745" y="0"/>
                  <a:pt x="129993" y="210"/>
                  <a:pt x="81482" y="27161"/>
                </a:cubicBezTo>
                <a:cubicBezTo>
                  <a:pt x="68292" y="34489"/>
                  <a:pt x="57339" y="45268"/>
                  <a:pt x="45268" y="54321"/>
                </a:cubicBezTo>
                <a:cubicBezTo>
                  <a:pt x="27085" y="81597"/>
                  <a:pt x="22837" y="85535"/>
                  <a:pt x="9054" y="117695"/>
                </a:cubicBezTo>
                <a:cubicBezTo>
                  <a:pt x="5295" y="126467"/>
                  <a:pt x="3018" y="135802"/>
                  <a:pt x="0" y="144856"/>
                </a:cubicBezTo>
                <a:cubicBezTo>
                  <a:pt x="3018" y="199177"/>
                  <a:pt x="2017" y="253871"/>
                  <a:pt x="9054" y="307818"/>
                </a:cubicBezTo>
                <a:cubicBezTo>
                  <a:pt x="11156" y="323933"/>
                  <a:pt x="22022" y="337668"/>
                  <a:pt x="27161" y="353086"/>
                </a:cubicBezTo>
                <a:cubicBezTo>
                  <a:pt x="46120" y="409964"/>
                  <a:pt x="30292" y="427713"/>
                  <a:pt x="72428" y="497941"/>
                </a:cubicBezTo>
                <a:cubicBezTo>
                  <a:pt x="81481" y="513030"/>
                  <a:pt x="91719" y="527469"/>
                  <a:pt x="99588" y="543208"/>
                </a:cubicBezTo>
                <a:cubicBezTo>
                  <a:pt x="123406" y="590845"/>
                  <a:pt x="112918" y="579741"/>
                  <a:pt x="126749" y="624690"/>
                </a:cubicBezTo>
                <a:cubicBezTo>
                  <a:pt x="135169" y="652053"/>
                  <a:pt x="143276" y="679589"/>
                  <a:pt x="153909" y="706171"/>
                </a:cubicBezTo>
                <a:cubicBezTo>
                  <a:pt x="175560" y="760299"/>
                  <a:pt x="166877" y="736021"/>
                  <a:pt x="181070" y="778598"/>
                </a:cubicBezTo>
                <a:cubicBezTo>
                  <a:pt x="184407" y="801960"/>
                  <a:pt x="186534" y="843848"/>
                  <a:pt x="199177" y="869133"/>
                </a:cubicBezTo>
                <a:cubicBezTo>
                  <a:pt x="204043" y="878865"/>
                  <a:pt x="211248" y="887240"/>
                  <a:pt x="217284" y="896294"/>
                </a:cubicBezTo>
                <a:cubicBezTo>
                  <a:pt x="220302" y="905347"/>
                  <a:pt x="222578" y="914683"/>
                  <a:pt x="226337" y="923454"/>
                </a:cubicBezTo>
                <a:cubicBezTo>
                  <a:pt x="231653" y="935859"/>
                  <a:pt x="240176" y="946864"/>
                  <a:pt x="244444" y="959668"/>
                </a:cubicBezTo>
                <a:cubicBezTo>
                  <a:pt x="287205" y="1087949"/>
                  <a:pt x="239827" y="986646"/>
                  <a:pt x="280658" y="1068309"/>
                </a:cubicBezTo>
                <a:cubicBezTo>
                  <a:pt x="298129" y="1138199"/>
                  <a:pt x="276474" y="1071483"/>
                  <a:pt x="316872" y="1140737"/>
                </a:cubicBezTo>
                <a:cubicBezTo>
                  <a:pt x="330472" y="1164052"/>
                  <a:pt x="338112" y="1190706"/>
                  <a:pt x="353085" y="1213165"/>
                </a:cubicBezTo>
                <a:cubicBezTo>
                  <a:pt x="359121" y="1222218"/>
                  <a:pt x="366326" y="1230593"/>
                  <a:pt x="371192" y="1240325"/>
                </a:cubicBezTo>
                <a:cubicBezTo>
                  <a:pt x="375460" y="1248861"/>
                  <a:pt x="375978" y="1258950"/>
                  <a:pt x="380246" y="1267486"/>
                </a:cubicBezTo>
                <a:cubicBezTo>
                  <a:pt x="389820" y="1286633"/>
                  <a:pt x="415265" y="1314464"/>
                  <a:pt x="425513" y="1330860"/>
                </a:cubicBezTo>
                <a:cubicBezTo>
                  <a:pt x="506033" y="1459692"/>
                  <a:pt x="451913" y="1411770"/>
                  <a:pt x="525101" y="1466662"/>
                </a:cubicBezTo>
                <a:cubicBezTo>
                  <a:pt x="528119" y="1475715"/>
                  <a:pt x="529520" y="1485480"/>
                  <a:pt x="534155" y="1493822"/>
                </a:cubicBezTo>
                <a:cubicBezTo>
                  <a:pt x="541020" y="1506180"/>
                  <a:pt x="583465" y="1568535"/>
                  <a:pt x="597529" y="1584357"/>
                </a:cubicBezTo>
                <a:cubicBezTo>
                  <a:pt x="611706" y="1600306"/>
                  <a:pt x="628619" y="1613675"/>
                  <a:pt x="642796" y="1629624"/>
                </a:cubicBezTo>
                <a:cubicBezTo>
                  <a:pt x="652821" y="1640902"/>
                  <a:pt x="658500" y="1656018"/>
                  <a:pt x="669957" y="1665838"/>
                </a:cubicBezTo>
                <a:cubicBezTo>
                  <a:pt x="689976" y="1682997"/>
                  <a:pt x="710854" y="1683365"/>
                  <a:pt x="733331" y="1692998"/>
                </a:cubicBezTo>
                <a:cubicBezTo>
                  <a:pt x="802458" y="1722624"/>
                  <a:pt x="734323" y="1706073"/>
                  <a:pt x="832919" y="1720159"/>
                </a:cubicBezTo>
                <a:cubicBezTo>
                  <a:pt x="841973" y="1723177"/>
                  <a:pt x="850537" y="1729212"/>
                  <a:pt x="860080" y="1729212"/>
                </a:cubicBezTo>
                <a:cubicBezTo>
                  <a:pt x="988877" y="1729212"/>
                  <a:pt x="983703" y="1728027"/>
                  <a:pt x="1068309" y="1711105"/>
                </a:cubicBezTo>
                <a:cubicBezTo>
                  <a:pt x="1077363" y="1702052"/>
                  <a:pt x="1084817" y="1691047"/>
                  <a:pt x="1095470" y="1683945"/>
                </a:cubicBezTo>
                <a:cubicBezTo>
                  <a:pt x="1103410" y="1678652"/>
                  <a:pt x="1115882" y="1681640"/>
                  <a:pt x="1122630" y="1674892"/>
                </a:cubicBezTo>
                <a:cubicBezTo>
                  <a:pt x="1129378" y="1668144"/>
                  <a:pt x="1127416" y="1656267"/>
                  <a:pt x="1131684" y="1647731"/>
                </a:cubicBezTo>
                <a:cubicBezTo>
                  <a:pt x="1156970" y="1597159"/>
                  <a:pt x="1152326" y="1644105"/>
                  <a:pt x="1167897" y="1566250"/>
                </a:cubicBezTo>
                <a:cubicBezTo>
                  <a:pt x="1173933" y="1536072"/>
                  <a:pt x="1182605" y="1506303"/>
                  <a:pt x="1186004" y="1475715"/>
                </a:cubicBezTo>
                <a:cubicBezTo>
                  <a:pt x="1199736" y="1352136"/>
                  <a:pt x="1193111" y="1421492"/>
                  <a:pt x="1204111" y="1267486"/>
                </a:cubicBezTo>
                <a:cubicBezTo>
                  <a:pt x="1201714" y="1236322"/>
                  <a:pt x="1196126" y="1130276"/>
                  <a:pt x="1186004" y="1086416"/>
                </a:cubicBezTo>
                <a:cubicBezTo>
                  <a:pt x="1181712" y="1067818"/>
                  <a:pt x="1178484" y="1047976"/>
                  <a:pt x="1167897" y="1032095"/>
                </a:cubicBezTo>
                <a:lnTo>
                  <a:pt x="1149790" y="1004935"/>
                </a:lnTo>
                <a:cubicBezTo>
                  <a:pt x="1142266" y="974836"/>
                  <a:pt x="1135226" y="942742"/>
                  <a:pt x="1122630" y="914400"/>
                </a:cubicBezTo>
                <a:cubicBezTo>
                  <a:pt x="1118211" y="904457"/>
                  <a:pt x="1110559" y="896293"/>
                  <a:pt x="1104523" y="887240"/>
                </a:cubicBezTo>
                <a:cubicBezTo>
                  <a:pt x="1101505" y="878187"/>
                  <a:pt x="1100104" y="868422"/>
                  <a:pt x="1095470" y="860080"/>
                </a:cubicBezTo>
                <a:cubicBezTo>
                  <a:pt x="1084902" y="841057"/>
                  <a:pt x="1059256" y="805759"/>
                  <a:pt x="1059256" y="805759"/>
                </a:cubicBezTo>
                <a:cubicBezTo>
                  <a:pt x="1056238" y="793688"/>
                  <a:pt x="1054823" y="781098"/>
                  <a:pt x="1050202" y="769545"/>
                </a:cubicBezTo>
                <a:cubicBezTo>
                  <a:pt x="1034187" y="729508"/>
                  <a:pt x="1025666" y="719160"/>
                  <a:pt x="1004935" y="688064"/>
                </a:cubicBezTo>
                <a:cubicBezTo>
                  <a:pt x="1001917" y="679010"/>
                  <a:pt x="1000150" y="669439"/>
                  <a:pt x="995882" y="660903"/>
                </a:cubicBezTo>
                <a:cubicBezTo>
                  <a:pt x="963213" y="595563"/>
                  <a:pt x="991418" y="676904"/>
                  <a:pt x="959668" y="597529"/>
                </a:cubicBezTo>
                <a:cubicBezTo>
                  <a:pt x="927347" y="516725"/>
                  <a:pt x="958290" y="568301"/>
                  <a:pt x="923454" y="516048"/>
                </a:cubicBezTo>
                <a:cubicBezTo>
                  <a:pt x="904305" y="439455"/>
                  <a:pt x="930391" y="517400"/>
                  <a:pt x="887240" y="452674"/>
                </a:cubicBezTo>
                <a:cubicBezTo>
                  <a:pt x="881946" y="444733"/>
                  <a:pt x="881945" y="434285"/>
                  <a:pt x="878186" y="425513"/>
                </a:cubicBezTo>
                <a:cubicBezTo>
                  <a:pt x="872870" y="413108"/>
                  <a:pt x="865396" y="401704"/>
                  <a:pt x="860080" y="389299"/>
                </a:cubicBezTo>
                <a:cubicBezTo>
                  <a:pt x="837593" y="336829"/>
                  <a:pt x="867712" y="387167"/>
                  <a:pt x="832919" y="334979"/>
                </a:cubicBezTo>
                <a:cubicBezTo>
                  <a:pt x="817834" y="289722"/>
                  <a:pt x="831585" y="321431"/>
                  <a:pt x="796705" y="271604"/>
                </a:cubicBezTo>
                <a:cubicBezTo>
                  <a:pt x="796606" y="271462"/>
                  <a:pt x="751486" y="203775"/>
                  <a:pt x="742385" y="190123"/>
                </a:cubicBezTo>
                <a:cubicBezTo>
                  <a:pt x="736350" y="181070"/>
                  <a:pt x="727719" y="173285"/>
                  <a:pt x="724278" y="162963"/>
                </a:cubicBezTo>
                <a:cubicBezTo>
                  <a:pt x="721260" y="153909"/>
                  <a:pt x="721186" y="143254"/>
                  <a:pt x="715224" y="135802"/>
                </a:cubicBezTo>
                <a:cubicBezTo>
                  <a:pt x="708427" y="127305"/>
                  <a:pt x="698007" y="122114"/>
                  <a:pt x="688064" y="117695"/>
                </a:cubicBezTo>
                <a:cubicBezTo>
                  <a:pt x="670623" y="109943"/>
                  <a:pt x="650814" y="108125"/>
                  <a:pt x="633743" y="99589"/>
                </a:cubicBezTo>
                <a:lnTo>
                  <a:pt x="624689" y="10864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3000"/>
            </a:schemeClr>
          </a:solidFill>
          <a:ln>
            <a:solidFill>
              <a:schemeClr val="tx2">
                <a:lumMod val="60000"/>
                <a:lumOff val="4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Insert… what if 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39951" y="3026028"/>
            <a:ext cx="152152" cy="477037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3040" y="2079244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744" y="3494184"/>
            <a:ext cx="544978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2455" y="3494184"/>
            <a:ext cx="5240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3538" y="2781216"/>
            <a:ext cx="519725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474" y="2771029"/>
            <a:ext cx="40889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717738" y="1774767"/>
            <a:ext cx="731245" cy="41013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677781" y="1774767"/>
            <a:ext cx="849699" cy="441335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23317" y="2327116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169236" y="2358314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5255" y="2370118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38982" y="2344135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825090" y="2998389"/>
            <a:ext cx="184937" cy="49621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53023" y="3035410"/>
            <a:ext cx="194213" cy="50870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96538" y="1521879"/>
            <a:ext cx="24676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16416" y="2015369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325" y="2710606"/>
            <a:ext cx="52292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21671" y="3494184"/>
            <a:ext cx="5593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371012" y="505719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71472" y="5057196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04224" y="5049817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3930987" y="1411130"/>
            <a:ext cx="4941895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insert ( 10 )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still has heap-order property ?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We are </a:t>
            </a:r>
            <a:r>
              <a:rPr lang="en-US" sz="1800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not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good </a:t>
            </a: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( since 10 &lt; parent 12 )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swap 10 with parent 12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Good here</a:t>
            </a: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And good here</a:t>
            </a:r>
          </a:p>
        </p:txBody>
      </p:sp>
      <p:sp>
        <p:nvSpPr>
          <p:cNvPr id="59" name="Oval 58"/>
          <p:cNvSpPr/>
          <p:nvPr/>
        </p:nvSpPr>
        <p:spPr>
          <a:xfrm>
            <a:off x="7475707" y="4975852"/>
            <a:ext cx="467929" cy="489437"/>
          </a:xfrm>
          <a:prstGeom prst="ellipse">
            <a:avLst/>
          </a:prstGeom>
          <a:solidFill>
            <a:schemeClr val="accent1">
              <a:lumMod val="75000"/>
              <a:alpha val="43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26608" y="3439851"/>
            <a:ext cx="353184" cy="357176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218934" y="3017147"/>
            <a:ext cx="184266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96423" y="5035904"/>
            <a:ext cx="55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65508" y="3478079"/>
            <a:ext cx="55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64134" y="2683575"/>
            <a:ext cx="54940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24400" y="6172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Slot </a:t>
            </a:r>
            <a:r>
              <a:rPr lang="en-US" b="1" i="1" dirty="0"/>
              <a:t>11</a:t>
            </a:r>
            <a:r>
              <a:rPr lang="en-US" b="1" i="1" dirty="0">
                <a:solidFill>
                  <a:srgbClr val="C00000"/>
                </a:solidFill>
              </a:rPr>
              <a:t> parent is floor(11/2) = </a:t>
            </a:r>
            <a:r>
              <a:rPr lang="en-US" b="1" i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3523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23 L 0.01719 0.00023 C 0.02448 0.00023 0.03351 0.03101 0.03351 0.05625 L 0.03351 0.1125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560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-0.01614 2.22222E-6 C -0.02344 2.22222E-6 -0.03229 -0.0331 -0.03229 -0.05972 L -0.03229 -0.11922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-0.20295 -1.11111E-6 C -0.29462 -1.11111E-6 -0.40573 0.00208 -0.40573 0.00394 L -0.40573 0.0081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5" y="39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0.00463 L 0.20763 0.00463 C 0.29687 0.00463 0.40677 0.00255 0.40677 0.00116 L 0.40677 -0.00208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 0.03125 L -0.02622 0.03125 C -0.04271 0.03125 -0.06181 -0.01389 -0.06181 -0.04977 L -0.06181 -0.12963 " pathEditMode="relative" rAng="0" ptsTypes="AAAA">
                                      <p:cBhvr>
                                        <p:cTn id="7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42" grpId="0"/>
      <p:bldP spid="53" grpId="0"/>
      <p:bldP spid="53" grpId="1"/>
      <p:bldP spid="52" grpId="0"/>
      <p:bldP spid="52" grpId="1"/>
      <p:bldP spid="21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Swap-Up the Value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39951" y="3026028"/>
            <a:ext cx="152152" cy="477037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3040" y="2079244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744" y="3494184"/>
            <a:ext cx="544978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2455" y="3494184"/>
            <a:ext cx="5240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3538" y="2781216"/>
            <a:ext cx="519725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474" y="2771029"/>
            <a:ext cx="40889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717738" y="1774767"/>
            <a:ext cx="731245" cy="41013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677781" y="1774767"/>
            <a:ext cx="849699" cy="441335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23317" y="2327116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169236" y="2358314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5255" y="2370118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38982" y="2344135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825090" y="2998389"/>
            <a:ext cx="184937" cy="49621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53023" y="3035410"/>
            <a:ext cx="194213" cy="50870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96538" y="1521879"/>
            <a:ext cx="24676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16416" y="2015369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325" y="2710606"/>
            <a:ext cx="52292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21671" y="3494184"/>
            <a:ext cx="5593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371012" y="505719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71472" y="5057196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04224" y="5049817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3930987" y="1411130"/>
            <a:ext cx="4941895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insert ( 2 )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Check for heap-order, swap upwards </a:t>
            </a: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repeat until we get it</a:t>
            </a:r>
          </a:p>
          <a:p>
            <a:pPr marL="109728" indent="0" algn="r">
              <a:spcBef>
                <a:spcPts val="24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 the array representation…</a:t>
            </a: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b="1" i="1" dirty="0">
                <a:solidFill>
                  <a:srgbClr val="C00000"/>
                </a:solidFill>
              </a:rPr>
              <a:t>Slot </a:t>
            </a:r>
            <a:r>
              <a:rPr lang="en-US" sz="1800" b="1" i="1" dirty="0"/>
              <a:t>11</a:t>
            </a:r>
            <a:r>
              <a:rPr lang="en-US" sz="1800" b="1" i="1" dirty="0">
                <a:solidFill>
                  <a:srgbClr val="C00000"/>
                </a:solidFill>
              </a:rPr>
              <a:t> parent is floor(11/2) = </a:t>
            </a:r>
            <a:r>
              <a:rPr lang="en-US" sz="1800" b="1" i="1" dirty="0"/>
              <a:t>5</a:t>
            </a: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b="1" i="1" dirty="0">
                <a:solidFill>
                  <a:srgbClr val="C00000"/>
                </a:solidFill>
              </a:rPr>
              <a:t>Slot </a:t>
            </a:r>
            <a:r>
              <a:rPr lang="en-US" sz="1800" b="1" i="1" dirty="0"/>
              <a:t>5</a:t>
            </a:r>
            <a:r>
              <a:rPr lang="en-US" sz="1800" b="1" i="1" dirty="0">
                <a:solidFill>
                  <a:srgbClr val="C00000"/>
                </a:solidFill>
              </a:rPr>
              <a:t> parent is floor(5/2) = </a:t>
            </a:r>
            <a:r>
              <a:rPr lang="en-US" sz="1800" b="1" i="1" dirty="0"/>
              <a:t>2</a:t>
            </a: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b="1" i="1" dirty="0">
                <a:solidFill>
                  <a:srgbClr val="C00000"/>
                </a:solidFill>
              </a:rPr>
              <a:t>Slot </a:t>
            </a:r>
            <a:r>
              <a:rPr lang="en-US" sz="1800" b="1" i="1" dirty="0"/>
              <a:t>2</a:t>
            </a:r>
            <a:r>
              <a:rPr lang="en-US" sz="1800" b="1" i="1" dirty="0">
                <a:solidFill>
                  <a:srgbClr val="C00000"/>
                </a:solidFill>
              </a:rPr>
              <a:t> parent is floor(2/2) = </a:t>
            </a:r>
            <a:r>
              <a:rPr lang="en-US" sz="1800" b="1" i="1" dirty="0"/>
              <a:t>1</a:t>
            </a:r>
          </a:p>
          <a:p>
            <a:pPr marL="109728" indent="0" algn="r">
              <a:spcBef>
                <a:spcPts val="600"/>
              </a:spcBef>
              <a:buNone/>
            </a:pPr>
            <a:endParaRPr lang="en-US" sz="1800" b="1" i="1" dirty="0"/>
          </a:p>
          <a:p>
            <a:pPr marL="109728" indent="0" algn="r">
              <a:spcBef>
                <a:spcPts val="2400"/>
              </a:spcBef>
              <a:buNone/>
            </a:pPr>
            <a:endParaRPr lang="en-US" sz="18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2400"/>
              </a:spcBef>
              <a:buNone/>
            </a:pPr>
            <a:endParaRPr lang="en-US" sz="18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7475707" y="4975852"/>
            <a:ext cx="467929" cy="489437"/>
          </a:xfrm>
          <a:prstGeom prst="ellipse">
            <a:avLst/>
          </a:prstGeom>
          <a:solidFill>
            <a:schemeClr val="accent1">
              <a:lumMod val="75000"/>
              <a:alpha val="43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26608" y="3439851"/>
            <a:ext cx="353184" cy="357176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218934" y="3017147"/>
            <a:ext cx="184266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39587" y="5044619"/>
            <a:ext cx="44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61614" y="3452882"/>
            <a:ext cx="5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64134" y="2683575"/>
            <a:ext cx="54940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24400" y="6172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Slot </a:t>
            </a:r>
            <a:r>
              <a:rPr lang="en-US" b="1" i="1" dirty="0"/>
              <a:t>11</a:t>
            </a:r>
            <a:r>
              <a:rPr lang="en-US" b="1" i="1" dirty="0">
                <a:solidFill>
                  <a:srgbClr val="C00000"/>
                </a:solidFill>
              </a:rPr>
              <a:t> parent is floor(11/2) = </a:t>
            </a:r>
            <a:r>
              <a:rPr lang="en-US" b="1" i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704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-0.01545 -4.07407E-6 C -0.0224 -4.07407E-6 -0.03091 -0.03125 -0.03091 -0.05625 L -0.03091 -0.1125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" y="-562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1164 -4.07407E-6 C 0.01702 -4.07407E-6 0.02414 0.03149 0.02414 0.05811 L 0.02414 0.11621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91 -0.1125 L -0.05851 -0.1125 C -0.07066 -0.1125 -0.08542 -0.13773 -0.08542 -0.1581 L -0.08542 -0.20347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-456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0.00277 L 0.04288 0.00277 C 0.05364 0.00277 0.06736 0.03032 0.06736 0.05277 L 0.06736 0.10301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42 -0.20347 L -0.03594 -0.20347 C -0.01424 -0.20347 0.01371 -0.22638 0.01371 -0.2449 L 0.01371 -0.28564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412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-0.05452 4.07407E-6 C -0.07917 4.07407E-6 -0.10903 0.02129 -0.10903 0.03888 L -0.10903 0.07847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1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"/>
                            </p:stCondLst>
                            <p:childTnLst>
                              <p:par>
                                <p:cTn id="59" presetID="50" presetClass="path" presetSubtype="0" accel="50000" decel="5000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44444E-6 2.96296E-6 L -0.19775 2.96296E-6 C -0.28646 2.96296E-6 -0.39514 0.00162 -0.39514 0.00324 L -0.39514 0.00671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7" y="32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0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94444E-6 -7.40741E-7 L 0.19878 -7.40741E-7 C 0.28785 -7.40741E-7 0.39809 0.00162 0.39809 0.00324 L 0.39809 0.00671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0" presetClass="path" presetSubtype="0" accel="50000" decel="50000" fill="hold" grpId="2" nodeType="after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39514 0.00671 L -0.50139 0.00671 C -0.54896 0.00671 -0.60747 0.0044 -0.60747 0.00208 L -0.60747 -0.00255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46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3.05556E-6 -1.11111E-6 L 0.10243 -1.11111E-6 C 0.14844 -1.11111E-6 0.20556 -0.00231 0.20556 -0.00417 L 0.20556 -0.00787 " pathEditMode="relative" rAng="0" ptsTypes="AAAA">
                                      <p:cBhvr>
                                        <p:cTn id="7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8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0" presetClass="path" presetSubtype="0" accel="50000" decel="50000" fill="hold" grpId="3" nodeType="after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60747 -0.00255 L -0.64097 -0.00255 C -0.6559 -0.00255 -0.67413 -0.00093 -0.67413 0.00069 L -0.67413 0.00417 " pathEditMode="relative" rAng="0" ptsTypes="AAAA">
                                      <p:cBhvr>
                                        <p:cTn id="8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32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50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277 -0.00671 L 0.03264 -0.00671 C 0.04862 -0.00671 0.06823 -0.00486 0.06823 -0.00347 L 0.06823 -4.81481E-6 " pathEditMode="relative" rAng="0" ptsTypes="AAAA">
                                      <p:cBhvr>
                                        <p:cTn id="8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8" grpId="0"/>
      <p:bldP spid="39" grpId="0"/>
      <p:bldP spid="42" grpId="0"/>
      <p:bldP spid="53" grpId="0"/>
      <p:bldP spid="53" grpId="1"/>
      <p:bldP spid="53" grpId="2"/>
      <p:bldP spid="53" grpId="3"/>
      <p:bldP spid="52" grpId="0"/>
      <p:bldP spid="52" grpId="1"/>
      <p:bldP spid="52" grpId="2"/>
      <p:bldP spid="52" grpId="3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171CC-341B-ADC5-BF0C-4554B078FD94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0205BC-49FB-27A0-643E-D120BA28A33A}"/>
              </a:ext>
            </a:extLst>
          </p:cNvPr>
          <p:cNvSpPr txBox="1"/>
          <p:nvPr/>
        </p:nvSpPr>
        <p:spPr>
          <a:xfrm>
            <a:off x="448056" y="277063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0991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5F42-A644-B0B7-35AB-48ADB346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array representation – use index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FEFF-EBF8-DB29-9763-6880220A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leave slot 0 unused? Wastes space?</a:t>
            </a:r>
          </a:p>
          <a:p>
            <a:r>
              <a:rPr lang="en-US" dirty="0"/>
              <a:t>If we used slot 0,</a:t>
            </a:r>
          </a:p>
          <a:p>
            <a:pPr lvl="1"/>
            <a:r>
              <a:rPr lang="en-US" dirty="0"/>
              <a:t>For node in slot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Parent is at ⌊(i-1) / 2⌋ (floor, int division)</a:t>
            </a:r>
          </a:p>
          <a:p>
            <a:pPr lvl="2"/>
            <a:r>
              <a:rPr lang="en-US" dirty="0"/>
              <a:t>Left child at 2i +1</a:t>
            </a:r>
          </a:p>
          <a:p>
            <a:pPr lvl="2"/>
            <a:r>
              <a:rPr lang="en-US" dirty="0"/>
              <a:t>Right child at 2i+2</a:t>
            </a:r>
          </a:p>
          <a:p>
            <a:r>
              <a:rPr lang="en-US" dirty="0"/>
              <a:t>Our previous formulas (leaving 0 unused) were</a:t>
            </a:r>
          </a:p>
          <a:p>
            <a:pPr lvl="1"/>
            <a:r>
              <a:rPr lang="en-US" dirty="0"/>
              <a:t>For node in slot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Parent is at  ⌊</a:t>
            </a:r>
            <a:r>
              <a:rPr lang="en-US" dirty="0" err="1"/>
              <a:t>i</a:t>
            </a:r>
            <a:r>
              <a:rPr lang="en-US" dirty="0"/>
              <a:t> / 2⌋</a:t>
            </a:r>
          </a:p>
          <a:p>
            <a:pPr lvl="2"/>
            <a:r>
              <a:rPr lang="en-US" dirty="0"/>
              <a:t>Left child at 2i</a:t>
            </a:r>
          </a:p>
          <a:p>
            <a:pPr lvl="2"/>
            <a:r>
              <a:rPr lang="en-US" dirty="0"/>
              <a:t>Right child at 2i+1</a:t>
            </a:r>
          </a:p>
        </p:txBody>
      </p:sp>
    </p:spTree>
    <p:extLst>
      <p:ext uri="{BB962C8B-B14F-4D97-AF65-F5344CB8AC3E}">
        <p14:creationId xmlns:p14="http://schemas.microsoft.com/office/powerpoint/2010/main" val="1492363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CC3DA3-96A4-45F9-8FF6-4F88085BC5F6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2E1174-744B-52F2-BA6F-73EED5344D3C}"/>
              </a:ext>
            </a:extLst>
          </p:cNvPr>
          <p:cNvSpPr txBox="1"/>
          <p:nvPr/>
        </p:nvSpPr>
        <p:spPr>
          <a:xfrm>
            <a:off x="1828800" y="2990088"/>
            <a:ext cx="5190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Easier formulas for parent and child index of node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Also, faster for computer to compute</a:t>
            </a:r>
          </a:p>
        </p:txBody>
      </p:sp>
    </p:spTree>
    <p:extLst>
      <p:ext uri="{BB962C8B-B14F-4D97-AF65-F5344CB8AC3E}">
        <p14:creationId xmlns:p14="http://schemas.microsoft.com/office/powerpoint/2010/main" val="41612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605F-5F07-8847-C54D-A439F72B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5A3C-2444-6A89-A086-1FB783A8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QZ04 tomorrow 7/16 (</a:t>
            </a:r>
            <a:r>
              <a:rPr lang="en-US" dirty="0">
                <a:hlinkClick r:id="rId2"/>
              </a:rPr>
              <a:t>topics</a:t>
            </a:r>
            <a:r>
              <a:rPr lang="en-US" dirty="0"/>
              <a:t>)</a:t>
            </a:r>
          </a:p>
          <a:p>
            <a:r>
              <a:rPr lang="en-US" dirty="0"/>
              <a:t>EX07 due tonight</a:t>
            </a:r>
          </a:p>
          <a:p>
            <a:r>
              <a:rPr lang="en-US" dirty="0"/>
              <a:t>EX08 releases after class</a:t>
            </a:r>
          </a:p>
          <a:p>
            <a:r>
              <a:rPr lang="en-US" dirty="0"/>
              <a:t>This slide presentation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.pptx</a:t>
            </a:r>
            <a:r>
              <a:rPr lang="en-US" dirty="0"/>
              <a:t> format has animations in slideshow mode (credit: </a:t>
            </a:r>
            <a:r>
              <a:rPr lang="en-US" dirty="0">
                <a:hlinkClick r:id="rId3"/>
              </a:rPr>
              <a:t>Prof. Stotts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5827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5F42-A644-B0B7-35AB-48ADB346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code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FEFF-EBF8-DB29-9763-6880220A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up element</a:t>
            </a:r>
          </a:p>
          <a:p>
            <a:pPr lvl="1"/>
            <a:r>
              <a:rPr lang="en-US" dirty="0"/>
              <a:t>Each swap takes 3 assignments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dirty="0"/>
              <a:t> variable)</a:t>
            </a:r>
          </a:p>
          <a:p>
            <a:pPr lvl="1"/>
            <a:r>
              <a:rPr lang="en-US" dirty="0"/>
              <a:t>O(log n) swaps</a:t>
            </a:r>
          </a:p>
          <a:p>
            <a:pPr lvl="1"/>
            <a:r>
              <a:rPr lang="en-US" dirty="0"/>
              <a:t>O(3 log N) = O(log n)</a:t>
            </a:r>
          </a:p>
          <a:p>
            <a:r>
              <a:rPr lang="en-US" dirty="0"/>
              <a:t>Alternatively, “bubble-up the hole” to avoid swaps, as shown on next slides</a:t>
            </a:r>
          </a:p>
        </p:txBody>
      </p:sp>
    </p:spTree>
    <p:extLst>
      <p:ext uri="{BB962C8B-B14F-4D97-AF65-F5344CB8AC3E}">
        <p14:creationId xmlns:p14="http://schemas.microsoft.com/office/powerpoint/2010/main" val="242532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Bubble-up the hole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6003" y="5584762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sp>
        <p:nvSpPr>
          <p:cNvPr id="69" name="Oval 68"/>
          <p:cNvSpPr/>
          <p:nvPr/>
        </p:nvSpPr>
        <p:spPr>
          <a:xfrm>
            <a:off x="7409364" y="4894506"/>
            <a:ext cx="579103" cy="660572"/>
          </a:xfrm>
          <a:prstGeom prst="ellipse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solidFill>
              <a:schemeClr val="accent5">
                <a:lumMod val="75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3642081" y="3437614"/>
            <a:ext cx="793425" cy="897479"/>
          </a:xfrm>
          <a:prstGeom prst="roundRect">
            <a:avLst/>
          </a:prstGeom>
          <a:solidFill>
            <a:srgbClr val="92D050">
              <a:alpha val="13000"/>
            </a:srgbClr>
          </a:solidFill>
          <a:ln w="38100">
            <a:solidFill>
              <a:schemeClr val="tx2">
                <a:lumMod val="60000"/>
                <a:lumOff val="40000"/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72499" y="3878930"/>
            <a:ext cx="5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0" name="Oval 59"/>
          <p:cNvSpPr/>
          <p:nvPr/>
        </p:nvSpPr>
        <p:spPr>
          <a:xfrm>
            <a:off x="2226607" y="3439851"/>
            <a:ext cx="451173" cy="469341"/>
          </a:xfrm>
          <a:prstGeom prst="ellipse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139951" y="3026028"/>
            <a:ext cx="152152" cy="477037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3040" y="2079244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2455" y="3558503"/>
            <a:ext cx="5240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3538" y="2781216"/>
            <a:ext cx="519725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474" y="2771029"/>
            <a:ext cx="40889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717738" y="1774767"/>
            <a:ext cx="731245" cy="41013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677781" y="1774767"/>
            <a:ext cx="849699" cy="441335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23317" y="2327116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169236" y="2358314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5255" y="2370118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38982" y="2344135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825090" y="2998389"/>
            <a:ext cx="184937" cy="49621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53023" y="3035410"/>
            <a:ext cx="194213" cy="50870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96538" y="1521879"/>
            <a:ext cx="24676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16416" y="2015369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325" y="2710606"/>
            <a:ext cx="52292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21671" y="3494184"/>
            <a:ext cx="5593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012" y="505719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71472" y="5057196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3551" y="5035905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4435506" y="1411130"/>
            <a:ext cx="4437376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insert ( 2 )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Check for heap-order, if  2 were put in the hole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Move parent down into hole, </a:t>
            </a: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check 2 again, and again</a:t>
            </a:r>
          </a:p>
          <a:p>
            <a:pPr marL="109728" indent="0" algn="r">
              <a:spcBef>
                <a:spcPts val="0"/>
              </a:spcBef>
              <a:buNone/>
            </a:pPr>
            <a:endParaRPr lang="en-US" sz="18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 the array representation</a:t>
            </a: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Move values into the hole, </a:t>
            </a: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hole moves toward slot 1</a:t>
            </a:r>
          </a:p>
          <a:p>
            <a:pPr marL="109728" indent="0" algn="r">
              <a:spcBef>
                <a:spcPts val="600"/>
              </a:spcBef>
              <a:buNone/>
            </a:pPr>
            <a:endParaRPr lang="en-US" sz="1800" b="1" i="1" dirty="0"/>
          </a:p>
          <a:p>
            <a:pPr marL="109728" indent="0" algn="r">
              <a:spcBef>
                <a:spcPts val="2400"/>
              </a:spcBef>
              <a:buNone/>
            </a:pPr>
            <a:endParaRPr lang="en-US" sz="18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2400"/>
              </a:spcBef>
              <a:buNone/>
            </a:pPr>
            <a:endParaRPr lang="en-US" sz="18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218934" y="3017147"/>
            <a:ext cx="233260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64134" y="2683575"/>
            <a:ext cx="54940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42081" y="3494608"/>
            <a:ext cx="1012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temp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0462" y="3558503"/>
            <a:ext cx="544978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961" y="3858767"/>
            <a:ext cx="54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023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0.00556 L 0.02048 0.00556 C 0.02777 0.00556 0.0375 0.03542 0.0375 0.06134 L 0.0375 0.11736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557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324 L -0.01441 0.00324 C -0.02222 0.00324 -0.03177 -0.02824 -0.03177 -0.05347 L -0.03177 -0.11019 " pathEditMode="relative" rAng="0" ptsTypes="FfFF">
                                      <p:cBhvr>
                                        <p:cTn id="4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0.00277 L 0.04288 0.00277 C 0.05364 0.00277 0.06736 0.03032 0.06736 0.05277 L 0.06736 0.10301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50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69 -0.10857 L -0.06563 -0.10857 C -0.08177 -0.10857 -0.10156 -0.1375 -0.10156 -0.16111 L -0.10156 -0.21343 " pathEditMode="relative" rAng="0" ptsTypes="FfFF">
                                      <p:cBhvr>
                                        <p:cTn id="4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-0.05452 4.07407E-6 C -0.07917 4.07407E-6 -0.10903 0.02129 -0.10903 0.03888 L -0.10903 0.07847 " pathEditMode="relative" rAng="0" ptsTypes="AAAA">
                                      <p:cBhvr>
                                        <p:cTn id="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1" y="39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74 -0.20509 L -0.0434 -0.20509 C -0.01719 -0.20509 0.0151 -0.22894 0.0151 -0.24815 L 0.0151 -0.29121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08455 1.11022E-16 C -0.12205 1.11022E-16 -0.16615 -0.09838 -0.16615 -0.17593 L -0.16615 -0.34792 " pathEditMode="relative" rAng="0" ptsTypes="FfFF">
                                      <p:cBhvr>
                                        <p:cTn id="5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6" y="-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6 0.01157 L 0.204 0.01157 C 0.29306 0.01157 0.40261 0.00856 0.40261 0.00602 L 0.40261 0.00069 " pathEditMode="relative" rAng="0" ptsTypes="FfFF">
                                      <p:cBhvr>
                                        <p:cTn id="8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55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-0.20312 4.44444E-6 C -0.29409 4.44444E-6 -0.40555 -0.00301 -0.40555 -0.00556 L -0.40555 -0.01088 " pathEditMode="relative" rAng="0" ptsTypes="FfFF">
                                      <p:cBhvr>
                                        <p:cTn id="8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8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0.00509 L 0.11406 -0.00509 C 0.16128 -0.00509 0.21962 -0.00138 0.21962 0.00162 L 0.21962 0.00834 " pathEditMode="relative" rAng="0" ptsTypes="FfFF">
                                      <p:cBhvr>
                                        <p:cTn id="9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6" y="67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556 -0.01088 L -0.50295 -0.01088 C -0.5467 -0.01088 -0.60017 -0.00672 -0.60017 -0.00301 L -0.60017 0.00486 " pathEditMode="relative" rAng="0" ptsTypes="FfFF">
                                      <p:cBhvr>
                                        <p:cTn id="9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40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1852 L 0.03698 -0.01852 C 0.05486 -0.01852 0.07674 -0.01481 0.07674 -0.01181 L 0.07674 -0.00509 " pathEditMode="relative" rAng="0" ptsTypes="FfFF">
                                      <p:cBhvr>
                                        <p:cTn id="9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671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5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017 0.00486 L -0.63767 0.00486 C -0.65469 0.00486 -0.67517 0.00162 -0.67517 -0.0007 L -0.67517 -0.00625 " pathEditMode="relative" rAng="0" ptsTypes="FfFF">
                                      <p:cBhvr>
                                        <p:cTn id="10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0.13316 2.22222E-6 C -0.19306 2.22222E-6 -0.26545 0.04791 -0.26545 0.0875 L -0.26545 0.17708 " pathEditMode="relative" rAng="0" ptsTypes="FfFF">
                                      <p:cBhvr>
                                        <p:cTn id="10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69" grpId="2" animBg="1"/>
      <p:bldP spid="69" grpId="3" animBg="1"/>
      <p:bldP spid="68" grpId="0" animBg="1"/>
      <p:bldP spid="52" grpId="0"/>
      <p:bldP spid="52" grpId="1"/>
      <p:bldP spid="60" grpId="0" animBg="1"/>
      <p:bldP spid="60" grpId="1" animBg="1"/>
      <p:bldP spid="60" grpId="2" animBg="1"/>
      <p:bldP spid="19" grpId="0"/>
      <p:bldP spid="20" grpId="0"/>
      <p:bldP spid="38" grpId="0"/>
      <p:bldP spid="39" grpId="0"/>
      <p:bldP spid="42" grpId="0"/>
      <p:bldP spid="21" grpId="0"/>
      <p:bldP spid="67" grpId="0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5F42-A644-B0B7-35AB-48ADB346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FEFF-EBF8-DB29-9763-6880220A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new value in next open slot in array/tree</a:t>
            </a:r>
          </a:p>
          <a:p>
            <a:r>
              <a:rPr lang="en-US" dirty="0"/>
              <a:t>Swap/bubble up towards root until heap-order is achieved</a:t>
            </a:r>
          </a:p>
          <a:p>
            <a:r>
              <a:rPr lang="en-US" dirty="0"/>
              <a:t>Worst-case </a:t>
            </a:r>
            <a:r>
              <a:rPr lang="en-US" b="1" dirty="0"/>
              <a:t>O(log N) </a:t>
            </a:r>
            <a:r>
              <a:rPr lang="en-US" dirty="0"/>
              <a:t>as it follows path to root (height)</a:t>
            </a:r>
          </a:p>
        </p:txBody>
      </p:sp>
    </p:spTree>
    <p:extLst>
      <p:ext uri="{BB962C8B-B14F-4D97-AF65-F5344CB8AC3E}">
        <p14:creationId xmlns:p14="http://schemas.microsoft.com/office/powerpoint/2010/main" val="3613627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38CD-0E9C-6F5A-BC4E-F6335F06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average case O(1)!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45F0-06D1-2EA3-C0E5-B1844711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/>
              <a:t> average-case </a:t>
            </a:r>
            <a:r>
              <a:rPr lang="en-US" b="1" dirty="0"/>
              <a:t>O(1)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In short, ½ to ¾ of nodes are in the bottom 2 layers</a:t>
            </a:r>
          </a:p>
          <a:p>
            <a:pPr lvl="2"/>
            <a:r>
              <a:rPr lang="en-US" dirty="0"/>
              <a:t>New elements will probably end up at bottom 2 layers or near</a:t>
            </a:r>
          </a:p>
          <a:p>
            <a:pPr lvl="2"/>
            <a:r>
              <a:rPr lang="en-US" dirty="0"/>
              <a:t>We consider bottom 2 layers, not bottom layer only, because bottom layer of complete tree may have only one element</a:t>
            </a:r>
          </a:p>
          <a:p>
            <a:pPr lvl="1"/>
            <a:r>
              <a:rPr lang="en-US" dirty="0"/>
              <a:t>To make the rest of this analysis easier, assume the tree is perfect so that ½ of nodes are leaves</a:t>
            </a:r>
          </a:p>
          <a:p>
            <a:pPr lvl="1"/>
            <a:r>
              <a:rPr lang="en-US" dirty="0"/>
              <a:t>Leaves tend to be larger due to heap-order</a:t>
            </a:r>
          </a:p>
          <a:p>
            <a:pPr lvl="2"/>
            <a:r>
              <a:rPr lang="en-US" dirty="0"/>
              <a:t>If we assume (for now) the leaves are the largest elements in the heap, then the probability that the new element will be a leaf (upper half of values) is 0.5</a:t>
            </a:r>
          </a:p>
          <a:p>
            <a:pPr lvl="2"/>
            <a:r>
              <a:rPr lang="en-US" dirty="0"/>
              <a:t>Otherwise, suppose the new element will be in the second-to-last layer, with probability 0.25</a:t>
            </a:r>
          </a:p>
          <a:p>
            <a:pPr lvl="3"/>
            <a:r>
              <a:rPr lang="en-US" dirty="0"/>
              <a:t>Full second to last-layer has ½ the nodes of full last layer</a:t>
            </a:r>
          </a:p>
          <a:p>
            <a:pPr lvl="2"/>
            <a:r>
              <a:rPr lang="en-US" dirty="0"/>
              <a:t>Compute expected value</a:t>
            </a:r>
          </a:p>
          <a:p>
            <a:pPr lvl="3"/>
            <a:r>
              <a:rPr lang="en-US" dirty="0"/>
              <a:t>Expected number of comparisons is 1(0.5) + 2(0.25) + 3(0.125) + … = 2</a:t>
            </a:r>
          </a:p>
          <a:p>
            <a:pPr lvl="2"/>
            <a:r>
              <a:rPr lang="en-US" dirty="0"/>
              <a:t>Previous assumption that the new element will be a leaf is 0.5 is false (slightly less), but still bounded by a constant, so the reasoning holds. Also may not be the case that the tree is perfect</a:t>
            </a:r>
          </a:p>
          <a:p>
            <a:pPr lvl="1"/>
            <a:r>
              <a:rPr lang="en-US" dirty="0"/>
              <a:t>Average number of comparisons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/>
              <a:t> is 2.67, O(1)</a:t>
            </a:r>
          </a:p>
        </p:txBody>
      </p:sp>
    </p:spTree>
    <p:extLst>
      <p:ext uri="{BB962C8B-B14F-4D97-AF65-F5344CB8AC3E}">
        <p14:creationId xmlns:p14="http://schemas.microsoft.com/office/powerpoint/2010/main" val="2598071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06CBA-CDC9-846E-52F9-BC2C69E62DB4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CC29AC-55DB-77E0-4B58-95E857E25DBF}"/>
              </a:ext>
            </a:extLst>
          </p:cNvPr>
          <p:cNvSpPr txBox="1"/>
          <p:nvPr/>
        </p:nvSpPr>
        <p:spPr>
          <a:xfrm>
            <a:off x="374905" y="1216152"/>
            <a:ext cx="7973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Perfect BT of height h has 2</a:t>
            </a:r>
            <a:r>
              <a:rPr lang="en-US" baseline="30000" dirty="0"/>
              <a:t>h</a:t>
            </a:r>
            <a:r>
              <a:rPr lang="en-US" dirty="0"/>
              <a:t> nodes in bottom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Perfect BT of height h has 2</a:t>
            </a:r>
            <a:r>
              <a:rPr lang="en-US" baseline="30000" dirty="0"/>
              <a:t>h+1</a:t>
            </a:r>
            <a:r>
              <a:rPr lang="en-US" dirty="0"/>
              <a:t>-1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Ignoring the -1 (negligible difference for large h), ½ of a perfect BT’s nodes are in the bottom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Thus, ½ (½) = ¼ of a perfect BT’s nodes are in the layer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½ + ¼ = ¾</a:t>
            </a:r>
          </a:p>
        </p:txBody>
      </p:sp>
    </p:spTree>
    <p:extLst>
      <p:ext uri="{BB962C8B-B14F-4D97-AF65-F5344CB8AC3E}">
        <p14:creationId xmlns:p14="http://schemas.microsoft.com/office/powerpoint/2010/main" val="144584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001E-D6F2-4DBA-7A13-D5C16D5A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getMin</a:t>
            </a:r>
            <a:r>
              <a:rPr lang="en-US" dirty="0"/>
              <a:t>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2168-2824-F769-5352-EF59FDBD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O(1)</a:t>
            </a:r>
          </a:p>
          <a:p>
            <a:pPr lvl="1"/>
            <a:r>
              <a:rPr lang="en-US" dirty="0"/>
              <a:t>Read the value at root</a:t>
            </a:r>
          </a:p>
        </p:txBody>
      </p:sp>
    </p:spTree>
    <p:extLst>
      <p:ext uri="{BB962C8B-B14F-4D97-AF65-F5344CB8AC3E}">
        <p14:creationId xmlns:p14="http://schemas.microsoft.com/office/powerpoint/2010/main" val="2841671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6F1-4420-4B4D-487E-CD293B4F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delMin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66D2-5107-8561-FE3B-1E02F098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Delete the minimum (root node) of the min heap and ensure that the new minimum bubbles to the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root node </a:t>
            </a:r>
            <a:r>
              <a:rPr lang="en-US" dirty="0" err="1"/>
              <a:t>val</a:t>
            </a:r>
            <a:r>
              <a:rPr lang="en-US" dirty="0"/>
              <a:t> (it is min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Leaves a “hole” at root node</a:t>
            </a:r>
          </a:p>
          <a:p>
            <a:r>
              <a:rPr lang="en-US" dirty="0"/>
              <a:t>Pull out </a:t>
            </a:r>
            <a:r>
              <a:rPr lang="en-US" dirty="0" err="1"/>
              <a:t>val</a:t>
            </a:r>
            <a:r>
              <a:rPr lang="en-US" dirty="0"/>
              <a:t> in last leaf (eliminates a node)</a:t>
            </a:r>
          </a:p>
          <a:p>
            <a:r>
              <a:rPr lang="en-US" dirty="0"/>
              <a:t>See if it fits in root hole</a:t>
            </a:r>
          </a:p>
          <a:p>
            <a:pPr lvl="1"/>
            <a:r>
              <a:rPr lang="en-US" dirty="0"/>
              <a:t>If so, put leaf </a:t>
            </a:r>
            <a:r>
              <a:rPr lang="en-US" dirty="0" err="1"/>
              <a:t>val</a:t>
            </a:r>
            <a:r>
              <a:rPr lang="en-US" dirty="0"/>
              <a:t> into root hole</a:t>
            </a:r>
          </a:p>
          <a:p>
            <a:pPr lvl="1"/>
            <a:r>
              <a:rPr lang="en-US" dirty="0"/>
              <a:t>If not, move hole down to </a:t>
            </a:r>
            <a:r>
              <a:rPr lang="en-US" b="1" dirty="0">
                <a:highlight>
                  <a:srgbClr val="FFFF00"/>
                </a:highlight>
              </a:rPr>
              <a:t>smaller</a:t>
            </a:r>
            <a:r>
              <a:rPr lang="en-US" dirty="0"/>
              <a:t> child</a:t>
            </a:r>
          </a:p>
          <a:p>
            <a:pPr lvl="1"/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82080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/>
          <p:cNvSpPr/>
          <p:nvPr/>
        </p:nvSpPr>
        <p:spPr>
          <a:xfrm>
            <a:off x="2164884" y="1054357"/>
            <a:ext cx="451173" cy="469341"/>
          </a:xfrm>
          <a:prstGeom prst="ellipse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delMin</a:t>
            </a:r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69839" y="503375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83267" y="5060254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4267200" y="1411129"/>
            <a:ext cx="4605682" cy="2966871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2400"/>
              </a:spcBef>
              <a:buNone/>
            </a:pPr>
            <a:r>
              <a:rPr lang="en-US" sz="2000" b="1" dirty="0" err="1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delMin</a:t>
            </a:r>
            <a:r>
              <a:rPr lang="en-US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( )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Remove root value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Save out last element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Bubble hole down from root, swapping with smaller child</a:t>
            </a: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Stop when last element causes heap-order in the hole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dirty="0">
                <a:ea typeface="Verdana" panose="020B0604030504040204" pitchFamily="34" charset="0"/>
                <a:cs typeface="Verdana" panose="020B0604030504040204" pitchFamily="34" charset="0"/>
              </a:rPr>
              <a:t>Array representation</a:t>
            </a:r>
          </a:p>
          <a:p>
            <a:pPr marL="109728" indent="0" algn="r">
              <a:spcBef>
                <a:spcPts val="24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77864" y="5033756"/>
            <a:ext cx="44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1515" y="1680387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36118" y="2614592"/>
            <a:ext cx="152152" cy="477037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7911" y="3082748"/>
            <a:ext cx="544978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8622" y="3082748"/>
            <a:ext cx="5240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9705" y="2369780"/>
            <a:ext cx="519725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8641" y="2359593"/>
            <a:ext cx="40889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513905" y="1363331"/>
            <a:ext cx="731245" cy="41013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473948" y="1363331"/>
            <a:ext cx="849699" cy="441335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919484" y="1915680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65403" y="1946878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91422" y="1958682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35149" y="1932699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621257" y="2586953"/>
            <a:ext cx="184937" cy="49621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49190" y="2623974"/>
            <a:ext cx="194213" cy="50870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1717" y="1611125"/>
            <a:ext cx="24676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68574" y="2278747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4492" y="2299170"/>
            <a:ext cx="52292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7838" y="3082748"/>
            <a:ext cx="5593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015101" y="2605711"/>
            <a:ext cx="184266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66657" y="3085727"/>
            <a:ext cx="54940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20866" y="1104362"/>
            <a:ext cx="44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159661" y="3281945"/>
            <a:ext cx="793425" cy="897479"/>
          </a:xfrm>
          <a:prstGeom prst="roundRect">
            <a:avLst/>
          </a:prstGeom>
          <a:solidFill>
            <a:srgbClr val="92D050">
              <a:alpha val="13000"/>
            </a:srgbClr>
          </a:solidFill>
          <a:ln w="38100">
            <a:solidFill>
              <a:schemeClr val="tx2">
                <a:lumMod val="60000"/>
                <a:lumOff val="40000"/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162054" y="3369904"/>
            <a:ext cx="1012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temp</a:t>
            </a:r>
          </a:p>
        </p:txBody>
      </p:sp>
      <p:sp>
        <p:nvSpPr>
          <p:cNvPr id="25" name="Oval 24"/>
          <p:cNvSpPr/>
          <p:nvPr/>
        </p:nvSpPr>
        <p:spPr>
          <a:xfrm>
            <a:off x="1252923" y="4870671"/>
            <a:ext cx="553271" cy="685800"/>
          </a:xfrm>
          <a:prstGeom prst="ellipse">
            <a:avLst/>
          </a:prstGeom>
          <a:solidFill>
            <a:schemeClr val="accent5">
              <a:lumMod val="40000"/>
              <a:lumOff val="60000"/>
              <a:alpha val="64000"/>
            </a:schemeClr>
          </a:solidFill>
          <a:ln w="31750">
            <a:solidFill>
              <a:schemeClr val="accent5">
                <a:lumMod val="75000"/>
                <a:alpha val="7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59307" y="5049817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6355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4 -2.96296E-6 L 0.10729 -2.96296E-6 C 0.12952 -2.96296E-6 0.15695 -0.07338 0.15695 -0.13287 L 0.15695 -0.26574 " pathEditMode="relative" rAng="0" ptsTypes="FfFF">
                                      <p:cBhvr>
                                        <p:cTn id="2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0.0677 -2.59259E-6 C 0.09809 -2.59259E-6 0.13559 0.02385 0.13559 0.04329 L 0.13559 0.08658 " pathEditMode="relative" rAng="0" ptsTypes="FfFF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0.05607 3.7037E-6 C 0.08125 3.7037E-6 0.11232 -0.02107 0.11232 -0.0382 L 0.11232 -0.07616 " pathEditMode="relative" rAng="0" ptsTypes="FfFF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381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0.00092 L -0.05885 0.00092 C -0.08402 0.00092 -0.11458 0.01944 -0.11458 0.03472 L -0.11458 0.06852 " pathEditMode="relative" rAng="0" ptsTypes="FfFF">
                                      <p:cBhvr>
                                        <p:cTn id="6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00162 L -0.03386 -0.00162 C -0.0474 -0.00162 -0.06372 -0.02824 -0.06372 -0.04954 L -0.06372 -0.09745 " pathEditMode="relative" rAng="0" ptsTypes="FfFF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" y="-479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58 0.06852 L -0.08386 0.06852 C -0.07014 0.06852 -0.05313 0.09861 -0.05313 0.12361 L -0.05313 0.17871 " pathEditMode="relative" rAng="0" ptsTypes="FfFF">
                                      <p:cBhvr>
                                        <p:cTn id="7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59 0.08658 L 0.04392 0.08658 C 0.00191 0.08658 -0.04775 0.03079 -0.04775 -0.01342 L -0.04775 -0.11342 " pathEditMode="relative" rAng="0" ptsTypes="FfFF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7 L -0.0335 3.7037E-7 C -0.04843 3.7037E-7 -0.06684 0.075 -0.06684 0.13611 L -0.06684 0.27245 " pathEditMode="relative" rAng="0" ptsTypes="FfFF">
                                      <p:cBhvr>
                                        <p:cTn id="8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22587 -4.44444E-6 C -0.32777 -4.44444E-6 -0.45173 -0.0574 -0.45173 -0.09838 L -0.45173 -0.19652 " pathEditMode="relative" rAng="0" ptsTypes="FfFF">
                                      <p:cBhvr>
                                        <p:cTn id="9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87" y="-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9 0.01597 L -0.02031 0.01597 C -0.03593 0.01597 -0.05486 0.00879 -0.05486 0.00231 L -0.05486 -0.01181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-138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022E-16 L 0.03698 1.11022E-16 C 0.05365 1.11022E-16 0.07517 0.0037 0.07517 0.00764 L 0.07517 0.01667 " pathEditMode="relative" rAng="0" ptsTypes="FfFF">
                                      <p:cBhvr>
                                        <p:cTn id="9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926 L -0.10104 -0.00926 C -0.14792 -0.00926 -0.20417 -0.01226 -0.20417 -0.01481 L -0.20417 -0.02013 " pathEditMode="relative" rAng="0" ptsTypes="FfFF">
                                      <p:cBhvr>
                                        <p:cTn id="10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-55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7 0.01666 L 0.17465 0.01666 C 0.21944 0.01666 0.27448 0.01064 0.27448 0.00601 L 0.27448 -0.00463 " pathEditMode="relative" rAng="0" ptsTypes="FfFF">
                                      <p:cBhvr>
                                        <p:cTn id="10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173 -0.19652 L -0.42673 -0.19652 C -0.41562 -0.19652 -0.40173 -0.14166 -0.40173 -0.09652 L -0.40173 0.00348 " pathEditMode="relative" rAng="0" ptsTypes="FfFF">
                                      <p:cBhvr>
                                        <p:cTn id="10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38" grpId="0"/>
      <p:bldP spid="39" grpId="0"/>
      <p:bldP spid="53" grpId="0"/>
      <p:bldP spid="19" grpId="0"/>
      <p:bldP spid="20" grpId="0"/>
      <p:bldP spid="21" grpId="0"/>
      <p:bldP spid="21" grpId="1"/>
      <p:bldP spid="54" grpId="0"/>
      <p:bldP spid="56" grpId="0" animBg="1"/>
      <p:bldP spid="57" grpId="0"/>
      <p:bldP spid="25" grpId="0" animBg="1"/>
      <p:bldP spid="25" grpId="1" animBg="1"/>
      <p:bldP spid="25" grpId="2" animBg="1"/>
      <p:bldP spid="42" grpId="0"/>
      <p:bldP spid="4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92073C-CB5E-BB00-DF1C-FA54725B8FFD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12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D8DC-3636-267C-B19E-301C9DAF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delMin</a:t>
            </a:r>
            <a:r>
              <a:rPr lang="en-US" dirty="0"/>
              <a:t>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2A9D-ED4C-600B-5CE5-DFDE0349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Worst-case </a:t>
            </a:r>
            <a:r>
              <a:rPr lang="en-US" b="1" dirty="0"/>
              <a:t>O(log n)</a:t>
            </a:r>
          </a:p>
          <a:p>
            <a:pPr lvl="1"/>
            <a:r>
              <a:rPr lang="en-US" dirty="0"/>
              <a:t>Remove root node: </a:t>
            </a:r>
            <a:r>
              <a:rPr lang="en-US" b="1" dirty="0"/>
              <a:t>O(1)</a:t>
            </a:r>
          </a:p>
          <a:p>
            <a:pPr lvl="1"/>
            <a:r>
              <a:rPr lang="en-US" dirty="0"/>
              <a:t>Save out last element: </a:t>
            </a:r>
            <a:r>
              <a:rPr lang="en-US" b="1" dirty="0"/>
              <a:t>O(1)</a:t>
            </a:r>
          </a:p>
          <a:p>
            <a:pPr lvl="1"/>
            <a:r>
              <a:rPr lang="en-US" dirty="0"/>
              <a:t>Bubble down the hole: </a:t>
            </a:r>
            <a:r>
              <a:rPr lang="en-US" b="1" dirty="0"/>
              <a:t>O(log N)</a:t>
            </a:r>
          </a:p>
          <a:p>
            <a:pPr lvl="2"/>
            <a:r>
              <a:rPr lang="en-US" dirty="0"/>
              <a:t>One copy per bubble move</a:t>
            </a:r>
          </a:p>
          <a:p>
            <a:pPr lvl="2"/>
            <a:r>
              <a:rPr lang="en-US" dirty="0"/>
              <a:t>+1 at end for copying temp value into hole</a:t>
            </a:r>
          </a:p>
          <a:p>
            <a:pPr lvl="1"/>
            <a:r>
              <a:rPr lang="en-US" dirty="0"/>
              <a:t>Swap down method: </a:t>
            </a:r>
            <a:r>
              <a:rPr lang="en-US" b="1" dirty="0"/>
              <a:t>O(log N)</a:t>
            </a:r>
          </a:p>
          <a:p>
            <a:pPr lvl="2"/>
            <a:r>
              <a:rPr lang="en-US" dirty="0"/>
              <a:t>3 assigns per swap, O(log N) swaps</a:t>
            </a:r>
          </a:p>
          <a:p>
            <a:pPr lvl="2"/>
            <a:r>
              <a:rPr lang="en-US" dirty="0"/>
              <a:t>O(3 log N) is O(log N)</a:t>
            </a:r>
          </a:p>
        </p:txBody>
      </p:sp>
    </p:spTree>
    <p:extLst>
      <p:ext uri="{BB962C8B-B14F-4D97-AF65-F5344CB8AC3E}">
        <p14:creationId xmlns:p14="http://schemas.microsoft.com/office/powerpoint/2010/main" val="380823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CAD8-301F-E6F8-B149-2E95660E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PrQueue</a:t>
            </a:r>
            <a:r>
              <a:rPr lang="en-US" dirty="0"/>
              <a:t> slides from L11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93C2-3638-1A41-0585-3752B011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PrQueue</a:t>
            </a:r>
            <a:r>
              <a:rPr lang="en-US" dirty="0"/>
              <a:t> slides from </a:t>
            </a:r>
            <a:r>
              <a:rPr lang="en-US" dirty="0">
                <a:hlinkClick r:id="rId2"/>
              </a:rPr>
              <a:t>L11</a:t>
            </a:r>
            <a:endParaRPr lang="en-US" dirty="0"/>
          </a:p>
          <a:p>
            <a:r>
              <a:rPr lang="en-US" dirty="0" err="1"/>
              <a:t>PrQueue</a:t>
            </a:r>
            <a:r>
              <a:rPr lang="en-US" dirty="0"/>
              <a:t> is an ADT we will implement with (binary) heap</a:t>
            </a:r>
          </a:p>
        </p:txBody>
      </p:sp>
    </p:spTree>
    <p:extLst>
      <p:ext uri="{BB962C8B-B14F-4D97-AF65-F5344CB8AC3E}">
        <p14:creationId xmlns:p14="http://schemas.microsoft.com/office/powerpoint/2010/main" val="2802481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2A3B-DFCE-4E50-04EA-AB83BC02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increaseKey</a:t>
            </a:r>
            <a:r>
              <a:rPr lang="en-US" dirty="0"/>
              <a:t>/</a:t>
            </a:r>
            <a:r>
              <a:rPr lang="en-US" dirty="0" err="1"/>
              <a:t>decreaseKey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83BF-FEC5-B09D-20F8-76F3B849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tree element with the key</a:t>
            </a:r>
          </a:p>
          <a:p>
            <a:r>
              <a:rPr lang="en-US" dirty="0"/>
              <a:t>Change priority by adding some increment</a:t>
            </a:r>
          </a:p>
          <a:p>
            <a:r>
              <a:rPr lang="en-US" dirty="0"/>
              <a:t>Swap/bubble down (with smaller child) toward leaves until heap-order is achieved</a:t>
            </a:r>
          </a:p>
          <a:p>
            <a:pPr lvl="1"/>
            <a:r>
              <a:rPr lang="en-US" dirty="0"/>
              <a:t>Worst-case </a:t>
            </a:r>
            <a:r>
              <a:rPr lang="en-US" b="1" dirty="0"/>
              <a:t>O(log N) </a:t>
            </a:r>
            <a:r>
              <a:rPr lang="en-US" dirty="0"/>
              <a:t>as it follows path root to leaf (height)</a:t>
            </a:r>
          </a:p>
          <a:p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decreaseKey</a:t>
            </a:r>
            <a:r>
              <a:rPr lang="en-US" dirty="0"/>
              <a:t>, bubble up toward root</a:t>
            </a:r>
          </a:p>
        </p:txBody>
      </p:sp>
    </p:spTree>
    <p:extLst>
      <p:ext uri="{BB962C8B-B14F-4D97-AF65-F5344CB8AC3E}">
        <p14:creationId xmlns:p14="http://schemas.microsoft.com/office/powerpoint/2010/main" val="2469759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increaseKey Example</a:t>
            </a: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4063771" y="1614071"/>
            <a:ext cx="4605682" cy="283258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2400"/>
              </a:spcBef>
              <a:buNone/>
            </a:pPr>
            <a:r>
              <a:rPr lang="en-US" sz="2000" b="1" i="1" dirty="0" err="1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increaseKey</a:t>
            </a:r>
            <a:r>
              <a:rPr lang="en-US" sz="2000" b="1" i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000" b="1" i="1" dirty="0" err="1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curPriority</a:t>
            </a:r>
            <a:r>
              <a:rPr lang="en-US" sz="2000" b="1" i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, delta)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increaseKey(6, 8)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Find element with priority 6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Bump up by delta 8 to 14 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Bubble hole down from </a:t>
            </a:r>
            <a:r>
              <a:rPr lang="en-US" sz="2000" b="1" i="1" dirty="0" err="1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elt</a:t>
            </a:r>
            <a:endParaRPr lang="en-US" sz="20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Stop when heap-order is restored</a:t>
            </a:r>
          </a:p>
          <a:p>
            <a:pPr marL="109728" indent="0" algn="r">
              <a:spcBef>
                <a:spcPts val="24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61431" y="573922"/>
            <a:ext cx="3395531" cy="2107556"/>
            <a:chOff x="457199" y="1092844"/>
            <a:chExt cx="3700332" cy="2284971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1705307" y="2502560"/>
              <a:ext cx="184937" cy="496219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58606" y="2962807"/>
              <a:ext cx="559326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57199" y="1092844"/>
              <a:ext cx="3700332" cy="2273184"/>
              <a:chOff x="347911" y="1092844"/>
              <a:chExt cx="3809621" cy="241898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261515" y="1680387"/>
                <a:ext cx="298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936118" y="2614592"/>
                <a:ext cx="152152" cy="477037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47911" y="3082748"/>
                <a:ext cx="544978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58622" y="3082748"/>
                <a:ext cx="655283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18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699705" y="2369780"/>
                <a:ext cx="607793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617003" y="2359594"/>
                <a:ext cx="540529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19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>
                <a:off x="1513905" y="1363331"/>
                <a:ext cx="731245" cy="41013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2473948" y="1363331"/>
                <a:ext cx="849699" cy="441335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919484" y="1915680"/>
                <a:ext cx="399129" cy="42992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2965403" y="1946878"/>
                <a:ext cx="399129" cy="42992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491422" y="1958682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435149" y="1932699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549190" y="2623974"/>
                <a:ext cx="194213" cy="508709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211717" y="1611125"/>
                <a:ext cx="246760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6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738027" y="2298440"/>
                <a:ext cx="526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54491" y="2299170"/>
                <a:ext cx="630055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16</a:t>
                </a: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2015101" y="2605711"/>
                <a:ext cx="184266" cy="4227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066657" y="3085727"/>
                <a:ext cx="661707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206762" y="1092844"/>
                <a:ext cx="447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123883" y="3001193"/>
            <a:ext cx="3308533" cy="1964463"/>
            <a:chOff x="457199" y="1092844"/>
            <a:chExt cx="3857779" cy="2306375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1705307" y="2502560"/>
              <a:ext cx="184937" cy="496219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458606" y="2962807"/>
              <a:ext cx="559326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57199" y="1092844"/>
              <a:ext cx="3857779" cy="2306375"/>
              <a:chOff x="347911" y="1092844"/>
              <a:chExt cx="3971718" cy="2454309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3294908" y="1632967"/>
                <a:ext cx="442601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936118" y="2614592"/>
                <a:ext cx="152152" cy="477037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347911" y="3082748"/>
                <a:ext cx="660736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31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58622" y="3082748"/>
                <a:ext cx="655283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18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699705" y="2369780"/>
                <a:ext cx="607793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11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605558" y="2359592"/>
                <a:ext cx="714071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19</a:t>
                </a:r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H="1">
                <a:off x="1513905" y="1363331"/>
                <a:ext cx="731245" cy="41013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2473948" y="1363331"/>
                <a:ext cx="849699" cy="441335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919484" y="1915680"/>
                <a:ext cx="399129" cy="42992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2965403" y="1946878"/>
                <a:ext cx="399129" cy="42992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491422" y="1958682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1435149" y="1932699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549190" y="2623974"/>
                <a:ext cx="194213" cy="508709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993010" y="1572376"/>
                <a:ext cx="673807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14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738027" y="2298440"/>
                <a:ext cx="526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54491" y="2299170"/>
                <a:ext cx="630055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16</a:t>
                </a: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2015101" y="2605711"/>
                <a:ext cx="184266" cy="4227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2066657" y="3085727"/>
                <a:ext cx="629416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10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206762" y="1092844"/>
                <a:ext cx="447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5715000" y="4646783"/>
            <a:ext cx="3243130" cy="1994284"/>
            <a:chOff x="274740" y="1092844"/>
            <a:chExt cx="3882790" cy="2298417"/>
          </a:xfrm>
        </p:grpSpPr>
        <p:cxnSp>
          <p:nvCxnSpPr>
            <p:cNvPr id="104" name="Straight Connector 103"/>
            <p:cNvCxnSpPr/>
            <p:nvPr/>
          </p:nvCxnSpPr>
          <p:spPr>
            <a:xfrm flipH="1">
              <a:off x="1705307" y="2502560"/>
              <a:ext cx="184937" cy="496219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458606" y="2962807"/>
              <a:ext cx="668032" cy="425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74740" y="1092844"/>
              <a:ext cx="3882790" cy="2298417"/>
              <a:chOff x="160063" y="1092844"/>
              <a:chExt cx="3997468" cy="2445841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3261515" y="1680387"/>
                <a:ext cx="298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936118" y="2614592"/>
                <a:ext cx="152152" cy="477037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160063" y="3082748"/>
                <a:ext cx="732826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31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858622" y="3082748"/>
                <a:ext cx="655283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18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699705" y="2369780"/>
                <a:ext cx="607793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11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748641" y="2359593"/>
                <a:ext cx="40889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9</a:t>
                </a: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flipH="1">
                <a:off x="1513905" y="1363331"/>
                <a:ext cx="731245" cy="41013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2473948" y="1363331"/>
                <a:ext cx="849699" cy="441335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>
                <a:off x="919484" y="1915680"/>
                <a:ext cx="399129" cy="42992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>
                <a:off x="2965403" y="1946878"/>
                <a:ext cx="399129" cy="42992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3491422" y="1958682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1435149" y="1932699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549190" y="2623974"/>
                <a:ext cx="194213" cy="508709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1086254" y="1540066"/>
                <a:ext cx="565589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726622" y="2229227"/>
                <a:ext cx="665043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10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54491" y="2299170"/>
                <a:ext cx="630055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16</a:t>
                </a: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2015101" y="2605711"/>
                <a:ext cx="184266" cy="4227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2066657" y="3085727"/>
                <a:ext cx="817196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14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206762" y="1092844"/>
                <a:ext cx="447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2142766" y="4562607"/>
            <a:ext cx="3308533" cy="1964463"/>
            <a:chOff x="457199" y="1092844"/>
            <a:chExt cx="3857779" cy="2306375"/>
          </a:xfrm>
        </p:grpSpPr>
        <p:cxnSp>
          <p:nvCxnSpPr>
            <p:cNvPr id="127" name="Straight Connector 126"/>
            <p:cNvCxnSpPr/>
            <p:nvPr/>
          </p:nvCxnSpPr>
          <p:spPr>
            <a:xfrm flipH="1">
              <a:off x="1705307" y="2502560"/>
              <a:ext cx="184937" cy="496219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458606" y="2962807"/>
              <a:ext cx="559326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457199" y="1092844"/>
              <a:ext cx="3857779" cy="2306375"/>
              <a:chOff x="347911" y="1092844"/>
              <a:chExt cx="3971718" cy="2454309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3261515" y="1680387"/>
                <a:ext cx="298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936118" y="2614592"/>
                <a:ext cx="152152" cy="477037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347911" y="3082748"/>
                <a:ext cx="660736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31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858622" y="3082748"/>
                <a:ext cx="655283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18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699705" y="2369780"/>
                <a:ext cx="607793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11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605558" y="2359592"/>
                <a:ext cx="714071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19</a:t>
                </a:r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 flipH="1">
                <a:off x="1513905" y="1363331"/>
                <a:ext cx="731245" cy="41013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2473948" y="1363331"/>
                <a:ext cx="849699" cy="441335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919484" y="1915680"/>
                <a:ext cx="399129" cy="42992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2965403" y="1946878"/>
                <a:ext cx="399129" cy="42992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3491422" y="1958682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435149" y="1932699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549190" y="2623974"/>
                <a:ext cx="194213" cy="508709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1175258" y="1559123"/>
                <a:ext cx="673807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738026" y="2298440"/>
                <a:ext cx="688330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14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54491" y="2299170"/>
                <a:ext cx="630055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16</a:t>
                </a:r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2015101" y="2605711"/>
                <a:ext cx="184266" cy="4227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2066657" y="3085727"/>
                <a:ext cx="629416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10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206762" y="1092844"/>
                <a:ext cx="447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550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7520C9-224E-9FCC-7F9E-437B95E5B772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331AAA-D964-D07F-D03D-743929AA2D36}"/>
              </a:ext>
            </a:extLst>
          </p:cNvPr>
          <p:cNvSpPr txBox="1"/>
          <p:nvPr/>
        </p:nvSpPr>
        <p:spPr>
          <a:xfrm>
            <a:off x="429768" y="312724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609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2A3B-DFCE-4E50-04EA-AB83BC02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increaseKey</a:t>
            </a:r>
            <a:r>
              <a:rPr lang="en-US" dirty="0"/>
              <a:t>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83BF-FEC5-B09D-20F8-76F3B849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just saw, can be worst-case </a:t>
            </a:r>
            <a:r>
              <a:rPr lang="en-US" b="1" dirty="0"/>
              <a:t>O(n)</a:t>
            </a:r>
            <a:r>
              <a:rPr lang="en-US" dirty="0"/>
              <a:t> to find element with some priority</a:t>
            </a:r>
          </a:p>
          <a:p>
            <a:r>
              <a:rPr lang="en-US" dirty="0"/>
              <a:t>To speed up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/>
              <a:t> to O(1), can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/>
              <a:t> along with the heap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/>
              <a:t> is similar to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Attach unique data field (id) to each node</a:t>
            </a:r>
          </a:p>
          <a:p>
            <a:pPr lvl="1"/>
            <a:r>
              <a:rPr lang="en-US" dirty="0"/>
              <a:t>Find node by id</a:t>
            </a:r>
          </a:p>
          <a:p>
            <a:pPr lvl="1"/>
            <a:r>
              <a:rPr lang="en-US" dirty="0"/>
              <a:t>Key is id, value is array index</a:t>
            </a:r>
          </a:p>
          <a:p>
            <a:pPr lvl="1"/>
            <a:r>
              <a:rPr lang="en-US" dirty="0"/>
              <a:t>Now finding is </a:t>
            </a:r>
            <a:r>
              <a:rPr lang="en-US" b="1" dirty="0"/>
              <a:t>O(1)</a:t>
            </a:r>
            <a:r>
              <a:rPr lang="en-US" dirty="0"/>
              <a:t>, but still </a:t>
            </a:r>
            <a:r>
              <a:rPr lang="en-US" b="1" dirty="0"/>
              <a:t>O(log n) </a:t>
            </a:r>
            <a:r>
              <a:rPr lang="en-US" dirty="0"/>
              <a:t>cost for bubbling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83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DE1F-CB96-C7D6-2F9A-5D078B45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time complexities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CE8FD0-0B44-6512-5917-E87C0BB57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85152"/>
              </p:ext>
            </p:extLst>
          </p:nvPr>
        </p:nvGraphicFramePr>
        <p:xfrm>
          <a:off x="628650" y="2181860"/>
          <a:ext cx="78867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48780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99282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610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Worst-case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1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7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delMin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7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find(priority)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incKey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curPriority</a:t>
                      </a:r>
                      <a:r>
                        <a:rPr lang="en-US" dirty="0"/>
                        <a:t>, delta)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 or O(log n) (optimized)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 or O(log n) (optimized)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119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DBE49B-BE05-4D6D-A3D3-58D8C9E8B9B1}"/>
              </a:ext>
            </a:extLst>
          </p:cNvPr>
          <p:cNvSpPr txBox="1"/>
          <p:nvPr/>
        </p:nvSpPr>
        <p:spPr>
          <a:xfrm>
            <a:off x="3207684" y="612354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is the number of nodes</a:t>
            </a:r>
          </a:p>
        </p:txBody>
      </p:sp>
    </p:spTree>
    <p:extLst>
      <p:ext uri="{BB962C8B-B14F-4D97-AF65-F5344CB8AC3E}">
        <p14:creationId xmlns:p14="http://schemas.microsoft.com/office/powerpoint/2010/main" val="1721052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AC580-2332-D43E-85BA-A4D62EBCBA8E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3F42CF-BCC4-EF05-FBB0-C5DCE5679951}"/>
              </a:ext>
            </a:extLst>
          </p:cNvPr>
          <p:cNvSpPr txBox="1"/>
          <p:nvPr/>
        </p:nvSpPr>
        <p:spPr>
          <a:xfrm>
            <a:off x="283464" y="1152144"/>
            <a:ext cx="4178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Degenerate BST has O(n) insert and remove because height is n – 1, not log(n). Insert and remove thus function similarly to linked list insert/remove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Heap is complete, thus balanced (AVL)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degenerate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Height is always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⌊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log</a:t>
            </a:r>
            <a:r>
              <a:rPr lang="en-US" baseline="-25000" dirty="0">
                <a:solidFill>
                  <a:srgbClr val="000000"/>
                </a:solidFill>
                <a:latin typeface="Aptos" panose="020B00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(n)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Insert and remove worst-case O(log n)</a:t>
            </a:r>
          </a:p>
        </p:txBody>
      </p:sp>
    </p:spTree>
    <p:extLst>
      <p:ext uri="{BB962C8B-B14F-4D97-AF65-F5344CB8AC3E}">
        <p14:creationId xmlns:p14="http://schemas.microsoft.com/office/powerpoint/2010/main" val="20292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14DC6-89FD-CF7C-F516-ED1EFD24EA25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C9FDEB-A4FB-DA8D-1EC7-027DA45714FB}"/>
              </a:ext>
            </a:extLst>
          </p:cNvPr>
          <p:cNvSpPr txBox="1"/>
          <p:nvPr/>
        </p:nvSpPr>
        <p:spPr>
          <a:xfrm>
            <a:off x="384048" y="1271016"/>
            <a:ext cx="4041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avg O(1) reasoning shown on </a:t>
            </a:r>
            <a:r>
              <a:rPr lang="en-US" dirty="0">
                <a:hlinkClick r:id="rId5" action="ppaction://hlinksldjump"/>
              </a:rPr>
              <a:t>previous slide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bubbles </a:t>
            </a:r>
            <a:r>
              <a:rPr lang="en-US" b="1" dirty="0"/>
              <a:t>up </a:t>
            </a:r>
            <a:r>
              <a:rPr lang="en-US" dirty="0"/>
              <a:t>starting from bottom layer, and most nodes are at the bottom. On average, won’t have to go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delMin</a:t>
            </a:r>
            <a:r>
              <a:rPr lang="en-US" dirty="0"/>
              <a:t> always bubbles </a:t>
            </a:r>
            <a:r>
              <a:rPr lang="en-US" b="1" dirty="0"/>
              <a:t>down</a:t>
            </a:r>
            <a:r>
              <a:rPr lang="en-US" dirty="0"/>
              <a:t> starting from the root, but most nodes should be near the bottom</a:t>
            </a:r>
          </a:p>
        </p:txBody>
      </p:sp>
    </p:spTree>
    <p:extLst>
      <p:ext uri="{BB962C8B-B14F-4D97-AF65-F5344CB8AC3E}">
        <p14:creationId xmlns:p14="http://schemas.microsoft.com/office/powerpoint/2010/main" val="358771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2A3B-DFCE-4E50-04EA-AB83BC02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83BF-FEC5-B09D-20F8-76F3B849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heap has much faster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</a:t>
            </a:r>
            <a:r>
              <a:rPr lang="en-US" dirty="0"/>
              <a:t> than BST, it has less sort information</a:t>
            </a:r>
          </a:p>
          <a:p>
            <a:r>
              <a:rPr lang="en-US" dirty="0"/>
              <a:t>Can’t get full sort out of heap directly like a BST with in-order traversal</a:t>
            </a:r>
          </a:p>
          <a:p>
            <a:r>
              <a:rPr lang="en-US" dirty="0"/>
              <a:t>How to sort with heap?</a:t>
            </a:r>
          </a:p>
          <a:p>
            <a:pPr lvl="1"/>
            <a:r>
              <a:rPr lang="en-US" dirty="0"/>
              <a:t>Recall, quicksort and </a:t>
            </a:r>
            <a:r>
              <a:rPr lang="en-US" dirty="0" err="1"/>
              <a:t>mergesort</a:t>
            </a:r>
            <a:r>
              <a:rPr lang="en-US" dirty="0"/>
              <a:t> average case O(n log n)</a:t>
            </a:r>
          </a:p>
          <a:p>
            <a:pPr lvl="1"/>
            <a:r>
              <a:rPr lang="en-US" dirty="0"/>
              <a:t>BST sort average O(n log n), worst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0257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2668-8B20-7211-417F-C7410410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heap (naïve)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CF94-75BB-E499-7BF2-89FFF7F1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Worst-case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/>
              <a:t> O(log n)</a:t>
            </a:r>
          </a:p>
          <a:p>
            <a:pPr lvl="1"/>
            <a:r>
              <a:rPr lang="en-US" dirty="0"/>
              <a:t>Insert n items O(n log n)</a:t>
            </a:r>
          </a:p>
          <a:p>
            <a:pPr lvl="1"/>
            <a:r>
              <a:rPr lang="en-US" dirty="0"/>
              <a:t>To get sorted sequence,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delMin</a:t>
            </a:r>
            <a:r>
              <a:rPr lang="en-US" dirty="0"/>
              <a:t> n times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delMin</a:t>
            </a:r>
            <a:r>
              <a:rPr lang="en-US" dirty="0"/>
              <a:t> is O(log n)</a:t>
            </a:r>
          </a:p>
          <a:p>
            <a:pPr lvl="1"/>
            <a:r>
              <a:rPr lang="en-US" dirty="0"/>
              <a:t>Retrieve sequence is O(n log n)</a:t>
            </a:r>
          </a:p>
          <a:p>
            <a:pPr lvl="1"/>
            <a:r>
              <a:rPr lang="en-US" dirty="0"/>
              <a:t>O(n log n) + O(n log n) = </a:t>
            </a:r>
            <a:r>
              <a:rPr lang="en-US" b="1" dirty="0"/>
              <a:t>O(n log n) </a:t>
            </a:r>
            <a:r>
              <a:rPr lang="en-US" dirty="0"/>
              <a:t>is not practically as good as BST sort’s average case</a:t>
            </a:r>
          </a:p>
          <a:p>
            <a:pPr lvl="2"/>
            <a:r>
              <a:rPr lang="en-US" dirty="0"/>
              <a:t>BST sort average-case is O(n log n) + O(n)</a:t>
            </a:r>
          </a:p>
        </p:txBody>
      </p:sp>
    </p:spTree>
    <p:extLst>
      <p:ext uri="{BB962C8B-B14F-4D97-AF65-F5344CB8AC3E}">
        <p14:creationId xmlns:p14="http://schemas.microsoft.com/office/powerpoint/2010/main" val="1205405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BHEAP by N Inserts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524" y="192798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633187" y="1843245"/>
            <a:ext cx="850305" cy="996056"/>
            <a:chOff x="2045295" y="1906061"/>
            <a:chExt cx="850305" cy="996056"/>
          </a:xfrm>
        </p:grpSpPr>
        <p:sp>
          <p:nvSpPr>
            <p:cNvPr id="5" name="TextBox 4"/>
            <p:cNvSpPr txBox="1"/>
            <p:nvPr/>
          </p:nvSpPr>
          <p:spPr>
            <a:xfrm>
              <a:off x="2045295" y="2532785"/>
              <a:ext cx="534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1906061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6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351088" y="2184573"/>
              <a:ext cx="227997" cy="3335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926068" y="1817000"/>
            <a:ext cx="1184170" cy="1022301"/>
            <a:chOff x="3265658" y="1815837"/>
            <a:chExt cx="1184170" cy="1022301"/>
          </a:xfrm>
        </p:grpSpPr>
        <p:sp>
          <p:nvSpPr>
            <p:cNvPr id="9" name="TextBox 8"/>
            <p:cNvSpPr txBox="1"/>
            <p:nvPr/>
          </p:nvSpPr>
          <p:spPr>
            <a:xfrm>
              <a:off x="3720347" y="181583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6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573730" y="2159532"/>
              <a:ext cx="190180" cy="264424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65658" y="2468806"/>
              <a:ext cx="534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000689" y="2150750"/>
              <a:ext cx="151662" cy="27320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67761" y="2468806"/>
              <a:ext cx="382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21823" y="1805292"/>
            <a:ext cx="1353940" cy="1693235"/>
            <a:chOff x="4875860" y="1825805"/>
            <a:chExt cx="1353940" cy="1693235"/>
          </a:xfrm>
        </p:grpSpPr>
        <p:grpSp>
          <p:nvGrpSpPr>
            <p:cNvPr id="21" name="Group 20"/>
            <p:cNvGrpSpPr/>
            <p:nvPr/>
          </p:nvGrpSpPr>
          <p:grpSpPr>
            <a:xfrm>
              <a:off x="5119903" y="1825805"/>
              <a:ext cx="1109897" cy="1035869"/>
              <a:chOff x="3316608" y="1815837"/>
              <a:chExt cx="1109897" cy="103586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720347" y="18158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H="1">
                <a:off x="3650161" y="2122667"/>
                <a:ext cx="139623" cy="312997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316608" y="2435664"/>
                <a:ext cx="53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12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4000689" y="2150750"/>
                <a:ext cx="157102" cy="267645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044438" y="2482374"/>
                <a:ext cx="38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9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875860" y="3149708"/>
              <a:ext cx="407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5126037" y="2805614"/>
              <a:ext cx="144399" cy="31891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730916" y="1838345"/>
            <a:ext cx="1573028" cy="1660182"/>
            <a:chOff x="4706049" y="1825805"/>
            <a:chExt cx="1573028" cy="1660182"/>
          </a:xfrm>
        </p:grpSpPr>
        <p:grpSp>
          <p:nvGrpSpPr>
            <p:cNvPr id="32" name="Group 31"/>
            <p:cNvGrpSpPr/>
            <p:nvPr/>
          </p:nvGrpSpPr>
          <p:grpSpPr>
            <a:xfrm>
              <a:off x="4706049" y="1825805"/>
              <a:ext cx="1573028" cy="1660182"/>
              <a:chOff x="2902754" y="1815837"/>
              <a:chExt cx="1573028" cy="166018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720347" y="18158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H="1">
                <a:off x="3594494" y="2159532"/>
                <a:ext cx="169417" cy="2634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902754" y="3106687"/>
                <a:ext cx="53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12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3992682" y="2133770"/>
                <a:ext cx="216866" cy="330925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4093715" y="2494412"/>
                <a:ext cx="38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9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135705" y="2472066"/>
              <a:ext cx="407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5067997" y="2776928"/>
              <a:ext cx="172519" cy="31455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5683800" y="1979848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7266481" y="1866419"/>
            <a:ext cx="1497861" cy="1670334"/>
            <a:chOff x="4738829" y="1825805"/>
            <a:chExt cx="1497861" cy="1670334"/>
          </a:xfrm>
        </p:grpSpPr>
        <p:grpSp>
          <p:nvGrpSpPr>
            <p:cNvPr id="44" name="Group 43"/>
            <p:cNvGrpSpPr/>
            <p:nvPr/>
          </p:nvGrpSpPr>
          <p:grpSpPr>
            <a:xfrm>
              <a:off x="4738829" y="1825805"/>
              <a:ext cx="1497861" cy="1670334"/>
              <a:chOff x="2935534" y="1815837"/>
              <a:chExt cx="1497861" cy="167033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3720347" y="18158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H="1">
                <a:off x="3624102" y="2159532"/>
                <a:ext cx="139809" cy="2634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935534" y="3116839"/>
                <a:ext cx="53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12</a:t>
                </a: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4000689" y="2150750"/>
                <a:ext cx="144760" cy="2722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4051328" y="2462098"/>
                <a:ext cx="38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9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163018" y="2443422"/>
              <a:ext cx="407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6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5072080" y="2757475"/>
              <a:ext cx="161849" cy="33400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ight Arrow 51"/>
          <p:cNvSpPr/>
          <p:nvPr/>
        </p:nvSpPr>
        <p:spPr>
          <a:xfrm>
            <a:off x="7256541" y="1949311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81957" y="4197285"/>
            <a:ext cx="1497861" cy="1670334"/>
            <a:chOff x="555117" y="4191000"/>
            <a:chExt cx="1497861" cy="1670334"/>
          </a:xfrm>
        </p:grpSpPr>
        <p:grpSp>
          <p:nvGrpSpPr>
            <p:cNvPr id="69" name="Group 68"/>
            <p:cNvGrpSpPr/>
            <p:nvPr/>
          </p:nvGrpSpPr>
          <p:grpSpPr>
            <a:xfrm>
              <a:off x="555117" y="4191000"/>
              <a:ext cx="1497861" cy="1670334"/>
              <a:chOff x="4738829" y="1825805"/>
              <a:chExt cx="1497861" cy="167033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4738829" y="1825805"/>
                <a:ext cx="1497861" cy="1670334"/>
                <a:chOff x="2935534" y="1815837"/>
                <a:chExt cx="1497861" cy="1670334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3720347" y="1815837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 flipH="1">
                  <a:off x="3624102" y="2159532"/>
                  <a:ext cx="139809" cy="26342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2935534" y="3116839"/>
                  <a:ext cx="5344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12</a:t>
                  </a:r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000689" y="2150750"/>
                  <a:ext cx="144760" cy="272204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4051328" y="2462098"/>
                  <a:ext cx="38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71" name="TextBox 70"/>
              <p:cNvSpPr txBox="1"/>
              <p:nvPr/>
            </p:nvSpPr>
            <p:spPr>
              <a:xfrm>
                <a:off x="5163018" y="2443422"/>
                <a:ext cx="407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H="1">
                <a:off x="5072080" y="2757475"/>
                <a:ext cx="161849" cy="334003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1240613" y="5472865"/>
              <a:ext cx="459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1194942" y="5152549"/>
              <a:ext cx="144760" cy="272204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725739" y="4197285"/>
            <a:ext cx="1497861" cy="1670334"/>
            <a:chOff x="555117" y="4191000"/>
            <a:chExt cx="1497861" cy="1670334"/>
          </a:xfrm>
        </p:grpSpPr>
        <p:grpSp>
          <p:nvGrpSpPr>
            <p:cNvPr id="82" name="Group 81"/>
            <p:cNvGrpSpPr/>
            <p:nvPr/>
          </p:nvGrpSpPr>
          <p:grpSpPr>
            <a:xfrm>
              <a:off x="555117" y="4191000"/>
              <a:ext cx="1497861" cy="1670334"/>
              <a:chOff x="4738829" y="1825805"/>
              <a:chExt cx="1497861" cy="1670334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4738829" y="1825805"/>
                <a:ext cx="1497861" cy="1670334"/>
                <a:chOff x="2935534" y="1815837"/>
                <a:chExt cx="1497861" cy="1670334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720347" y="1815837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3624102" y="2159532"/>
                  <a:ext cx="139809" cy="26342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2935534" y="3116839"/>
                  <a:ext cx="5344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12</a:t>
                  </a: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00689" y="2150750"/>
                  <a:ext cx="144760" cy="272204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4051328" y="2462098"/>
                  <a:ext cx="38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163018" y="2443422"/>
                <a:ext cx="407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flipH="1">
                <a:off x="5072080" y="2757475"/>
                <a:ext cx="161849" cy="334003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197401" y="5468277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6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1194942" y="5152549"/>
              <a:ext cx="144760" cy="272204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ight Arrow 92"/>
          <p:cNvSpPr/>
          <p:nvPr/>
        </p:nvSpPr>
        <p:spPr>
          <a:xfrm>
            <a:off x="1704108" y="4259301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3582885" y="4201789"/>
            <a:ext cx="1576335" cy="1670334"/>
            <a:chOff x="3543562" y="4460789"/>
            <a:chExt cx="1576335" cy="1670334"/>
          </a:xfrm>
        </p:grpSpPr>
        <p:grpSp>
          <p:nvGrpSpPr>
            <p:cNvPr id="94" name="Group 93"/>
            <p:cNvGrpSpPr/>
            <p:nvPr/>
          </p:nvGrpSpPr>
          <p:grpSpPr>
            <a:xfrm>
              <a:off x="3543562" y="4460789"/>
              <a:ext cx="1576335" cy="1670334"/>
              <a:chOff x="555117" y="4191000"/>
              <a:chExt cx="1576335" cy="1670334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555117" y="4191000"/>
                <a:ext cx="1576335" cy="1670334"/>
                <a:chOff x="4738829" y="1825805"/>
                <a:chExt cx="1576335" cy="167033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4738829" y="1825805"/>
                  <a:ext cx="1576335" cy="1670334"/>
                  <a:chOff x="2935534" y="1815837"/>
                  <a:chExt cx="1576335" cy="1670334"/>
                </a:xfrm>
              </p:grpSpPr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102" name="Straight Connector 101"/>
                  <p:cNvCxnSpPr/>
                  <p:nvPr/>
                </p:nvCxnSpPr>
                <p:spPr>
                  <a:xfrm flipH="1">
                    <a:off x="3624102" y="2159532"/>
                    <a:ext cx="139809" cy="263422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2935534" y="3116839"/>
                    <a:ext cx="5344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9</a:t>
                    </a:r>
                  </a:p>
                </p:txBody>
              </p:sp>
            </p:grpSp>
            <p:sp>
              <p:nvSpPr>
                <p:cNvPr id="99" name="TextBox 98"/>
                <p:cNvSpPr txBox="1"/>
                <p:nvPr/>
              </p:nvSpPr>
              <p:spPr>
                <a:xfrm>
                  <a:off x="5163018" y="2443422"/>
                  <a:ext cx="4079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5</a:t>
                  </a:r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 flipH="1">
                  <a:off x="5072080" y="2757475"/>
                  <a:ext cx="161849" cy="334003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Box 95"/>
              <p:cNvSpPr txBox="1"/>
              <p:nvPr/>
            </p:nvSpPr>
            <p:spPr>
              <a:xfrm>
                <a:off x="1197401" y="5468277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1194942" y="5152549"/>
                <a:ext cx="144760" cy="2722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/>
            <p:cNvCxnSpPr/>
            <p:nvPr/>
          </p:nvCxnSpPr>
          <p:spPr>
            <a:xfrm flipH="1">
              <a:off x="4709375" y="5419531"/>
              <a:ext cx="139809" cy="263422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505999" y="5732786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283011" y="4211361"/>
            <a:ext cx="1576335" cy="1670334"/>
            <a:chOff x="3543562" y="4460789"/>
            <a:chExt cx="1576335" cy="1670334"/>
          </a:xfrm>
        </p:grpSpPr>
        <p:grpSp>
          <p:nvGrpSpPr>
            <p:cNvPr id="111" name="Group 110"/>
            <p:cNvGrpSpPr/>
            <p:nvPr/>
          </p:nvGrpSpPr>
          <p:grpSpPr>
            <a:xfrm>
              <a:off x="3543562" y="4460789"/>
              <a:ext cx="1576335" cy="1670334"/>
              <a:chOff x="555117" y="4191000"/>
              <a:chExt cx="1576335" cy="1670334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55117" y="4191000"/>
                <a:ext cx="1576335" cy="1670334"/>
                <a:chOff x="4738829" y="1825805"/>
                <a:chExt cx="1576335" cy="1670334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4738829" y="1825805"/>
                  <a:ext cx="1576335" cy="1670334"/>
                  <a:chOff x="2935534" y="1815837"/>
                  <a:chExt cx="1576335" cy="1670334"/>
                </a:xfrm>
              </p:grpSpPr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3624102" y="2159532"/>
                    <a:ext cx="139809" cy="263422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2935534" y="3116839"/>
                    <a:ext cx="5344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118" name="TextBox 117"/>
                <p:cNvSpPr txBox="1"/>
                <p:nvPr/>
              </p:nvSpPr>
              <p:spPr>
                <a:xfrm>
                  <a:off x="5163018" y="2443422"/>
                  <a:ext cx="4079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5</a:t>
                  </a:r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 flipH="1">
                  <a:off x="5072080" y="2757475"/>
                  <a:ext cx="161849" cy="334003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TextBox 114"/>
              <p:cNvSpPr txBox="1"/>
              <p:nvPr/>
            </p:nvSpPr>
            <p:spPr>
              <a:xfrm>
                <a:off x="1197401" y="5468277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1194942" y="5152549"/>
                <a:ext cx="144760" cy="2722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endCxn id="113" idx="0"/>
            </p:cNvCxnSpPr>
            <p:nvPr/>
          </p:nvCxnSpPr>
          <p:spPr>
            <a:xfrm flipH="1">
              <a:off x="4709375" y="5419531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523282" y="5738066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040629" y="4211361"/>
            <a:ext cx="1576335" cy="1670334"/>
            <a:chOff x="3543562" y="4460789"/>
            <a:chExt cx="1576335" cy="1670334"/>
          </a:xfrm>
        </p:grpSpPr>
        <p:grpSp>
          <p:nvGrpSpPr>
            <p:cNvPr id="127" name="Group 126"/>
            <p:cNvGrpSpPr/>
            <p:nvPr/>
          </p:nvGrpSpPr>
          <p:grpSpPr>
            <a:xfrm>
              <a:off x="3543562" y="4460789"/>
              <a:ext cx="1576335" cy="1670334"/>
              <a:chOff x="555117" y="4191000"/>
              <a:chExt cx="1576335" cy="1670334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555117" y="4191000"/>
                <a:ext cx="1576335" cy="1670334"/>
                <a:chOff x="4738829" y="1825805"/>
                <a:chExt cx="1576335" cy="1670334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4738829" y="1825805"/>
                  <a:ext cx="1576335" cy="1670334"/>
                  <a:chOff x="2935534" y="1815837"/>
                  <a:chExt cx="1576335" cy="1670334"/>
                </a:xfrm>
              </p:grpSpPr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137" name="Straight Connector 136"/>
                  <p:cNvCxnSpPr/>
                  <p:nvPr/>
                </p:nvCxnSpPr>
                <p:spPr>
                  <a:xfrm flipH="1">
                    <a:off x="3624102" y="2159532"/>
                    <a:ext cx="139809" cy="263422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2935534" y="3116839"/>
                    <a:ext cx="5344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</p:grpSp>
            <p:sp>
              <p:nvSpPr>
                <p:cNvPr id="134" name="TextBox 133"/>
                <p:cNvSpPr txBox="1"/>
                <p:nvPr/>
              </p:nvSpPr>
              <p:spPr>
                <a:xfrm>
                  <a:off x="5163018" y="2443422"/>
                  <a:ext cx="4079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5</a:t>
                  </a:r>
                </a:p>
              </p:txBody>
            </p:sp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5072080" y="2757475"/>
                  <a:ext cx="161849" cy="334003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TextBox 130"/>
              <p:cNvSpPr txBox="1"/>
              <p:nvPr/>
            </p:nvSpPr>
            <p:spPr>
              <a:xfrm>
                <a:off x="1197401" y="5468277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1194942" y="5152549"/>
                <a:ext cx="144760" cy="2722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Connector 127"/>
            <p:cNvCxnSpPr>
              <a:endCxn id="129" idx="0"/>
            </p:cNvCxnSpPr>
            <p:nvPr/>
          </p:nvCxnSpPr>
          <p:spPr>
            <a:xfrm flipH="1">
              <a:off x="4709375" y="5419531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523282" y="5738066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sp>
        <p:nvSpPr>
          <p:cNvPr id="141" name="Right Arrow 140"/>
          <p:cNvSpPr/>
          <p:nvPr/>
        </p:nvSpPr>
        <p:spPr>
          <a:xfrm>
            <a:off x="5155572" y="4360914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/>
          <p:cNvSpPr/>
          <p:nvPr/>
        </p:nvSpPr>
        <p:spPr>
          <a:xfrm>
            <a:off x="6847534" y="4393603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431250" y="1366108"/>
            <a:ext cx="124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Insert(6)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728096" y="1366768"/>
            <a:ext cx="137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Insert(12)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193301" y="1349373"/>
            <a:ext cx="124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Insert(9)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755875" y="1345903"/>
            <a:ext cx="124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Insert(4)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78831" y="3715382"/>
            <a:ext cx="124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Insert(5)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831533" y="3752614"/>
            <a:ext cx="124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Insert(3)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944021" y="6110703"/>
            <a:ext cx="2011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O( N log N)</a:t>
            </a:r>
          </a:p>
        </p:txBody>
      </p:sp>
    </p:spTree>
    <p:extLst>
      <p:ext uri="{BB962C8B-B14F-4D97-AF65-F5344CB8AC3E}">
        <p14:creationId xmlns:p14="http://schemas.microsoft.com/office/powerpoint/2010/main" val="95718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 animBg="1"/>
      <p:bldP spid="52" grpId="0" animBg="1"/>
      <p:bldP spid="93" grpId="0" animBg="1"/>
      <p:bldP spid="141" grpId="0" animBg="1"/>
      <p:bldP spid="142" grpId="0" animBg="1"/>
      <p:bldP spid="147" grpId="0"/>
      <p:bldP spid="148" grpId="0"/>
      <p:bldP spid="149" grpId="0"/>
      <p:bldP spid="150" grpId="0"/>
      <p:bldP spid="151" grpId="0"/>
      <p:bldP spid="152" grpId="0"/>
      <p:bldP spid="1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5F42-A644-B0B7-35AB-48ADB346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binary heap (min-heap)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FEFF-EBF8-DB29-9763-6880220A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property - Complete binary tree</a:t>
            </a:r>
          </a:p>
          <a:p>
            <a:pPr lvl="1"/>
            <a:r>
              <a:rPr lang="en-US" dirty="0"/>
              <a:t>All levels fully filled except possibly the last level, which is filled from left to right</a:t>
            </a:r>
          </a:p>
          <a:p>
            <a:r>
              <a:rPr lang="en-US" dirty="0"/>
              <a:t>Heap-order property</a:t>
            </a:r>
          </a:p>
          <a:p>
            <a:pPr lvl="1"/>
            <a:r>
              <a:rPr lang="en-US" dirty="0"/>
              <a:t>Min element at root</a:t>
            </a:r>
          </a:p>
          <a:p>
            <a:pPr lvl="1"/>
            <a:r>
              <a:rPr lang="en-US" dirty="0"/>
              <a:t>Every child ≥ parent</a:t>
            </a:r>
          </a:p>
          <a:p>
            <a:pPr lvl="1"/>
            <a:r>
              <a:rPr lang="en-US" dirty="0"/>
              <a:t>Every path from root to leaf is an ordered (nondecreasing, small to large) list</a:t>
            </a:r>
          </a:p>
          <a:p>
            <a:pPr lvl="1"/>
            <a:r>
              <a:rPr lang="en-US" dirty="0"/>
              <a:t>Every subtree of heap is also a heap</a:t>
            </a:r>
          </a:p>
          <a:p>
            <a:r>
              <a:rPr lang="en-US" dirty="0">
                <a:hlinkClick r:id="rId2"/>
              </a:rPr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03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1D9C-C38A-A894-6679-D0247990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build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BE39-BCC3-3946-4DC1-B3EB150A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way to convert a list of unsorted n elements to a heap in </a:t>
            </a:r>
            <a:r>
              <a:rPr lang="en-US" b="1" dirty="0"/>
              <a:t>O(n)</a:t>
            </a:r>
            <a:r>
              <a:rPr lang="en-US" dirty="0"/>
              <a:t> time</a:t>
            </a:r>
          </a:p>
          <a:p>
            <a:r>
              <a:rPr lang="en-US" dirty="0"/>
              <a:t>Structural property</a:t>
            </a:r>
          </a:p>
          <a:p>
            <a:pPr lvl="1"/>
            <a:r>
              <a:rPr lang="en-US" dirty="0"/>
              <a:t>Load n elements into array from slot 1 to last (order unimportant)</a:t>
            </a:r>
          </a:p>
          <a:p>
            <a:r>
              <a:rPr lang="en-US" dirty="0"/>
              <a:t>Heap-order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dirty="0"/>
              <a:t> 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⌊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n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/ 2⌋ ti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mes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Shown on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28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49EF-5545-3AB2-EEA3-6B8D1DF4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</a:t>
            </a:r>
            <a:r>
              <a:rPr lang="en-US" dirty="0" err="1"/>
              <a:t>heapify</a:t>
            </a:r>
            <a:r>
              <a:rPr lang="en-US" dirty="0"/>
              <a:t>(A,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B2F6-4A01-FFD4-9C42-8D061ADDB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is the index of the node that we “min-</a:t>
            </a:r>
            <a:r>
              <a:rPr lang="en-US" dirty="0" err="1"/>
              <a:t>heapify</a:t>
            </a:r>
            <a:r>
              <a:rPr lang="en-US" dirty="0"/>
              <a:t>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dirty="0"/>
              <a:t> assumes that the children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(left and right) are both min heaps, but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may violate heap order</a:t>
            </a:r>
          </a:p>
          <a:p>
            <a:r>
              <a:rPr lang="en-US" dirty="0"/>
              <a:t>Bubble-down node at index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until heap-order is satisfied</a:t>
            </a:r>
          </a:p>
          <a:p>
            <a:pPr lvl="1"/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deleteMin</a:t>
            </a:r>
            <a:r>
              <a:rPr lang="en-US" dirty="0"/>
              <a:t>, must swap with smaller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73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3688-B4FF-8F73-1DF1-0E9296CE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E06CFB-7E12-704A-FAD2-EE9BD33F0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299" y="346254"/>
            <a:ext cx="6443401" cy="61654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9650D6-E976-0EB7-BF4A-B375AD52EFCC}"/>
              </a:ext>
            </a:extLst>
          </p:cNvPr>
          <p:cNvSpPr txBox="1"/>
          <p:nvPr/>
        </p:nvSpPr>
        <p:spPr>
          <a:xfrm>
            <a:off x="5952745" y="3300984"/>
            <a:ext cx="235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This is max-heap but ignore, pretend it’s a min-heap</a:t>
            </a:r>
          </a:p>
        </p:txBody>
      </p:sp>
    </p:spTree>
    <p:extLst>
      <p:ext uri="{BB962C8B-B14F-4D97-AF65-F5344CB8AC3E}">
        <p14:creationId xmlns:p14="http://schemas.microsoft.com/office/powerpoint/2010/main" val="1072010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1091-12DA-ABFC-C1A0-2B680C88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</a:t>
            </a:r>
            <a:r>
              <a:rPr lang="en-US" dirty="0" err="1"/>
              <a:t>heapify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799AA-D02C-4923-B769-4F1A459B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113" y="1719822"/>
            <a:ext cx="4325774" cy="34183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587320-99CF-FCA2-D0D3-6497B9DA2593}"/>
              </a:ext>
            </a:extLst>
          </p:cNvPr>
          <p:cNvSpPr txBox="1"/>
          <p:nvPr/>
        </p:nvSpPr>
        <p:spPr>
          <a:xfrm>
            <a:off x="384048" y="556954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This is max-</a:t>
            </a:r>
            <a:r>
              <a:rPr lang="en-US" dirty="0" err="1">
                <a:highlight>
                  <a:srgbClr val="FFFF00"/>
                </a:highlight>
              </a:rPr>
              <a:t>heapify</a:t>
            </a:r>
            <a:r>
              <a:rPr lang="en-US" dirty="0">
                <a:highlight>
                  <a:srgbClr val="FFFF00"/>
                </a:highlight>
              </a:rPr>
              <a:t>, where we swap (possibly) with the larger child, then recur. For min-</a:t>
            </a:r>
            <a:r>
              <a:rPr lang="en-US" dirty="0" err="1">
                <a:highlight>
                  <a:srgbClr val="FFFF00"/>
                </a:highlight>
              </a:rPr>
              <a:t>heapify</a:t>
            </a:r>
            <a:r>
              <a:rPr lang="en-US" dirty="0">
                <a:highlight>
                  <a:srgbClr val="FFFF00"/>
                </a:highlight>
              </a:rPr>
              <a:t>, simply find the smaller child and swap (possibly) with that</a:t>
            </a:r>
          </a:p>
        </p:txBody>
      </p:sp>
    </p:spTree>
    <p:extLst>
      <p:ext uri="{BB962C8B-B14F-4D97-AF65-F5344CB8AC3E}">
        <p14:creationId xmlns:p14="http://schemas.microsoft.com/office/powerpoint/2010/main" val="411077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51B3-CD24-78B4-9394-BE13C509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</a:t>
            </a:r>
            <a:r>
              <a:rPr lang="en-US" dirty="0" err="1"/>
              <a:t>heapify</a:t>
            </a:r>
            <a:r>
              <a:rPr lang="en-US" dirty="0"/>
              <a:t>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23662-C526-B775-1ADC-15D1A915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418" y="1690689"/>
            <a:ext cx="3315163" cy="26197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7C9C0C-6CEE-6CD8-F05C-6846BEF36F79}"/>
              </a:ext>
            </a:extLst>
          </p:cNvPr>
          <p:cNvSpPr txBox="1"/>
          <p:nvPr/>
        </p:nvSpPr>
        <p:spPr>
          <a:xfrm>
            <a:off x="647013" y="4495077"/>
            <a:ext cx="78499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1-9 are </a:t>
            </a:r>
            <a:r>
              <a:rPr lang="el-GR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Θ</a:t>
            </a:r>
            <a:r>
              <a:rPr lang="en-US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call on line 10 will operate on a child subtree of size at most 2n/3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Proof that children subtrees have size at most 2n/3 is omitted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dirty="0"/>
              <a:t> recurrence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by master theorem (not covered in COMP 210) is </a:t>
            </a:r>
            <a:r>
              <a:rPr lang="en-US" b="1" dirty="0"/>
              <a:t>O(log 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use recursion 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FC6015-0057-BC63-1F50-0E3917F4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357841"/>
            <a:ext cx="2427514" cy="27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07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B2C6-770A-0F41-599C-872495AD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build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6285-A5E4-EFBD-F07B-29C58D3D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</a:t>
            </a:r>
            <a:r>
              <a:rPr lang="en-US" b="1" dirty="0"/>
              <a:t>parent of last node</a:t>
            </a:r>
            <a:r>
              <a:rPr lang="en-US" dirty="0"/>
              <a:t>, bubble down (call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dirty="0"/>
              <a:t>) as needed</a:t>
            </a:r>
          </a:p>
          <a:p>
            <a:r>
              <a:rPr lang="en-US" dirty="0"/>
              <a:t>Go breadth-order backward to 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1CEFB-5A2F-50A9-BF0B-8196589B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95" y="3734530"/>
            <a:ext cx="2931210" cy="12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0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1007F-FD4F-51C6-C556-67D76488C03E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EF9AF8-ABE1-B8C8-0DDC-55779148494F}"/>
              </a:ext>
            </a:extLst>
          </p:cNvPr>
          <p:cNvSpPr txBox="1"/>
          <p:nvPr/>
        </p:nvSpPr>
        <p:spPr>
          <a:xfrm>
            <a:off x="411480" y="1719072"/>
            <a:ext cx="5362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Assumes that node at index </a:t>
            </a:r>
            <a:r>
              <a:rPr lang="en-US" dirty="0" err="1"/>
              <a:t>i</a:t>
            </a:r>
            <a:r>
              <a:rPr lang="en-US" dirty="0"/>
              <a:t> may violate heap-order</a:t>
            </a:r>
          </a:p>
          <a:p>
            <a:r>
              <a:rPr lang="en-US" dirty="0"/>
              <a:t> I.e., subtree rooted at index </a:t>
            </a:r>
            <a:r>
              <a:rPr lang="en-US" dirty="0" err="1"/>
              <a:t>i</a:t>
            </a:r>
            <a:r>
              <a:rPr lang="en-US" dirty="0"/>
              <a:t> may not be a min-heap</a:t>
            </a:r>
          </a:p>
          <a:p>
            <a:r>
              <a:rPr lang="en-US" dirty="0"/>
              <a:t>But each leaf is a trivial min-heap</a:t>
            </a:r>
          </a:p>
        </p:txBody>
      </p:sp>
    </p:spTree>
    <p:extLst>
      <p:ext uri="{BB962C8B-B14F-4D97-AF65-F5344CB8AC3E}">
        <p14:creationId xmlns:p14="http://schemas.microsoft.com/office/powerpoint/2010/main" val="7707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1998033" y="4701079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BHEAP by Build</a:t>
            </a:r>
          </a:p>
        </p:txBody>
      </p:sp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533400" y="3131267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 10  11  …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1294992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Insert 6, 12, 9, 4, 5, 3   </a:t>
            </a:r>
          </a:p>
          <a:p>
            <a:r>
              <a:rPr lang="en-US" b="1" dirty="0">
                <a:solidFill>
                  <a:srgbClr val="0070C0"/>
                </a:solidFill>
              </a:rPr>
              <a:t>We have all values at the start, no need to do individual insert ops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1839" y="2378957"/>
            <a:ext cx="8229600" cy="720807"/>
            <a:chOff x="627564" y="4863955"/>
            <a:chExt cx="8229600" cy="720807"/>
          </a:xfrm>
        </p:grpSpPr>
        <p:sp>
          <p:nvSpPr>
            <p:cNvPr id="5" name="Rectangle 4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29797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5597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25197" y="487409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34797" y="487409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858000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53997" y="487409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644397" y="486395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67600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077200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4502579" y="25615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69677" y="257582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6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00143" y="2572198"/>
            <a:ext cx="58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33664" y="25721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07418" y="25721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79474" y="25721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3417" y="3706801"/>
            <a:ext cx="198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Initial tree form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809837" y="4128927"/>
            <a:ext cx="1679800" cy="1674427"/>
            <a:chOff x="3440097" y="4460789"/>
            <a:chExt cx="1679800" cy="1674427"/>
          </a:xfrm>
        </p:grpSpPr>
        <p:grpSp>
          <p:nvGrpSpPr>
            <p:cNvPr id="45" name="Group 44"/>
            <p:cNvGrpSpPr/>
            <p:nvPr/>
          </p:nvGrpSpPr>
          <p:grpSpPr>
            <a:xfrm>
              <a:off x="3440097" y="4460789"/>
              <a:ext cx="1679800" cy="1674427"/>
              <a:chOff x="451652" y="4191000"/>
              <a:chExt cx="1679800" cy="167442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6</a:t>
                    </a:r>
                  </a:p>
                </p:txBody>
              </p:sp>
              <p:cxnSp>
                <p:nvCxnSpPr>
                  <p:cNvPr id="55" name="Straight Connector 54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832069" y="3120932"/>
                    <a:ext cx="421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9</a:t>
                    </a:r>
                  </a:p>
                </p:txBody>
              </p: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4948948" y="2425472"/>
                  <a:ext cx="498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12</a:t>
                  </a:r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/>
              <p:cNvSpPr txBox="1"/>
              <p:nvPr/>
            </p:nvSpPr>
            <p:spPr>
              <a:xfrm>
                <a:off x="1117617" y="5480639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/>
            <p:cNvCxnSpPr>
              <a:endCxn id="47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141242" y="3730342"/>
            <a:ext cx="5243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Now bubble down </a:t>
            </a:r>
          </a:p>
          <a:p>
            <a:r>
              <a:rPr lang="en-US" b="1" dirty="0">
                <a:solidFill>
                  <a:srgbClr val="0070C0"/>
                </a:solidFill>
              </a:rPr>
              <a:t>Start with first non-leaf that has a child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82733" y="4566952"/>
            <a:ext cx="5070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array slot is this?</a:t>
            </a:r>
          </a:p>
          <a:p>
            <a:r>
              <a:rPr lang="en-US" b="1" dirty="0">
                <a:solidFill>
                  <a:srgbClr val="0070C0"/>
                </a:solidFill>
              </a:rPr>
              <a:t>parent of the last array item</a:t>
            </a:r>
          </a:p>
          <a:p>
            <a:r>
              <a:rPr lang="en-US" b="1" dirty="0">
                <a:solidFill>
                  <a:srgbClr val="0070C0"/>
                </a:solidFill>
              </a:rPr>
              <a:t>Last item (</a:t>
            </a:r>
            <a:r>
              <a:rPr lang="en-US" b="1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0070C0"/>
                </a:solidFill>
              </a:rPr>
              <a:t>) is in slot </a:t>
            </a:r>
            <a:r>
              <a:rPr lang="en-US" b="1" dirty="0"/>
              <a:t>6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Parent of </a:t>
            </a:r>
            <a:r>
              <a:rPr lang="en-US" b="1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0070C0"/>
                </a:solidFill>
              </a:rPr>
              <a:t> is floor(</a:t>
            </a:r>
            <a:r>
              <a:rPr lang="en-US" b="1" dirty="0"/>
              <a:t>6/2</a:t>
            </a:r>
            <a:r>
              <a:rPr lang="en-US" b="1" dirty="0">
                <a:solidFill>
                  <a:srgbClr val="0070C0"/>
                </a:solidFill>
              </a:rPr>
              <a:t>) which is </a:t>
            </a:r>
            <a:r>
              <a:rPr lang="en-US" b="1" dirty="0">
                <a:solidFill>
                  <a:srgbClr val="C00000"/>
                </a:solidFill>
              </a:rPr>
              <a:t>9</a:t>
            </a:r>
            <a:r>
              <a:rPr lang="en-US" b="1" dirty="0">
                <a:solidFill>
                  <a:srgbClr val="0070C0"/>
                </a:solidFill>
              </a:rPr>
              <a:t>, in slot </a:t>
            </a:r>
            <a:r>
              <a:rPr lang="en-US" b="1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17018" y="5957560"/>
            <a:ext cx="479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 start bubble down at item in slot </a:t>
            </a:r>
            <a:r>
              <a:rPr lang="en-US" b="1" dirty="0"/>
              <a:t>3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0" grpId="0"/>
      <p:bldP spid="35" grpId="0"/>
      <p:bldP spid="36" grpId="0"/>
      <p:bldP spid="37" grpId="0"/>
      <p:bldP spid="38" grpId="0"/>
      <p:bldP spid="39" grpId="0"/>
      <p:bldP spid="43" grpId="0"/>
      <p:bldP spid="64" grpId="0"/>
      <p:bldP spid="66" grpId="0"/>
      <p:bldP spid="6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val 110"/>
          <p:cNvSpPr/>
          <p:nvPr/>
        </p:nvSpPr>
        <p:spPr>
          <a:xfrm>
            <a:off x="6255874" y="1732438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258676" y="2314279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701292" y="2354093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859931" y="3999605"/>
            <a:ext cx="4570593" cy="26190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Bubble Down in Build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7219" y="1828800"/>
            <a:ext cx="1679800" cy="1674427"/>
            <a:chOff x="3440097" y="4460789"/>
            <a:chExt cx="1679800" cy="1674427"/>
          </a:xfrm>
        </p:grpSpPr>
        <p:grpSp>
          <p:nvGrpSpPr>
            <p:cNvPr id="6" name="Group 5"/>
            <p:cNvGrpSpPr/>
            <p:nvPr/>
          </p:nvGrpSpPr>
          <p:grpSpPr>
            <a:xfrm>
              <a:off x="3440097" y="4460789"/>
              <a:ext cx="1679800" cy="1674427"/>
              <a:chOff x="451652" y="4191000"/>
              <a:chExt cx="1679800" cy="167442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6</a:t>
                    </a:r>
                  </a:p>
                </p:txBody>
              </p:sp>
              <p:cxnSp>
                <p:nvCxnSpPr>
                  <p:cNvPr id="16" name="Straight Connector 15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32069" y="3120932"/>
                    <a:ext cx="421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9</a:t>
                    </a:r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4948948" y="2425472"/>
                  <a:ext cx="498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12</a:t>
                  </a:r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1117617" y="5480639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>
              <a:endCxn id="8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4627" y="1350811"/>
            <a:ext cx="198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Initial tree form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438400" y="1985186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899334" y="1828800"/>
            <a:ext cx="1679800" cy="1674427"/>
            <a:chOff x="3440097" y="4460789"/>
            <a:chExt cx="1679800" cy="1674427"/>
          </a:xfrm>
        </p:grpSpPr>
        <p:grpSp>
          <p:nvGrpSpPr>
            <p:cNvPr id="23" name="Group 22"/>
            <p:cNvGrpSpPr/>
            <p:nvPr/>
          </p:nvGrpSpPr>
          <p:grpSpPr>
            <a:xfrm>
              <a:off x="3440097" y="4460789"/>
              <a:ext cx="1679800" cy="1674427"/>
              <a:chOff x="451652" y="4191000"/>
              <a:chExt cx="1679800" cy="167442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6</a:t>
                    </a: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832069" y="3120932"/>
                    <a:ext cx="421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4948948" y="2425472"/>
                  <a:ext cx="498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12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1117617" y="5480639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>
              <a:endCxn id="25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45549" y="1828800"/>
            <a:ext cx="1679800" cy="1674427"/>
            <a:chOff x="3440097" y="4460789"/>
            <a:chExt cx="1679800" cy="1674427"/>
          </a:xfrm>
        </p:grpSpPr>
        <p:grpSp>
          <p:nvGrpSpPr>
            <p:cNvPr id="38" name="Group 37"/>
            <p:cNvGrpSpPr/>
            <p:nvPr/>
          </p:nvGrpSpPr>
          <p:grpSpPr>
            <a:xfrm>
              <a:off x="3440097" y="4460789"/>
              <a:ext cx="1679800" cy="1674427"/>
              <a:chOff x="451652" y="4191000"/>
              <a:chExt cx="1679800" cy="167442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6</a:t>
                    </a:r>
                  </a:p>
                </p:txBody>
              </p: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832069" y="3120932"/>
                    <a:ext cx="495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45" name="TextBox 44"/>
                <p:cNvSpPr txBox="1"/>
                <p:nvPr/>
              </p:nvSpPr>
              <p:spPr>
                <a:xfrm>
                  <a:off x="5078415" y="2434702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1106649" y="5469675"/>
                <a:ext cx="396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>
              <a:endCxn id="40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97842" y="4523638"/>
            <a:ext cx="1679800" cy="1679038"/>
            <a:chOff x="3440097" y="4460789"/>
            <a:chExt cx="1679800" cy="1679038"/>
          </a:xfrm>
        </p:grpSpPr>
        <p:grpSp>
          <p:nvGrpSpPr>
            <p:cNvPr id="53" name="Group 52"/>
            <p:cNvGrpSpPr/>
            <p:nvPr/>
          </p:nvGrpSpPr>
          <p:grpSpPr>
            <a:xfrm>
              <a:off x="3440097" y="4460789"/>
              <a:ext cx="1679800" cy="1679038"/>
              <a:chOff x="451652" y="4191000"/>
              <a:chExt cx="1679800" cy="167903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2832069" y="3120932"/>
                    <a:ext cx="495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6</a:t>
                    </a:r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5078415" y="2434702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1106649" y="5500706"/>
                <a:ext cx="396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>
              <a:endCxn id="55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sp>
        <p:nvSpPr>
          <p:cNvPr id="67" name="Right Arrow 66"/>
          <p:cNvSpPr/>
          <p:nvPr/>
        </p:nvSpPr>
        <p:spPr>
          <a:xfrm>
            <a:off x="4891053" y="2099796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4165612">
            <a:off x="6238416" y="4016328"/>
            <a:ext cx="606869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462384" y="4481551"/>
            <a:ext cx="1576335" cy="1670334"/>
            <a:chOff x="3543562" y="4460789"/>
            <a:chExt cx="1576335" cy="1670334"/>
          </a:xfrm>
        </p:grpSpPr>
        <p:grpSp>
          <p:nvGrpSpPr>
            <p:cNvPr id="70" name="Group 69"/>
            <p:cNvGrpSpPr/>
            <p:nvPr/>
          </p:nvGrpSpPr>
          <p:grpSpPr>
            <a:xfrm>
              <a:off x="3543562" y="4460789"/>
              <a:ext cx="1576335" cy="1670334"/>
              <a:chOff x="555117" y="4191000"/>
              <a:chExt cx="1576335" cy="1670334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555117" y="4191000"/>
                <a:ext cx="1576335" cy="1670334"/>
                <a:chOff x="4738829" y="1825805"/>
                <a:chExt cx="1576335" cy="167033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4738829" y="1825805"/>
                  <a:ext cx="1576335" cy="1670334"/>
                  <a:chOff x="2935534" y="1815837"/>
                  <a:chExt cx="1576335" cy="1670334"/>
                </a:xfrm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3624102" y="2159532"/>
                    <a:ext cx="139809" cy="263422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2935534" y="3116839"/>
                    <a:ext cx="5344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5163018" y="2443422"/>
                  <a:ext cx="4079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5</a:t>
                  </a: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5072080" y="2757475"/>
                  <a:ext cx="161849" cy="334003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1197401" y="5468277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1194942" y="5152549"/>
                <a:ext cx="144760" cy="2722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>
              <a:endCxn id="72" idx="0"/>
            </p:cNvCxnSpPr>
            <p:nvPr/>
          </p:nvCxnSpPr>
          <p:spPr>
            <a:xfrm flipH="1">
              <a:off x="4709375" y="5419531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523282" y="5738066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120829" y="4477458"/>
            <a:ext cx="2060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2060"/>
                </a:solidFill>
              </a:rPr>
              <a:t>Heap we got with N separate inserts</a:t>
            </a:r>
          </a:p>
        </p:txBody>
      </p:sp>
      <p:sp>
        <p:nvSpPr>
          <p:cNvPr id="87" name="Freeform 86"/>
          <p:cNvSpPr/>
          <p:nvPr/>
        </p:nvSpPr>
        <p:spPr>
          <a:xfrm>
            <a:off x="1822932" y="2714920"/>
            <a:ext cx="3120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 rot="11205314">
            <a:off x="1487788" y="2616774"/>
            <a:ext cx="302121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 rot="909629">
            <a:off x="3295539" y="2805316"/>
            <a:ext cx="1975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 rot="12010837">
            <a:off x="2880211" y="2619377"/>
            <a:ext cx="285296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 rot="18755149">
            <a:off x="6711319" y="1867731"/>
            <a:ext cx="3120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 rot="7631248">
            <a:off x="6478327" y="2219192"/>
            <a:ext cx="285296" cy="504424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0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0" grpId="0" animBg="1"/>
      <p:bldP spid="108" grpId="0" animBg="1"/>
      <p:bldP spid="84" grpId="0" animBg="1"/>
      <p:bldP spid="21" grpId="0" animBg="1"/>
      <p:bldP spid="67" grpId="0" animBg="1"/>
      <p:bldP spid="68" grpId="0" animBg="1"/>
      <p:bldP spid="85" grpId="0"/>
      <p:bldP spid="87" grpId="0" animBg="1"/>
      <p:bldP spid="103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val 116"/>
          <p:cNvSpPr/>
          <p:nvPr/>
        </p:nvSpPr>
        <p:spPr>
          <a:xfrm>
            <a:off x="5387721" y="5070384"/>
            <a:ext cx="484338" cy="52961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255874" y="1732438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258676" y="2314279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701292" y="2354093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Bubble Down in Build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7219" y="1828800"/>
            <a:ext cx="1679800" cy="1674427"/>
            <a:chOff x="3440097" y="4460789"/>
            <a:chExt cx="1679800" cy="1674427"/>
          </a:xfrm>
        </p:grpSpPr>
        <p:grpSp>
          <p:nvGrpSpPr>
            <p:cNvPr id="6" name="Group 5"/>
            <p:cNvGrpSpPr/>
            <p:nvPr/>
          </p:nvGrpSpPr>
          <p:grpSpPr>
            <a:xfrm>
              <a:off x="3440097" y="4460789"/>
              <a:ext cx="1679800" cy="1674427"/>
              <a:chOff x="451652" y="4191000"/>
              <a:chExt cx="1679800" cy="167442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628851" y="1815837"/>
                    <a:ext cx="5531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16</a:t>
                    </a:r>
                  </a:p>
                </p:txBody>
              </p:sp>
              <p:cxnSp>
                <p:nvCxnSpPr>
                  <p:cNvPr id="16" name="Straight Connector 15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32069" y="3120932"/>
                    <a:ext cx="421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9</a:t>
                    </a:r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4948948" y="2425472"/>
                  <a:ext cx="498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12</a:t>
                  </a:r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1117617" y="5480639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>
              <a:endCxn id="8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4627" y="1350811"/>
            <a:ext cx="198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Initial tree form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438400" y="1985186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899334" y="1839697"/>
            <a:ext cx="1679800" cy="1663530"/>
            <a:chOff x="3440097" y="4471686"/>
            <a:chExt cx="1679800" cy="1663530"/>
          </a:xfrm>
        </p:grpSpPr>
        <p:grpSp>
          <p:nvGrpSpPr>
            <p:cNvPr id="23" name="Group 22"/>
            <p:cNvGrpSpPr/>
            <p:nvPr/>
          </p:nvGrpSpPr>
          <p:grpSpPr>
            <a:xfrm>
              <a:off x="3440097" y="4471686"/>
              <a:ext cx="1679800" cy="1663530"/>
              <a:chOff x="451652" y="4201897"/>
              <a:chExt cx="1679800" cy="166353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1652" y="4201897"/>
                <a:ext cx="1679800" cy="1663530"/>
                <a:chOff x="4635364" y="1836702"/>
                <a:chExt cx="1679800" cy="1663530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635364" y="1836702"/>
                  <a:ext cx="1679800" cy="1663530"/>
                  <a:chOff x="2832069" y="1826734"/>
                  <a:chExt cx="1679800" cy="1663530"/>
                </a:xfrm>
              </p:grpSpPr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615912" y="1826734"/>
                    <a:ext cx="4821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16</a:t>
                    </a: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832069" y="3120932"/>
                    <a:ext cx="421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4948948" y="2425472"/>
                  <a:ext cx="498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12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1117617" y="5480639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>
              <a:endCxn id="25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45549" y="1814281"/>
            <a:ext cx="1679800" cy="1688946"/>
            <a:chOff x="3440097" y="4446270"/>
            <a:chExt cx="1679800" cy="1688946"/>
          </a:xfrm>
        </p:grpSpPr>
        <p:grpSp>
          <p:nvGrpSpPr>
            <p:cNvPr id="38" name="Group 37"/>
            <p:cNvGrpSpPr/>
            <p:nvPr/>
          </p:nvGrpSpPr>
          <p:grpSpPr>
            <a:xfrm>
              <a:off x="3440097" y="4446270"/>
              <a:ext cx="1679800" cy="1688946"/>
              <a:chOff x="451652" y="4176481"/>
              <a:chExt cx="1679800" cy="1688946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51652" y="4176481"/>
                <a:ext cx="1679800" cy="1688946"/>
                <a:chOff x="4635364" y="1811286"/>
                <a:chExt cx="1679800" cy="1688946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4635364" y="1811286"/>
                  <a:ext cx="1679800" cy="1688946"/>
                  <a:chOff x="2832069" y="1801318"/>
                  <a:chExt cx="1679800" cy="1688946"/>
                </a:xfrm>
              </p:grpSpPr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627619" y="1801318"/>
                    <a:ext cx="4821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16</a:t>
                    </a:r>
                  </a:p>
                </p:txBody>
              </p: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832069" y="3120932"/>
                    <a:ext cx="495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45" name="TextBox 44"/>
                <p:cNvSpPr txBox="1"/>
                <p:nvPr/>
              </p:nvSpPr>
              <p:spPr>
                <a:xfrm>
                  <a:off x="5078415" y="2434702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1106649" y="5469675"/>
                <a:ext cx="396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>
              <a:endCxn id="40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164142" y="4523286"/>
            <a:ext cx="1747159" cy="1679038"/>
            <a:chOff x="3440097" y="4460789"/>
            <a:chExt cx="1747159" cy="1679038"/>
          </a:xfrm>
        </p:grpSpPr>
        <p:grpSp>
          <p:nvGrpSpPr>
            <p:cNvPr id="53" name="Group 52"/>
            <p:cNvGrpSpPr/>
            <p:nvPr/>
          </p:nvGrpSpPr>
          <p:grpSpPr>
            <a:xfrm>
              <a:off x="3440097" y="4460789"/>
              <a:ext cx="1747159" cy="1679038"/>
              <a:chOff x="451652" y="4191000"/>
              <a:chExt cx="1747159" cy="167903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51652" y="4191000"/>
                <a:ext cx="1747159" cy="1674427"/>
                <a:chOff x="4635364" y="1825805"/>
                <a:chExt cx="1747159" cy="1674427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4635364" y="1825805"/>
                  <a:ext cx="1747159" cy="1674427"/>
                  <a:chOff x="2832069" y="1815837"/>
                  <a:chExt cx="1747159" cy="1674427"/>
                </a:xfrm>
              </p:grpSpPr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2832069" y="3120932"/>
                    <a:ext cx="495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069438" y="2478589"/>
                    <a:ext cx="5097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16</a:t>
                    </a:r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5078415" y="2434702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1106649" y="5500706"/>
                <a:ext cx="396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>
              <a:endCxn id="55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sp>
        <p:nvSpPr>
          <p:cNvPr id="67" name="Right Arrow 66"/>
          <p:cNvSpPr/>
          <p:nvPr/>
        </p:nvSpPr>
        <p:spPr>
          <a:xfrm>
            <a:off x="4891053" y="2099796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7304739">
            <a:off x="5545520" y="4017307"/>
            <a:ext cx="606869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56718" y="4434178"/>
            <a:ext cx="322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002060"/>
                </a:solidFill>
              </a:rPr>
              <a:t>Bubble down goes to leaf if needed</a:t>
            </a:r>
          </a:p>
        </p:txBody>
      </p:sp>
      <p:sp>
        <p:nvSpPr>
          <p:cNvPr id="87" name="Freeform 86"/>
          <p:cNvSpPr/>
          <p:nvPr/>
        </p:nvSpPr>
        <p:spPr>
          <a:xfrm>
            <a:off x="1822932" y="2714920"/>
            <a:ext cx="3120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 rot="11205314">
            <a:off x="1487788" y="2616774"/>
            <a:ext cx="302121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 rot="909629">
            <a:off x="3295539" y="2805316"/>
            <a:ext cx="1975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 rot="12010837">
            <a:off x="2880211" y="2619377"/>
            <a:ext cx="285296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 rot="18755149">
            <a:off x="6711319" y="1867731"/>
            <a:ext cx="3120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 rot="7631248">
            <a:off x="6478327" y="2219192"/>
            <a:ext cx="285296" cy="504424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6638198" y="4531185"/>
            <a:ext cx="1763627" cy="1704256"/>
            <a:chOff x="3440097" y="4460789"/>
            <a:chExt cx="1763627" cy="1704256"/>
          </a:xfrm>
        </p:grpSpPr>
        <p:grpSp>
          <p:nvGrpSpPr>
            <p:cNvPr id="94" name="Group 93"/>
            <p:cNvGrpSpPr/>
            <p:nvPr/>
          </p:nvGrpSpPr>
          <p:grpSpPr>
            <a:xfrm>
              <a:off x="3440097" y="4460789"/>
              <a:ext cx="1763627" cy="1679038"/>
              <a:chOff x="451652" y="4191000"/>
              <a:chExt cx="1763627" cy="1679038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51652" y="4191000"/>
                <a:ext cx="1763627" cy="1674427"/>
                <a:chOff x="4635364" y="1825805"/>
                <a:chExt cx="1763627" cy="1674427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635364" y="1825805"/>
                  <a:ext cx="1763627" cy="1674427"/>
                  <a:chOff x="2832069" y="1815837"/>
                  <a:chExt cx="1763627" cy="1674427"/>
                </a:xfrm>
              </p:grpSpPr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112" name="Straight Connector 111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2832069" y="3120932"/>
                    <a:ext cx="495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3976230" y="2152439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4165854" y="2494923"/>
                    <a:ext cx="4298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9</a:t>
                    </a:r>
                  </a:p>
                </p:txBody>
              </p: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5078415" y="2434702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/>
              <p:cNvSpPr txBox="1"/>
              <p:nvPr/>
            </p:nvSpPr>
            <p:spPr>
              <a:xfrm>
                <a:off x="1106649" y="5500706"/>
                <a:ext cx="396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/>
            <p:cNvCxnSpPr/>
            <p:nvPr/>
          </p:nvCxnSpPr>
          <p:spPr>
            <a:xfrm flipH="1">
              <a:off x="4749125" y="5484974"/>
              <a:ext cx="144393" cy="297084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491372" y="5795713"/>
              <a:ext cx="53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</p:grpSp>
      <p:sp>
        <p:nvSpPr>
          <p:cNvPr id="116" name="Right Arrow 115"/>
          <p:cNvSpPr/>
          <p:nvPr/>
        </p:nvSpPr>
        <p:spPr>
          <a:xfrm>
            <a:off x="6252574" y="4616948"/>
            <a:ext cx="606869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 rot="842067">
            <a:off x="5645514" y="5419130"/>
            <a:ext cx="3120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 rot="11205314">
            <a:off x="5120319" y="5291614"/>
            <a:ext cx="302121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1" grpId="0" animBg="1"/>
      <p:bldP spid="110" grpId="0" animBg="1"/>
      <p:bldP spid="108" grpId="0" animBg="1"/>
      <p:bldP spid="21" grpId="0" animBg="1"/>
      <p:bldP spid="67" grpId="0" animBg="1"/>
      <p:bldP spid="68" grpId="0" animBg="1"/>
      <p:bldP spid="87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6" grpId="0" animBg="1"/>
      <p:bldP spid="118" grpId="0" animBg="1"/>
      <p:bldP spid="1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D3BD-B1B8-C438-A7F5-11341ECE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property (complete BT)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76630B5-23DB-B750-0905-B5FD7B9F7F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78" y="1690689"/>
            <a:ext cx="72162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64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0DBEC3-025E-8FAC-3AD9-FB44E7472583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3DAD19-FA02-834C-0D00-6566D778E0FC}"/>
              </a:ext>
            </a:extLst>
          </p:cNvPr>
          <p:cNvSpPr txBox="1"/>
          <p:nvPr/>
        </p:nvSpPr>
        <p:spPr>
          <a:xfrm>
            <a:off x="3703320" y="1856232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3, 5, 7, 6, 25, 12, 17, 22, 8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A2F23-9CF7-9C3A-FC25-46BFF6D6B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47" y="1600199"/>
            <a:ext cx="2659208" cy="27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7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1872-B443-A7FA-BEAF-D42C9664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build heap analysis (informal)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4C65-8A92-3970-937E-2A6786E6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worst-case upper bound </a:t>
            </a:r>
            <a:r>
              <a:rPr lang="en-US" b="1" dirty="0"/>
              <a:t>O(n log n)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dirty="0"/>
              <a:t> call is worst-case O(log n)</a:t>
            </a:r>
          </a:p>
          <a:p>
            <a:pPr lvl="1"/>
            <a:r>
              <a:rPr lang="en-US" dirty="0"/>
              <a:t>Build makes O(n) calls</a:t>
            </a:r>
          </a:p>
          <a:p>
            <a:pPr lvl="1"/>
            <a:r>
              <a:rPr lang="en-US" dirty="0"/>
              <a:t>O(n log n)</a:t>
            </a:r>
          </a:p>
          <a:p>
            <a:r>
              <a:rPr lang="en-US" dirty="0"/>
              <a:t>Tighter asymptotic upper bound </a:t>
            </a:r>
            <a:r>
              <a:rPr lang="en-US" b="1" dirty="0"/>
              <a:t>O(n)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dirty="0" err="1"/>
              <a:t>’s</a:t>
            </a:r>
            <a:r>
              <a:rPr lang="en-US" dirty="0"/>
              <a:t> runtime depends on the height of the node</a:t>
            </a:r>
          </a:p>
          <a:p>
            <a:pPr lvl="1"/>
            <a:r>
              <a:rPr lang="en-US" dirty="0"/>
              <a:t>The height of most nodes are small (e.g., ½ to ¾ of nodes are in the bottom 2 layers)</a:t>
            </a:r>
          </a:p>
          <a:p>
            <a:pPr lvl="2"/>
            <a:r>
              <a:rPr lang="en-US" dirty="0"/>
              <a:t>Similar to insert average case O(1) analysis</a:t>
            </a:r>
          </a:p>
          <a:p>
            <a:pPr lvl="1"/>
            <a:r>
              <a:rPr lang="en-US" dirty="0"/>
              <a:t>Full proof on CLRS 4 ed. pg. 169</a:t>
            </a:r>
          </a:p>
        </p:txBody>
      </p:sp>
    </p:spTree>
    <p:extLst>
      <p:ext uri="{BB962C8B-B14F-4D97-AF65-F5344CB8AC3E}">
        <p14:creationId xmlns:p14="http://schemas.microsoft.com/office/powerpoint/2010/main" val="81948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F1F4-1FA4-32FA-C61C-8E7CA148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79E7-8434-6E47-B22B-E3360BAC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heap (efficient) O(n)</a:t>
            </a:r>
          </a:p>
          <a:p>
            <a:r>
              <a:rPr lang="en-US" dirty="0"/>
              <a:t>Retrieve sequence by performing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delMin</a:t>
            </a:r>
            <a:r>
              <a:rPr lang="en-US" dirty="0"/>
              <a:t> n times</a:t>
            </a:r>
          </a:p>
          <a:p>
            <a:pPr lvl="1"/>
            <a:r>
              <a:rPr lang="en-US" dirty="0"/>
              <a:t>O(n log n)</a:t>
            </a:r>
          </a:p>
          <a:p>
            <a:r>
              <a:rPr lang="en-US" dirty="0"/>
              <a:t>O(n log n) + O(n) = </a:t>
            </a:r>
            <a:r>
              <a:rPr lang="en-US" b="1" dirty="0"/>
              <a:t>O(n log n)</a:t>
            </a:r>
          </a:p>
          <a:p>
            <a:pPr lvl="1"/>
            <a:r>
              <a:rPr lang="en-US" dirty="0"/>
              <a:t>Theoretically same as BST sort</a:t>
            </a:r>
          </a:p>
        </p:txBody>
      </p:sp>
    </p:spTree>
    <p:extLst>
      <p:ext uri="{BB962C8B-B14F-4D97-AF65-F5344CB8AC3E}">
        <p14:creationId xmlns:p14="http://schemas.microsoft.com/office/powerpoint/2010/main" val="174764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A795-6FCE-D44A-C9CD-EBA3344D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heapsort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E226-2F80-1455-7367-2F2C96251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Heapsort can be done in-place (no extra array memory needed to store results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delMin</a:t>
            </a:r>
            <a:r>
              <a:rPr lang="en-US" dirty="0"/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delMin</a:t>
            </a:r>
            <a:r>
              <a:rPr lang="en-US" dirty="0"/>
              <a:t> removes an element from heap array at end, leaving an array slot open at end</a:t>
            </a:r>
          </a:p>
          <a:p>
            <a:r>
              <a:rPr lang="en-US" dirty="0"/>
              <a:t>Simply put the removed element at array end (heap last + 1)</a:t>
            </a:r>
          </a:p>
          <a:p>
            <a:r>
              <a:rPr lang="en-US" dirty="0"/>
              <a:t>Repeat until heap empty</a:t>
            </a:r>
          </a:p>
          <a:p>
            <a:r>
              <a:rPr lang="en-US" dirty="0"/>
              <a:t>Array will contain all elements in </a:t>
            </a:r>
            <a:r>
              <a:rPr lang="en-US" b="1" dirty="0"/>
              <a:t>reverse</a:t>
            </a:r>
            <a:r>
              <a:rPr lang="en-US" dirty="0"/>
              <a:t> order</a:t>
            </a:r>
          </a:p>
        </p:txBody>
      </p:sp>
    </p:spTree>
    <p:extLst>
      <p:ext uri="{BB962C8B-B14F-4D97-AF65-F5344CB8AC3E}">
        <p14:creationId xmlns:p14="http://schemas.microsoft.com/office/powerpoint/2010/main" val="19501574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/>
          </a:bodyPr>
          <a:lstStyle/>
          <a:p>
            <a:pPr marL="109728" indent="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Segoe Print" panose="02000600000000000000" pitchFamily="2" charset="0"/>
                <a:cs typeface="Consolas" panose="020B0609020204030204" pitchFamily="49" charset="0"/>
              </a:rPr>
              <a:t>Elements:</a:t>
            </a:r>
            <a:r>
              <a:rPr lang="en-US" sz="2800" b="1" dirty="0">
                <a:solidFill>
                  <a:srgbClr val="C00000"/>
                </a:solidFill>
                <a:latin typeface="Segoe Print" panose="02000600000000000000" pitchFamily="2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7, 2, 19, 8, 11, 4, 16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Initial heap array: 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7  2 19  8 11  4 16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0  1  2  3  4  5  6  7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Complete </a:t>
            </a:r>
            <a:r>
              <a:rPr lang="en-US" sz="2400" b="1" i="1" dirty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     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2  7  4  8 11 19 16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0  1  2  3  4  5  6  7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First </a:t>
            </a:r>
            <a:r>
              <a:rPr lang="en-US" sz="2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delMin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       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4  7 16  8 11 19 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0  1  2  3  4  5  6  7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Next </a:t>
            </a:r>
            <a:r>
              <a:rPr lang="en-US" sz="2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delMin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        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7  8 16 19 11 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4  2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0  1  2  3  4  5  6  7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Final array:        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19 16 11  8  7  4  2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0  1  2  3  4  5  6  7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In-Place Heap Sort</a:t>
            </a:r>
          </a:p>
        </p:txBody>
      </p:sp>
      <p:sp>
        <p:nvSpPr>
          <p:cNvPr id="7" name="Freeform 6"/>
          <p:cNvSpPr/>
          <p:nvPr/>
        </p:nvSpPr>
        <p:spPr>
          <a:xfrm>
            <a:off x="4900474" y="2831491"/>
            <a:ext cx="3633926" cy="1216726"/>
          </a:xfrm>
          <a:custGeom>
            <a:avLst/>
            <a:gdLst>
              <a:gd name="connsiteX0" fmla="*/ 0 w 3693110"/>
              <a:gd name="connsiteY0" fmla="*/ 408859 h 1216726"/>
              <a:gd name="connsiteX1" fmla="*/ 17755 w 3693110"/>
              <a:gd name="connsiteY1" fmla="*/ 257938 h 1216726"/>
              <a:gd name="connsiteX2" fmla="*/ 26633 w 3693110"/>
              <a:gd name="connsiteY2" fmla="*/ 222427 h 1216726"/>
              <a:gd name="connsiteX3" fmla="*/ 79899 w 3693110"/>
              <a:gd name="connsiteY3" fmla="*/ 178039 h 1216726"/>
              <a:gd name="connsiteX4" fmla="*/ 106532 w 3693110"/>
              <a:gd name="connsiteY4" fmla="*/ 151406 h 1216726"/>
              <a:gd name="connsiteX5" fmla="*/ 133165 w 3693110"/>
              <a:gd name="connsiteY5" fmla="*/ 142528 h 1216726"/>
              <a:gd name="connsiteX6" fmla="*/ 195309 w 3693110"/>
              <a:gd name="connsiteY6" fmla="*/ 115895 h 1216726"/>
              <a:gd name="connsiteX7" fmla="*/ 221942 w 3693110"/>
              <a:gd name="connsiteY7" fmla="*/ 98140 h 1216726"/>
              <a:gd name="connsiteX8" fmla="*/ 506027 w 3693110"/>
              <a:gd name="connsiteY8" fmla="*/ 71507 h 1216726"/>
              <a:gd name="connsiteX9" fmla="*/ 541538 w 3693110"/>
              <a:gd name="connsiteY9" fmla="*/ 53752 h 1216726"/>
              <a:gd name="connsiteX10" fmla="*/ 612559 w 3693110"/>
              <a:gd name="connsiteY10" fmla="*/ 27119 h 1216726"/>
              <a:gd name="connsiteX11" fmla="*/ 905522 w 3693110"/>
              <a:gd name="connsiteY11" fmla="*/ 35996 h 1216726"/>
              <a:gd name="connsiteX12" fmla="*/ 958788 w 3693110"/>
              <a:gd name="connsiteY12" fmla="*/ 44874 h 1216726"/>
              <a:gd name="connsiteX13" fmla="*/ 1047565 w 3693110"/>
              <a:gd name="connsiteY13" fmla="*/ 53752 h 1216726"/>
              <a:gd name="connsiteX14" fmla="*/ 1083076 w 3693110"/>
              <a:gd name="connsiteY14" fmla="*/ 62629 h 1216726"/>
              <a:gd name="connsiteX15" fmla="*/ 1109709 w 3693110"/>
              <a:gd name="connsiteY15" fmla="*/ 71507 h 1216726"/>
              <a:gd name="connsiteX16" fmla="*/ 1535837 w 3693110"/>
              <a:gd name="connsiteY16" fmla="*/ 80385 h 1216726"/>
              <a:gd name="connsiteX17" fmla="*/ 1571347 w 3693110"/>
              <a:gd name="connsiteY17" fmla="*/ 89262 h 1216726"/>
              <a:gd name="connsiteX18" fmla="*/ 1633491 w 3693110"/>
              <a:gd name="connsiteY18" fmla="*/ 98140 h 1216726"/>
              <a:gd name="connsiteX19" fmla="*/ 1677879 w 3693110"/>
              <a:gd name="connsiteY19" fmla="*/ 107018 h 1216726"/>
              <a:gd name="connsiteX20" fmla="*/ 1926454 w 3693110"/>
              <a:gd name="connsiteY20" fmla="*/ 98140 h 1216726"/>
              <a:gd name="connsiteX21" fmla="*/ 1997476 w 3693110"/>
              <a:gd name="connsiteY21" fmla="*/ 71507 h 1216726"/>
              <a:gd name="connsiteX22" fmla="*/ 2095130 w 3693110"/>
              <a:gd name="connsiteY22" fmla="*/ 53752 h 1216726"/>
              <a:gd name="connsiteX23" fmla="*/ 2148396 w 3693110"/>
              <a:gd name="connsiteY23" fmla="*/ 35996 h 1216726"/>
              <a:gd name="connsiteX24" fmla="*/ 2388093 w 3693110"/>
              <a:gd name="connsiteY24" fmla="*/ 18241 h 1216726"/>
              <a:gd name="connsiteX25" fmla="*/ 2805343 w 3693110"/>
              <a:gd name="connsiteY25" fmla="*/ 27119 h 1216726"/>
              <a:gd name="connsiteX26" fmla="*/ 2911876 w 3693110"/>
              <a:gd name="connsiteY26" fmla="*/ 62629 h 1216726"/>
              <a:gd name="connsiteX27" fmla="*/ 3000652 w 3693110"/>
              <a:gd name="connsiteY27" fmla="*/ 98140 h 1216726"/>
              <a:gd name="connsiteX28" fmla="*/ 3045041 w 3693110"/>
              <a:gd name="connsiteY28" fmla="*/ 115895 h 1216726"/>
              <a:gd name="connsiteX29" fmla="*/ 3071674 w 3693110"/>
              <a:gd name="connsiteY29" fmla="*/ 133651 h 1216726"/>
              <a:gd name="connsiteX30" fmla="*/ 3098307 w 3693110"/>
              <a:gd name="connsiteY30" fmla="*/ 142528 h 1216726"/>
              <a:gd name="connsiteX31" fmla="*/ 3169328 w 3693110"/>
              <a:gd name="connsiteY31" fmla="*/ 178039 h 1216726"/>
              <a:gd name="connsiteX32" fmla="*/ 3204839 w 3693110"/>
              <a:gd name="connsiteY32" fmla="*/ 186917 h 1216726"/>
              <a:gd name="connsiteX33" fmla="*/ 3311371 w 3693110"/>
              <a:gd name="connsiteY33" fmla="*/ 222427 h 1216726"/>
              <a:gd name="connsiteX34" fmla="*/ 3355759 w 3693110"/>
              <a:gd name="connsiteY34" fmla="*/ 231305 h 1216726"/>
              <a:gd name="connsiteX35" fmla="*/ 3453413 w 3693110"/>
              <a:gd name="connsiteY35" fmla="*/ 249060 h 1216726"/>
              <a:gd name="connsiteX36" fmla="*/ 3480046 w 3693110"/>
              <a:gd name="connsiteY36" fmla="*/ 266816 h 1216726"/>
              <a:gd name="connsiteX37" fmla="*/ 3515557 w 3693110"/>
              <a:gd name="connsiteY37" fmla="*/ 284571 h 1216726"/>
              <a:gd name="connsiteX38" fmla="*/ 3551068 w 3693110"/>
              <a:gd name="connsiteY38" fmla="*/ 311204 h 1216726"/>
              <a:gd name="connsiteX39" fmla="*/ 3586578 w 3693110"/>
              <a:gd name="connsiteY39" fmla="*/ 373348 h 1216726"/>
              <a:gd name="connsiteX40" fmla="*/ 3613211 w 3693110"/>
              <a:gd name="connsiteY40" fmla="*/ 391103 h 1216726"/>
              <a:gd name="connsiteX41" fmla="*/ 3675355 w 3693110"/>
              <a:gd name="connsiteY41" fmla="*/ 497635 h 1216726"/>
              <a:gd name="connsiteX42" fmla="*/ 3693110 w 3693110"/>
              <a:gd name="connsiteY42" fmla="*/ 524268 h 1216726"/>
              <a:gd name="connsiteX43" fmla="*/ 3684233 w 3693110"/>
              <a:gd name="connsiteY43" fmla="*/ 648556 h 1216726"/>
              <a:gd name="connsiteX44" fmla="*/ 3657600 w 3693110"/>
              <a:gd name="connsiteY44" fmla="*/ 701822 h 1216726"/>
              <a:gd name="connsiteX45" fmla="*/ 3613211 w 3693110"/>
              <a:gd name="connsiteY45" fmla="*/ 763965 h 1216726"/>
              <a:gd name="connsiteX46" fmla="*/ 3577701 w 3693110"/>
              <a:gd name="connsiteY46" fmla="*/ 817231 h 1216726"/>
              <a:gd name="connsiteX47" fmla="*/ 3559945 w 3693110"/>
              <a:gd name="connsiteY47" fmla="*/ 843864 h 1216726"/>
              <a:gd name="connsiteX48" fmla="*/ 3533312 w 3693110"/>
              <a:gd name="connsiteY48" fmla="*/ 861620 h 1216726"/>
              <a:gd name="connsiteX49" fmla="*/ 3462291 w 3693110"/>
              <a:gd name="connsiteY49" fmla="*/ 941519 h 1216726"/>
              <a:gd name="connsiteX50" fmla="*/ 3435658 w 3693110"/>
              <a:gd name="connsiteY50" fmla="*/ 968152 h 1216726"/>
              <a:gd name="connsiteX51" fmla="*/ 3373514 w 3693110"/>
              <a:gd name="connsiteY51" fmla="*/ 1039173 h 1216726"/>
              <a:gd name="connsiteX52" fmla="*/ 3338004 w 3693110"/>
              <a:gd name="connsiteY52" fmla="*/ 1065806 h 1216726"/>
              <a:gd name="connsiteX53" fmla="*/ 3320248 w 3693110"/>
              <a:gd name="connsiteY53" fmla="*/ 1083561 h 1216726"/>
              <a:gd name="connsiteX54" fmla="*/ 3240349 w 3693110"/>
              <a:gd name="connsiteY54" fmla="*/ 1119072 h 1216726"/>
              <a:gd name="connsiteX55" fmla="*/ 3213716 w 3693110"/>
              <a:gd name="connsiteY55" fmla="*/ 1127950 h 1216726"/>
              <a:gd name="connsiteX56" fmla="*/ 3178206 w 3693110"/>
              <a:gd name="connsiteY56" fmla="*/ 1154583 h 1216726"/>
              <a:gd name="connsiteX57" fmla="*/ 3098307 w 3693110"/>
              <a:gd name="connsiteY57" fmla="*/ 1216726 h 1216726"/>
              <a:gd name="connsiteX58" fmla="*/ 3142695 w 3693110"/>
              <a:gd name="connsiteY58" fmla="*/ 1181216 h 121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693110" h="1216726">
                <a:moveTo>
                  <a:pt x="0" y="408859"/>
                </a:moveTo>
                <a:cubicBezTo>
                  <a:pt x="14196" y="210103"/>
                  <a:pt x="-5306" y="338649"/>
                  <a:pt x="17755" y="257938"/>
                </a:cubicBezTo>
                <a:cubicBezTo>
                  <a:pt x="21107" y="246206"/>
                  <a:pt x="20579" y="233021"/>
                  <a:pt x="26633" y="222427"/>
                </a:cubicBezTo>
                <a:cubicBezTo>
                  <a:pt x="40781" y="197669"/>
                  <a:pt x="59842" y="194753"/>
                  <a:pt x="79899" y="178039"/>
                </a:cubicBezTo>
                <a:cubicBezTo>
                  <a:pt x="89544" y="170002"/>
                  <a:pt x="96086" y="158370"/>
                  <a:pt x="106532" y="151406"/>
                </a:cubicBezTo>
                <a:cubicBezTo>
                  <a:pt x="114318" y="146215"/>
                  <a:pt x="124795" y="146713"/>
                  <a:pt x="133165" y="142528"/>
                </a:cubicBezTo>
                <a:cubicBezTo>
                  <a:pt x="194472" y="111874"/>
                  <a:pt x="121404" y="134372"/>
                  <a:pt x="195309" y="115895"/>
                </a:cubicBezTo>
                <a:cubicBezTo>
                  <a:pt x="204187" y="109977"/>
                  <a:pt x="211915" y="101786"/>
                  <a:pt x="221942" y="98140"/>
                </a:cubicBezTo>
                <a:cubicBezTo>
                  <a:pt x="312518" y="65204"/>
                  <a:pt x="412499" y="75404"/>
                  <a:pt x="506027" y="71507"/>
                </a:cubicBezTo>
                <a:cubicBezTo>
                  <a:pt x="517864" y="65589"/>
                  <a:pt x="529445" y="59127"/>
                  <a:pt x="541538" y="53752"/>
                </a:cubicBezTo>
                <a:cubicBezTo>
                  <a:pt x="573396" y="39593"/>
                  <a:pt x="583268" y="36882"/>
                  <a:pt x="612559" y="27119"/>
                </a:cubicBezTo>
                <a:cubicBezTo>
                  <a:pt x="710213" y="30078"/>
                  <a:pt x="807951" y="30992"/>
                  <a:pt x="905522" y="35996"/>
                </a:cubicBezTo>
                <a:cubicBezTo>
                  <a:pt x="923499" y="36918"/>
                  <a:pt x="940927" y="42641"/>
                  <a:pt x="958788" y="44874"/>
                </a:cubicBezTo>
                <a:cubicBezTo>
                  <a:pt x="988298" y="48563"/>
                  <a:pt x="1017973" y="50793"/>
                  <a:pt x="1047565" y="53752"/>
                </a:cubicBezTo>
                <a:cubicBezTo>
                  <a:pt x="1059402" y="56711"/>
                  <a:pt x="1071344" y="59277"/>
                  <a:pt x="1083076" y="62629"/>
                </a:cubicBezTo>
                <a:cubicBezTo>
                  <a:pt x="1092074" y="65200"/>
                  <a:pt x="1100358" y="71140"/>
                  <a:pt x="1109709" y="71507"/>
                </a:cubicBezTo>
                <a:cubicBezTo>
                  <a:pt x="1251673" y="77074"/>
                  <a:pt x="1393794" y="77426"/>
                  <a:pt x="1535837" y="80385"/>
                </a:cubicBezTo>
                <a:cubicBezTo>
                  <a:pt x="1547674" y="83344"/>
                  <a:pt x="1559343" y="87079"/>
                  <a:pt x="1571347" y="89262"/>
                </a:cubicBezTo>
                <a:cubicBezTo>
                  <a:pt x="1591934" y="93005"/>
                  <a:pt x="1612851" y="94700"/>
                  <a:pt x="1633491" y="98140"/>
                </a:cubicBezTo>
                <a:cubicBezTo>
                  <a:pt x="1648375" y="100621"/>
                  <a:pt x="1663083" y="104059"/>
                  <a:pt x="1677879" y="107018"/>
                </a:cubicBezTo>
                <a:cubicBezTo>
                  <a:pt x="1760737" y="104059"/>
                  <a:pt x="1843704" y="103312"/>
                  <a:pt x="1926454" y="98140"/>
                </a:cubicBezTo>
                <a:cubicBezTo>
                  <a:pt x="1967667" y="95564"/>
                  <a:pt x="1958793" y="84401"/>
                  <a:pt x="1997476" y="71507"/>
                </a:cubicBezTo>
                <a:cubicBezTo>
                  <a:pt x="2009891" y="67369"/>
                  <a:pt x="2086178" y="55244"/>
                  <a:pt x="2095130" y="53752"/>
                </a:cubicBezTo>
                <a:cubicBezTo>
                  <a:pt x="2112885" y="47833"/>
                  <a:pt x="2130096" y="39918"/>
                  <a:pt x="2148396" y="35996"/>
                </a:cubicBezTo>
                <a:cubicBezTo>
                  <a:pt x="2205193" y="23825"/>
                  <a:pt x="2361006" y="19667"/>
                  <a:pt x="2388093" y="18241"/>
                </a:cubicBezTo>
                <a:cubicBezTo>
                  <a:pt x="2548150" y="-8436"/>
                  <a:pt x="2511303" y="-6168"/>
                  <a:pt x="2805343" y="27119"/>
                </a:cubicBezTo>
                <a:cubicBezTo>
                  <a:pt x="2842537" y="31330"/>
                  <a:pt x="2877122" y="48727"/>
                  <a:pt x="2911876" y="62629"/>
                </a:cubicBezTo>
                <a:lnTo>
                  <a:pt x="3000652" y="98140"/>
                </a:lnTo>
                <a:cubicBezTo>
                  <a:pt x="3015448" y="104059"/>
                  <a:pt x="3031782" y="107055"/>
                  <a:pt x="3045041" y="115895"/>
                </a:cubicBezTo>
                <a:cubicBezTo>
                  <a:pt x="3053919" y="121814"/>
                  <a:pt x="3062131" y="128879"/>
                  <a:pt x="3071674" y="133651"/>
                </a:cubicBezTo>
                <a:cubicBezTo>
                  <a:pt x="3080044" y="137836"/>
                  <a:pt x="3089788" y="138656"/>
                  <a:pt x="3098307" y="142528"/>
                </a:cubicBezTo>
                <a:cubicBezTo>
                  <a:pt x="3122403" y="153481"/>
                  <a:pt x="3143650" y="171619"/>
                  <a:pt x="3169328" y="178039"/>
                </a:cubicBezTo>
                <a:cubicBezTo>
                  <a:pt x="3181165" y="180998"/>
                  <a:pt x="3193193" y="183278"/>
                  <a:pt x="3204839" y="186917"/>
                </a:cubicBezTo>
                <a:cubicBezTo>
                  <a:pt x="3240567" y="198082"/>
                  <a:pt x="3274666" y="215086"/>
                  <a:pt x="3311371" y="222427"/>
                </a:cubicBezTo>
                <a:lnTo>
                  <a:pt x="3355759" y="231305"/>
                </a:lnTo>
                <a:cubicBezTo>
                  <a:pt x="3480770" y="254035"/>
                  <a:pt x="3343709" y="227121"/>
                  <a:pt x="3453413" y="249060"/>
                </a:cubicBezTo>
                <a:cubicBezTo>
                  <a:pt x="3462291" y="254979"/>
                  <a:pt x="3470782" y="261522"/>
                  <a:pt x="3480046" y="266816"/>
                </a:cubicBezTo>
                <a:cubicBezTo>
                  <a:pt x="3491536" y="273382"/>
                  <a:pt x="3504334" y="277557"/>
                  <a:pt x="3515557" y="284571"/>
                </a:cubicBezTo>
                <a:cubicBezTo>
                  <a:pt x="3528104" y="292413"/>
                  <a:pt x="3539231" y="302326"/>
                  <a:pt x="3551068" y="311204"/>
                </a:cubicBezTo>
                <a:cubicBezTo>
                  <a:pt x="3558031" y="325129"/>
                  <a:pt x="3574030" y="360800"/>
                  <a:pt x="3586578" y="373348"/>
                </a:cubicBezTo>
                <a:cubicBezTo>
                  <a:pt x="3594123" y="380893"/>
                  <a:pt x="3604333" y="385185"/>
                  <a:pt x="3613211" y="391103"/>
                </a:cubicBezTo>
                <a:cubicBezTo>
                  <a:pt x="3641828" y="448335"/>
                  <a:pt x="3627379" y="422244"/>
                  <a:pt x="3675355" y="497635"/>
                </a:cubicBezTo>
                <a:cubicBezTo>
                  <a:pt x="3681083" y="506637"/>
                  <a:pt x="3693110" y="524268"/>
                  <a:pt x="3693110" y="524268"/>
                </a:cubicBezTo>
                <a:cubicBezTo>
                  <a:pt x="3690151" y="565697"/>
                  <a:pt x="3692378" y="607828"/>
                  <a:pt x="3684233" y="648556"/>
                </a:cubicBezTo>
                <a:cubicBezTo>
                  <a:pt x="3680340" y="668022"/>
                  <a:pt x="3667241" y="684469"/>
                  <a:pt x="3657600" y="701822"/>
                </a:cubicBezTo>
                <a:cubicBezTo>
                  <a:pt x="3646500" y="721801"/>
                  <a:pt x="3625634" y="746217"/>
                  <a:pt x="3613211" y="763965"/>
                </a:cubicBezTo>
                <a:cubicBezTo>
                  <a:pt x="3600974" y="781447"/>
                  <a:pt x="3589538" y="799476"/>
                  <a:pt x="3577701" y="817231"/>
                </a:cubicBezTo>
                <a:cubicBezTo>
                  <a:pt x="3571782" y="826109"/>
                  <a:pt x="3568823" y="837945"/>
                  <a:pt x="3559945" y="843864"/>
                </a:cubicBezTo>
                <a:lnTo>
                  <a:pt x="3533312" y="861620"/>
                </a:lnTo>
                <a:cubicBezTo>
                  <a:pt x="3501629" y="909146"/>
                  <a:pt x="3523102" y="880708"/>
                  <a:pt x="3462291" y="941519"/>
                </a:cubicBezTo>
                <a:cubicBezTo>
                  <a:pt x="3453413" y="950397"/>
                  <a:pt x="3442622" y="957706"/>
                  <a:pt x="3435658" y="968152"/>
                </a:cubicBezTo>
                <a:cubicBezTo>
                  <a:pt x="3415122" y="998957"/>
                  <a:pt x="3408139" y="1013204"/>
                  <a:pt x="3373514" y="1039173"/>
                </a:cubicBezTo>
                <a:cubicBezTo>
                  <a:pt x="3361677" y="1048051"/>
                  <a:pt x="3349371" y="1056334"/>
                  <a:pt x="3338004" y="1065806"/>
                </a:cubicBezTo>
                <a:cubicBezTo>
                  <a:pt x="3331574" y="1071164"/>
                  <a:pt x="3326784" y="1078332"/>
                  <a:pt x="3320248" y="1083561"/>
                </a:cubicBezTo>
                <a:cubicBezTo>
                  <a:pt x="3290098" y="1107681"/>
                  <a:pt x="3282591" y="1104991"/>
                  <a:pt x="3240349" y="1119072"/>
                </a:cubicBezTo>
                <a:lnTo>
                  <a:pt x="3213716" y="1127950"/>
                </a:lnTo>
                <a:cubicBezTo>
                  <a:pt x="3201879" y="1136828"/>
                  <a:pt x="3189204" y="1144685"/>
                  <a:pt x="3178206" y="1154583"/>
                </a:cubicBezTo>
                <a:cubicBezTo>
                  <a:pt x="3107757" y="1217988"/>
                  <a:pt x="3152699" y="1198597"/>
                  <a:pt x="3098307" y="1216726"/>
                </a:cubicBezTo>
                <a:cubicBezTo>
                  <a:pt x="3131904" y="1194328"/>
                  <a:pt x="3117395" y="1206516"/>
                  <a:pt x="3142695" y="1181216"/>
                </a:cubicBezTo>
              </a:path>
            </a:pathLst>
          </a:custGeom>
          <a:noFill/>
          <a:ln w="31750" cmpd="sng"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811697" y="3790765"/>
            <a:ext cx="2503503" cy="932155"/>
          </a:xfrm>
          <a:custGeom>
            <a:avLst/>
            <a:gdLst>
              <a:gd name="connsiteX0" fmla="*/ 0 w 2618913"/>
              <a:gd name="connsiteY0" fmla="*/ 44388 h 932155"/>
              <a:gd name="connsiteX1" fmla="*/ 53266 w 2618913"/>
              <a:gd name="connsiteY1" fmla="*/ 35511 h 932155"/>
              <a:gd name="connsiteX2" fmla="*/ 79899 w 2618913"/>
              <a:gd name="connsiteY2" fmla="*/ 26633 h 932155"/>
              <a:gd name="connsiteX3" fmla="*/ 195309 w 2618913"/>
              <a:gd name="connsiteY3" fmla="*/ 0 h 932155"/>
              <a:gd name="connsiteX4" fmla="*/ 363985 w 2618913"/>
              <a:gd name="connsiteY4" fmla="*/ 8878 h 932155"/>
              <a:gd name="connsiteX5" fmla="*/ 399495 w 2618913"/>
              <a:gd name="connsiteY5" fmla="*/ 17755 h 932155"/>
              <a:gd name="connsiteX6" fmla="*/ 470517 w 2618913"/>
              <a:gd name="connsiteY6" fmla="*/ 26633 h 932155"/>
              <a:gd name="connsiteX7" fmla="*/ 506027 w 2618913"/>
              <a:gd name="connsiteY7" fmla="*/ 35511 h 932155"/>
              <a:gd name="connsiteX8" fmla="*/ 532660 w 2618913"/>
              <a:gd name="connsiteY8" fmla="*/ 44388 h 932155"/>
              <a:gd name="connsiteX9" fmla="*/ 603682 w 2618913"/>
              <a:gd name="connsiteY9" fmla="*/ 62144 h 932155"/>
              <a:gd name="connsiteX10" fmla="*/ 665825 w 2618913"/>
              <a:gd name="connsiteY10" fmla="*/ 106532 h 932155"/>
              <a:gd name="connsiteX11" fmla="*/ 736847 w 2618913"/>
              <a:gd name="connsiteY11" fmla="*/ 133165 h 932155"/>
              <a:gd name="connsiteX12" fmla="*/ 772357 w 2618913"/>
              <a:gd name="connsiteY12" fmla="*/ 150920 h 932155"/>
              <a:gd name="connsiteX13" fmla="*/ 861134 w 2618913"/>
              <a:gd name="connsiteY13" fmla="*/ 186431 h 932155"/>
              <a:gd name="connsiteX14" fmla="*/ 905522 w 2618913"/>
              <a:gd name="connsiteY14" fmla="*/ 221942 h 932155"/>
              <a:gd name="connsiteX15" fmla="*/ 932155 w 2618913"/>
              <a:gd name="connsiteY15" fmla="*/ 248575 h 932155"/>
              <a:gd name="connsiteX16" fmla="*/ 1020932 w 2618913"/>
              <a:gd name="connsiteY16" fmla="*/ 292963 h 932155"/>
              <a:gd name="connsiteX17" fmla="*/ 1029810 w 2618913"/>
              <a:gd name="connsiteY17" fmla="*/ 319596 h 932155"/>
              <a:gd name="connsiteX18" fmla="*/ 1056443 w 2618913"/>
              <a:gd name="connsiteY18" fmla="*/ 337352 h 932155"/>
              <a:gd name="connsiteX19" fmla="*/ 1091953 w 2618913"/>
              <a:gd name="connsiteY19" fmla="*/ 363985 h 932155"/>
              <a:gd name="connsiteX20" fmla="*/ 1136342 w 2618913"/>
              <a:gd name="connsiteY20" fmla="*/ 399495 h 932155"/>
              <a:gd name="connsiteX21" fmla="*/ 1189608 w 2618913"/>
              <a:gd name="connsiteY21" fmla="*/ 417251 h 932155"/>
              <a:gd name="connsiteX22" fmla="*/ 1216241 w 2618913"/>
              <a:gd name="connsiteY22" fmla="*/ 435006 h 932155"/>
              <a:gd name="connsiteX23" fmla="*/ 1242874 w 2618913"/>
              <a:gd name="connsiteY23" fmla="*/ 461639 h 932155"/>
              <a:gd name="connsiteX24" fmla="*/ 1322773 w 2618913"/>
              <a:gd name="connsiteY24" fmla="*/ 506027 h 932155"/>
              <a:gd name="connsiteX25" fmla="*/ 1358284 w 2618913"/>
              <a:gd name="connsiteY25" fmla="*/ 541538 h 932155"/>
              <a:gd name="connsiteX26" fmla="*/ 1411550 w 2618913"/>
              <a:gd name="connsiteY26" fmla="*/ 568171 h 932155"/>
              <a:gd name="connsiteX27" fmla="*/ 1438183 w 2618913"/>
              <a:gd name="connsiteY27" fmla="*/ 577049 h 932155"/>
              <a:gd name="connsiteX28" fmla="*/ 1491449 w 2618913"/>
              <a:gd name="connsiteY28" fmla="*/ 612559 h 932155"/>
              <a:gd name="connsiteX29" fmla="*/ 1518082 w 2618913"/>
              <a:gd name="connsiteY29" fmla="*/ 630315 h 932155"/>
              <a:gd name="connsiteX30" fmla="*/ 1580225 w 2618913"/>
              <a:gd name="connsiteY30" fmla="*/ 648070 h 932155"/>
              <a:gd name="connsiteX31" fmla="*/ 1606858 w 2618913"/>
              <a:gd name="connsiteY31" fmla="*/ 665825 h 932155"/>
              <a:gd name="connsiteX32" fmla="*/ 1704513 w 2618913"/>
              <a:gd name="connsiteY32" fmla="*/ 674703 h 932155"/>
              <a:gd name="connsiteX33" fmla="*/ 1882066 w 2618913"/>
              <a:gd name="connsiteY33" fmla="*/ 665825 h 932155"/>
              <a:gd name="connsiteX34" fmla="*/ 1961965 w 2618913"/>
              <a:gd name="connsiteY34" fmla="*/ 639192 h 932155"/>
              <a:gd name="connsiteX35" fmla="*/ 2041864 w 2618913"/>
              <a:gd name="connsiteY35" fmla="*/ 621437 h 932155"/>
              <a:gd name="connsiteX36" fmla="*/ 2077375 w 2618913"/>
              <a:gd name="connsiteY36" fmla="*/ 612559 h 932155"/>
              <a:gd name="connsiteX37" fmla="*/ 2228295 w 2618913"/>
              <a:gd name="connsiteY37" fmla="*/ 630315 h 932155"/>
              <a:gd name="connsiteX38" fmla="*/ 2299317 w 2618913"/>
              <a:gd name="connsiteY38" fmla="*/ 648070 h 932155"/>
              <a:gd name="connsiteX39" fmla="*/ 2334827 w 2618913"/>
              <a:gd name="connsiteY39" fmla="*/ 665825 h 932155"/>
              <a:gd name="connsiteX40" fmla="*/ 2361460 w 2618913"/>
              <a:gd name="connsiteY40" fmla="*/ 683581 h 932155"/>
              <a:gd name="connsiteX41" fmla="*/ 2388093 w 2618913"/>
              <a:gd name="connsiteY41" fmla="*/ 692458 h 932155"/>
              <a:gd name="connsiteX42" fmla="*/ 2405849 w 2618913"/>
              <a:gd name="connsiteY42" fmla="*/ 710214 h 932155"/>
              <a:gd name="connsiteX43" fmla="*/ 2459115 w 2618913"/>
              <a:gd name="connsiteY43" fmla="*/ 745724 h 932155"/>
              <a:gd name="connsiteX44" fmla="*/ 2476870 w 2618913"/>
              <a:gd name="connsiteY44" fmla="*/ 763480 h 932155"/>
              <a:gd name="connsiteX45" fmla="*/ 2539014 w 2618913"/>
              <a:gd name="connsiteY45" fmla="*/ 798990 h 932155"/>
              <a:gd name="connsiteX46" fmla="*/ 2556769 w 2618913"/>
              <a:gd name="connsiteY46" fmla="*/ 816746 h 932155"/>
              <a:gd name="connsiteX47" fmla="*/ 2583402 w 2618913"/>
              <a:gd name="connsiteY47" fmla="*/ 834501 h 932155"/>
              <a:gd name="connsiteX48" fmla="*/ 2610035 w 2618913"/>
              <a:gd name="connsiteY48" fmla="*/ 896645 h 932155"/>
              <a:gd name="connsiteX49" fmla="*/ 2618913 w 2618913"/>
              <a:gd name="connsiteY49" fmla="*/ 932155 h 9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618913" h="932155">
                <a:moveTo>
                  <a:pt x="0" y="44388"/>
                </a:moveTo>
                <a:cubicBezTo>
                  <a:pt x="17755" y="41429"/>
                  <a:pt x="35694" y="39416"/>
                  <a:pt x="53266" y="35511"/>
                </a:cubicBezTo>
                <a:cubicBezTo>
                  <a:pt x="62401" y="33481"/>
                  <a:pt x="70871" y="29095"/>
                  <a:pt x="79899" y="26633"/>
                </a:cubicBezTo>
                <a:cubicBezTo>
                  <a:pt x="138784" y="10574"/>
                  <a:pt x="143548" y="10352"/>
                  <a:pt x="195309" y="0"/>
                </a:cubicBezTo>
                <a:cubicBezTo>
                  <a:pt x="251534" y="2959"/>
                  <a:pt x="307894" y="4001"/>
                  <a:pt x="363985" y="8878"/>
                </a:cubicBezTo>
                <a:cubicBezTo>
                  <a:pt x="376140" y="9935"/>
                  <a:pt x="387460" y="15749"/>
                  <a:pt x="399495" y="17755"/>
                </a:cubicBezTo>
                <a:cubicBezTo>
                  <a:pt x="423029" y="21677"/>
                  <a:pt x="446843" y="23674"/>
                  <a:pt x="470517" y="26633"/>
                </a:cubicBezTo>
                <a:cubicBezTo>
                  <a:pt x="482354" y="29592"/>
                  <a:pt x="494295" y="32159"/>
                  <a:pt x="506027" y="35511"/>
                </a:cubicBezTo>
                <a:cubicBezTo>
                  <a:pt x="515025" y="38082"/>
                  <a:pt x="523582" y="42118"/>
                  <a:pt x="532660" y="44388"/>
                </a:cubicBezTo>
                <a:cubicBezTo>
                  <a:pt x="552922" y="49453"/>
                  <a:pt x="583388" y="51997"/>
                  <a:pt x="603682" y="62144"/>
                </a:cubicBezTo>
                <a:cubicBezTo>
                  <a:pt x="636979" y="78793"/>
                  <a:pt x="629610" y="86413"/>
                  <a:pt x="665825" y="106532"/>
                </a:cubicBezTo>
                <a:cubicBezTo>
                  <a:pt x="707199" y="129517"/>
                  <a:pt x="701969" y="118217"/>
                  <a:pt x="736847" y="133165"/>
                </a:cubicBezTo>
                <a:cubicBezTo>
                  <a:pt x="749011" y="138378"/>
                  <a:pt x="760070" y="146005"/>
                  <a:pt x="772357" y="150920"/>
                </a:cubicBezTo>
                <a:cubicBezTo>
                  <a:pt x="882064" y="194803"/>
                  <a:pt x="777851" y="144791"/>
                  <a:pt x="861134" y="186431"/>
                </a:cubicBezTo>
                <a:cubicBezTo>
                  <a:pt x="900842" y="245994"/>
                  <a:pt x="854066" y="187637"/>
                  <a:pt x="905522" y="221942"/>
                </a:cubicBezTo>
                <a:cubicBezTo>
                  <a:pt x="915968" y="228906"/>
                  <a:pt x="922245" y="240867"/>
                  <a:pt x="932155" y="248575"/>
                </a:cubicBezTo>
                <a:cubicBezTo>
                  <a:pt x="982221" y="287515"/>
                  <a:pt x="972354" y="280818"/>
                  <a:pt x="1020932" y="292963"/>
                </a:cubicBezTo>
                <a:cubicBezTo>
                  <a:pt x="1023891" y="301841"/>
                  <a:pt x="1023964" y="312289"/>
                  <a:pt x="1029810" y="319596"/>
                </a:cubicBezTo>
                <a:cubicBezTo>
                  <a:pt x="1036475" y="327928"/>
                  <a:pt x="1047761" y="331150"/>
                  <a:pt x="1056443" y="337352"/>
                </a:cubicBezTo>
                <a:cubicBezTo>
                  <a:pt x="1068483" y="345952"/>
                  <a:pt x="1080586" y="354513"/>
                  <a:pt x="1091953" y="363985"/>
                </a:cubicBezTo>
                <a:cubicBezTo>
                  <a:pt x="1113034" y="381552"/>
                  <a:pt x="1108124" y="386953"/>
                  <a:pt x="1136342" y="399495"/>
                </a:cubicBezTo>
                <a:cubicBezTo>
                  <a:pt x="1153445" y="407096"/>
                  <a:pt x="1174035" y="406869"/>
                  <a:pt x="1189608" y="417251"/>
                </a:cubicBezTo>
                <a:cubicBezTo>
                  <a:pt x="1198486" y="423169"/>
                  <a:pt x="1208044" y="428176"/>
                  <a:pt x="1216241" y="435006"/>
                </a:cubicBezTo>
                <a:cubicBezTo>
                  <a:pt x="1225886" y="443043"/>
                  <a:pt x="1232428" y="454675"/>
                  <a:pt x="1242874" y="461639"/>
                </a:cubicBezTo>
                <a:cubicBezTo>
                  <a:pt x="1309853" y="506292"/>
                  <a:pt x="1215881" y="399135"/>
                  <a:pt x="1322773" y="506027"/>
                </a:cubicBezTo>
                <a:cubicBezTo>
                  <a:pt x="1334610" y="517864"/>
                  <a:pt x="1342403" y="536244"/>
                  <a:pt x="1358284" y="541538"/>
                </a:cubicBezTo>
                <a:cubicBezTo>
                  <a:pt x="1425227" y="563853"/>
                  <a:pt x="1342711" y="533752"/>
                  <a:pt x="1411550" y="568171"/>
                </a:cubicBezTo>
                <a:cubicBezTo>
                  <a:pt x="1419920" y="572356"/>
                  <a:pt x="1430003" y="572504"/>
                  <a:pt x="1438183" y="577049"/>
                </a:cubicBezTo>
                <a:cubicBezTo>
                  <a:pt x="1456837" y="587412"/>
                  <a:pt x="1473694" y="600722"/>
                  <a:pt x="1491449" y="612559"/>
                </a:cubicBezTo>
                <a:cubicBezTo>
                  <a:pt x="1500327" y="618478"/>
                  <a:pt x="1507731" y="627727"/>
                  <a:pt x="1518082" y="630315"/>
                </a:cubicBezTo>
                <a:cubicBezTo>
                  <a:pt x="1529465" y="633160"/>
                  <a:pt x="1567486" y="641700"/>
                  <a:pt x="1580225" y="648070"/>
                </a:cubicBezTo>
                <a:cubicBezTo>
                  <a:pt x="1589768" y="652842"/>
                  <a:pt x="1596425" y="663589"/>
                  <a:pt x="1606858" y="665825"/>
                </a:cubicBezTo>
                <a:cubicBezTo>
                  <a:pt x="1638818" y="672674"/>
                  <a:pt x="1671961" y="671744"/>
                  <a:pt x="1704513" y="674703"/>
                </a:cubicBezTo>
                <a:cubicBezTo>
                  <a:pt x="1763697" y="671744"/>
                  <a:pt x="1823198" y="672617"/>
                  <a:pt x="1882066" y="665825"/>
                </a:cubicBezTo>
                <a:cubicBezTo>
                  <a:pt x="1898571" y="663921"/>
                  <a:pt x="1940396" y="644584"/>
                  <a:pt x="1961965" y="639192"/>
                </a:cubicBezTo>
                <a:cubicBezTo>
                  <a:pt x="2048606" y="617534"/>
                  <a:pt x="1940383" y="643989"/>
                  <a:pt x="2041864" y="621437"/>
                </a:cubicBezTo>
                <a:cubicBezTo>
                  <a:pt x="2053775" y="618790"/>
                  <a:pt x="2065538" y="615518"/>
                  <a:pt x="2077375" y="612559"/>
                </a:cubicBezTo>
                <a:cubicBezTo>
                  <a:pt x="2299263" y="628409"/>
                  <a:pt x="2142372" y="606882"/>
                  <a:pt x="2228295" y="630315"/>
                </a:cubicBezTo>
                <a:cubicBezTo>
                  <a:pt x="2251838" y="636736"/>
                  <a:pt x="2277491" y="637157"/>
                  <a:pt x="2299317" y="648070"/>
                </a:cubicBezTo>
                <a:cubicBezTo>
                  <a:pt x="2311154" y="653988"/>
                  <a:pt x="2323337" y="659259"/>
                  <a:pt x="2334827" y="665825"/>
                </a:cubicBezTo>
                <a:cubicBezTo>
                  <a:pt x="2344091" y="671119"/>
                  <a:pt x="2351917" y="678809"/>
                  <a:pt x="2361460" y="683581"/>
                </a:cubicBezTo>
                <a:cubicBezTo>
                  <a:pt x="2369830" y="687766"/>
                  <a:pt x="2379215" y="689499"/>
                  <a:pt x="2388093" y="692458"/>
                </a:cubicBezTo>
                <a:cubicBezTo>
                  <a:pt x="2394012" y="698377"/>
                  <a:pt x="2399153" y="705192"/>
                  <a:pt x="2405849" y="710214"/>
                </a:cubicBezTo>
                <a:cubicBezTo>
                  <a:pt x="2422920" y="723017"/>
                  <a:pt x="2444026" y="730635"/>
                  <a:pt x="2459115" y="745724"/>
                </a:cubicBezTo>
                <a:cubicBezTo>
                  <a:pt x="2465033" y="751643"/>
                  <a:pt x="2470334" y="758251"/>
                  <a:pt x="2476870" y="763480"/>
                </a:cubicBezTo>
                <a:cubicBezTo>
                  <a:pt x="2497782" y="780210"/>
                  <a:pt x="2514714" y="786840"/>
                  <a:pt x="2539014" y="798990"/>
                </a:cubicBezTo>
                <a:cubicBezTo>
                  <a:pt x="2544932" y="804909"/>
                  <a:pt x="2550233" y="811517"/>
                  <a:pt x="2556769" y="816746"/>
                </a:cubicBezTo>
                <a:cubicBezTo>
                  <a:pt x="2565100" y="823411"/>
                  <a:pt x="2578108" y="825237"/>
                  <a:pt x="2583402" y="834501"/>
                </a:cubicBezTo>
                <a:cubicBezTo>
                  <a:pt x="2639509" y="932687"/>
                  <a:pt x="2556323" y="842930"/>
                  <a:pt x="2610035" y="896645"/>
                </a:cubicBezTo>
                <a:lnTo>
                  <a:pt x="2618913" y="932155"/>
                </a:lnTo>
              </a:path>
            </a:pathLst>
          </a:custGeom>
          <a:noFill/>
          <a:ln w="31750" cmpd="sng"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1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0A6B-E4B0-3244-94D8-3A30610A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heapsort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252F-D9F9-7C0C-5C16-B95DDFF0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 sort ends up in reversed order in array</a:t>
            </a:r>
          </a:p>
          <a:p>
            <a:pPr lvl="1"/>
            <a:r>
              <a:rPr lang="en-US" dirty="0"/>
              <a:t>Previous slide used min-heap, but sorted sequence is in nonincreasing (large to small) order</a:t>
            </a:r>
          </a:p>
          <a:p>
            <a:r>
              <a:rPr lang="en-US" dirty="0"/>
              <a:t>For sort in nondecreasing order,</a:t>
            </a:r>
          </a:p>
          <a:p>
            <a:pPr lvl="1"/>
            <a:r>
              <a:rPr lang="en-US" dirty="0"/>
              <a:t>Use max-heap</a:t>
            </a:r>
          </a:p>
          <a:p>
            <a:pPr lvl="1"/>
            <a:r>
              <a:rPr lang="en-US" dirty="0"/>
              <a:t>Or reverse the array</a:t>
            </a:r>
          </a:p>
          <a:p>
            <a:pPr lvl="2"/>
            <a:r>
              <a:rPr lang="en-US" dirty="0"/>
              <a:t>Swap first and last, then second and next-to-last</a:t>
            </a:r>
          </a:p>
          <a:p>
            <a:pPr lvl="3"/>
            <a:r>
              <a:rPr lang="en-US" dirty="0"/>
              <a:t>n / 2 swaps, each swap 3 assignments</a:t>
            </a:r>
          </a:p>
          <a:p>
            <a:pPr lvl="3"/>
            <a:r>
              <a:rPr lang="en-US" b="1" dirty="0"/>
              <a:t>O(n)</a:t>
            </a:r>
          </a:p>
          <a:p>
            <a:pPr lvl="2"/>
            <a:r>
              <a:rPr lang="en-US" dirty="0"/>
              <a:t>Use a stack</a:t>
            </a:r>
          </a:p>
          <a:p>
            <a:pPr lvl="3"/>
            <a:r>
              <a:rPr lang="en-US" dirty="0"/>
              <a:t>2n pushes and pops</a:t>
            </a:r>
          </a:p>
          <a:p>
            <a:pPr lvl="3"/>
            <a:r>
              <a:rPr lang="en-US" b="1" dirty="0"/>
              <a:t>O(n)</a:t>
            </a:r>
          </a:p>
          <a:p>
            <a:pPr lvl="3"/>
            <a:r>
              <a:rPr lang="en-US" dirty="0"/>
              <a:t>But needs twice as much memory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8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val 150"/>
          <p:cNvSpPr/>
          <p:nvPr/>
        </p:nvSpPr>
        <p:spPr>
          <a:xfrm>
            <a:off x="4221565" y="1921116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Binary 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633" y="1217230"/>
            <a:ext cx="8229600" cy="590118"/>
          </a:xfrm>
        </p:spPr>
        <p:txBody>
          <a:bodyPr/>
          <a:lstStyle/>
          <a:p>
            <a:pPr marL="109728" indent="0">
              <a:spcBef>
                <a:spcPts val="12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Heap-order property </a:t>
            </a:r>
          </a:p>
          <a:p>
            <a:pPr marL="365760" lvl="1" indent="0">
              <a:spcBef>
                <a:spcPts val="600"/>
              </a:spcBef>
              <a:buNone/>
            </a:pPr>
            <a:endParaRPr lang="en-US" dirty="0"/>
          </a:p>
          <a:p>
            <a:pPr marL="365760" lvl="1" indent="0">
              <a:spcBef>
                <a:spcPts val="600"/>
              </a:spcBef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047368" y="4837481"/>
            <a:ext cx="402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every child &gt;= parent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43000" y="1995905"/>
            <a:ext cx="6324600" cy="3657600"/>
            <a:chOff x="217207" y="2366449"/>
            <a:chExt cx="5441520" cy="331188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415287" y="3181900"/>
              <a:ext cx="425771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7207" y="5209200"/>
              <a:ext cx="614028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46687" y="5209200"/>
              <a:ext cx="584044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76423" y="4156351"/>
              <a:ext cx="584044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74683" y="4141307"/>
              <a:ext cx="584044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914325" y="2366449"/>
              <a:ext cx="352463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526974" y="3110296"/>
              <a:ext cx="425771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064068" y="4106264"/>
              <a:ext cx="709321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89534" y="4131575"/>
              <a:ext cx="652924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45451" y="5209200"/>
              <a:ext cx="595032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338204" y="1729714"/>
            <a:ext cx="2204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Min at root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743739" y="3697419"/>
            <a:ext cx="2723861" cy="85722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25400">
            <a:solidFill>
              <a:schemeClr val="accent2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1448101" y="3716567"/>
            <a:ext cx="2723861" cy="85722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25400">
            <a:solidFill>
              <a:schemeClr val="accent2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3314700" y="2571750"/>
            <a:ext cx="1009650" cy="2847975"/>
          </a:xfrm>
          <a:custGeom>
            <a:avLst/>
            <a:gdLst>
              <a:gd name="connsiteX0" fmla="*/ 1009650 w 1009650"/>
              <a:gd name="connsiteY0" fmla="*/ 0 h 2847975"/>
              <a:gd name="connsiteX1" fmla="*/ 962025 w 1009650"/>
              <a:gd name="connsiteY1" fmla="*/ 9525 h 2847975"/>
              <a:gd name="connsiteX2" fmla="*/ 933450 w 1009650"/>
              <a:gd name="connsiteY2" fmla="*/ 19050 h 2847975"/>
              <a:gd name="connsiteX3" fmla="*/ 876300 w 1009650"/>
              <a:gd name="connsiteY3" fmla="*/ 28575 h 2847975"/>
              <a:gd name="connsiteX4" fmla="*/ 847725 w 1009650"/>
              <a:gd name="connsiteY4" fmla="*/ 47625 h 2847975"/>
              <a:gd name="connsiteX5" fmla="*/ 819150 w 1009650"/>
              <a:gd name="connsiteY5" fmla="*/ 57150 h 2847975"/>
              <a:gd name="connsiteX6" fmla="*/ 733425 w 1009650"/>
              <a:gd name="connsiteY6" fmla="*/ 114300 h 2847975"/>
              <a:gd name="connsiteX7" fmla="*/ 704850 w 1009650"/>
              <a:gd name="connsiteY7" fmla="*/ 133350 h 2847975"/>
              <a:gd name="connsiteX8" fmla="*/ 628650 w 1009650"/>
              <a:gd name="connsiteY8" fmla="*/ 171450 h 2847975"/>
              <a:gd name="connsiteX9" fmla="*/ 600075 w 1009650"/>
              <a:gd name="connsiteY9" fmla="*/ 190500 h 2847975"/>
              <a:gd name="connsiteX10" fmla="*/ 533400 w 1009650"/>
              <a:gd name="connsiteY10" fmla="*/ 209550 h 2847975"/>
              <a:gd name="connsiteX11" fmla="*/ 504825 w 1009650"/>
              <a:gd name="connsiteY11" fmla="*/ 228600 h 2847975"/>
              <a:gd name="connsiteX12" fmla="*/ 447675 w 1009650"/>
              <a:gd name="connsiteY12" fmla="*/ 247650 h 2847975"/>
              <a:gd name="connsiteX13" fmla="*/ 361950 w 1009650"/>
              <a:gd name="connsiteY13" fmla="*/ 304800 h 2847975"/>
              <a:gd name="connsiteX14" fmla="*/ 323850 w 1009650"/>
              <a:gd name="connsiteY14" fmla="*/ 342900 h 2847975"/>
              <a:gd name="connsiteX15" fmla="*/ 276225 w 1009650"/>
              <a:gd name="connsiteY15" fmla="*/ 361950 h 2847975"/>
              <a:gd name="connsiteX16" fmla="*/ 238125 w 1009650"/>
              <a:gd name="connsiteY16" fmla="*/ 381000 h 2847975"/>
              <a:gd name="connsiteX17" fmla="*/ 209550 w 1009650"/>
              <a:gd name="connsiteY17" fmla="*/ 400050 h 2847975"/>
              <a:gd name="connsiteX18" fmla="*/ 180975 w 1009650"/>
              <a:gd name="connsiteY18" fmla="*/ 409575 h 2847975"/>
              <a:gd name="connsiteX19" fmla="*/ 161925 w 1009650"/>
              <a:gd name="connsiteY19" fmla="*/ 447675 h 2847975"/>
              <a:gd name="connsiteX20" fmla="*/ 133350 w 1009650"/>
              <a:gd name="connsiteY20" fmla="*/ 457200 h 2847975"/>
              <a:gd name="connsiteX21" fmla="*/ 95250 w 1009650"/>
              <a:gd name="connsiteY21" fmla="*/ 485775 h 2847975"/>
              <a:gd name="connsiteX22" fmla="*/ 66675 w 1009650"/>
              <a:gd name="connsiteY22" fmla="*/ 504825 h 2847975"/>
              <a:gd name="connsiteX23" fmla="*/ 47625 w 1009650"/>
              <a:gd name="connsiteY23" fmla="*/ 533400 h 2847975"/>
              <a:gd name="connsiteX24" fmla="*/ 38100 w 1009650"/>
              <a:gd name="connsiteY24" fmla="*/ 561975 h 2847975"/>
              <a:gd name="connsiteX25" fmla="*/ 19050 w 1009650"/>
              <a:gd name="connsiteY25" fmla="*/ 628650 h 2847975"/>
              <a:gd name="connsiteX26" fmla="*/ 0 w 1009650"/>
              <a:gd name="connsiteY26" fmla="*/ 666750 h 2847975"/>
              <a:gd name="connsiteX27" fmla="*/ 28575 w 1009650"/>
              <a:gd name="connsiteY27" fmla="*/ 790575 h 2847975"/>
              <a:gd name="connsiteX28" fmla="*/ 57150 w 1009650"/>
              <a:gd name="connsiteY28" fmla="*/ 819150 h 2847975"/>
              <a:gd name="connsiteX29" fmla="*/ 104775 w 1009650"/>
              <a:gd name="connsiteY29" fmla="*/ 866775 h 2847975"/>
              <a:gd name="connsiteX30" fmla="*/ 152400 w 1009650"/>
              <a:gd name="connsiteY30" fmla="*/ 923925 h 2847975"/>
              <a:gd name="connsiteX31" fmla="*/ 209550 w 1009650"/>
              <a:gd name="connsiteY31" fmla="*/ 981075 h 2847975"/>
              <a:gd name="connsiteX32" fmla="*/ 247650 w 1009650"/>
              <a:gd name="connsiteY32" fmla="*/ 1038225 h 2847975"/>
              <a:gd name="connsiteX33" fmla="*/ 304800 w 1009650"/>
              <a:gd name="connsiteY33" fmla="*/ 1095375 h 2847975"/>
              <a:gd name="connsiteX34" fmla="*/ 323850 w 1009650"/>
              <a:gd name="connsiteY34" fmla="*/ 1123950 h 2847975"/>
              <a:gd name="connsiteX35" fmla="*/ 352425 w 1009650"/>
              <a:gd name="connsiteY35" fmla="*/ 1143000 h 2847975"/>
              <a:gd name="connsiteX36" fmla="*/ 390525 w 1009650"/>
              <a:gd name="connsiteY36" fmla="*/ 1190625 h 2847975"/>
              <a:gd name="connsiteX37" fmla="*/ 438150 w 1009650"/>
              <a:gd name="connsiteY37" fmla="*/ 1228725 h 2847975"/>
              <a:gd name="connsiteX38" fmla="*/ 466725 w 1009650"/>
              <a:gd name="connsiteY38" fmla="*/ 1266825 h 2847975"/>
              <a:gd name="connsiteX39" fmla="*/ 533400 w 1009650"/>
              <a:gd name="connsiteY39" fmla="*/ 1304925 h 2847975"/>
              <a:gd name="connsiteX40" fmla="*/ 552450 w 1009650"/>
              <a:gd name="connsiteY40" fmla="*/ 1333500 h 2847975"/>
              <a:gd name="connsiteX41" fmla="*/ 571500 w 1009650"/>
              <a:gd name="connsiteY41" fmla="*/ 1371600 h 2847975"/>
              <a:gd name="connsiteX42" fmla="*/ 600075 w 1009650"/>
              <a:gd name="connsiteY42" fmla="*/ 1390650 h 2847975"/>
              <a:gd name="connsiteX43" fmla="*/ 609600 w 1009650"/>
              <a:gd name="connsiteY43" fmla="*/ 1428750 h 2847975"/>
              <a:gd name="connsiteX44" fmla="*/ 619125 w 1009650"/>
              <a:gd name="connsiteY44" fmla="*/ 1457325 h 2847975"/>
              <a:gd name="connsiteX45" fmla="*/ 628650 w 1009650"/>
              <a:gd name="connsiteY45" fmla="*/ 1581150 h 2847975"/>
              <a:gd name="connsiteX46" fmla="*/ 619125 w 1009650"/>
              <a:gd name="connsiteY46" fmla="*/ 1771650 h 2847975"/>
              <a:gd name="connsiteX47" fmla="*/ 609600 w 1009650"/>
              <a:gd name="connsiteY47" fmla="*/ 1809750 h 2847975"/>
              <a:gd name="connsiteX48" fmla="*/ 600075 w 1009650"/>
              <a:gd name="connsiteY48" fmla="*/ 1866900 h 2847975"/>
              <a:gd name="connsiteX49" fmla="*/ 590550 w 1009650"/>
              <a:gd name="connsiteY49" fmla="*/ 1943100 h 2847975"/>
              <a:gd name="connsiteX50" fmla="*/ 571500 w 1009650"/>
              <a:gd name="connsiteY50" fmla="*/ 2000250 h 2847975"/>
              <a:gd name="connsiteX51" fmla="*/ 561975 w 1009650"/>
              <a:gd name="connsiteY51" fmla="*/ 2038350 h 2847975"/>
              <a:gd name="connsiteX52" fmla="*/ 542925 w 1009650"/>
              <a:gd name="connsiteY52" fmla="*/ 2085975 h 2847975"/>
              <a:gd name="connsiteX53" fmla="*/ 523875 w 1009650"/>
              <a:gd name="connsiteY53" fmla="*/ 2162175 h 2847975"/>
              <a:gd name="connsiteX54" fmla="*/ 504825 w 1009650"/>
              <a:gd name="connsiteY54" fmla="*/ 2190750 h 2847975"/>
              <a:gd name="connsiteX55" fmla="*/ 476250 w 1009650"/>
              <a:gd name="connsiteY55" fmla="*/ 2305050 h 2847975"/>
              <a:gd name="connsiteX56" fmla="*/ 457200 w 1009650"/>
              <a:gd name="connsiteY56" fmla="*/ 2343150 h 2847975"/>
              <a:gd name="connsiteX57" fmla="*/ 438150 w 1009650"/>
              <a:gd name="connsiteY57" fmla="*/ 2400300 h 2847975"/>
              <a:gd name="connsiteX58" fmla="*/ 419100 w 1009650"/>
              <a:gd name="connsiteY58" fmla="*/ 2428875 h 2847975"/>
              <a:gd name="connsiteX59" fmla="*/ 400050 w 1009650"/>
              <a:gd name="connsiteY59" fmla="*/ 2495550 h 2847975"/>
              <a:gd name="connsiteX60" fmla="*/ 381000 w 1009650"/>
              <a:gd name="connsiteY60" fmla="*/ 2552700 h 2847975"/>
              <a:gd name="connsiteX61" fmla="*/ 371475 w 1009650"/>
              <a:gd name="connsiteY61" fmla="*/ 2581275 h 2847975"/>
              <a:gd name="connsiteX62" fmla="*/ 361950 w 1009650"/>
              <a:gd name="connsiteY62" fmla="*/ 2628900 h 2847975"/>
              <a:gd name="connsiteX63" fmla="*/ 342900 w 1009650"/>
              <a:gd name="connsiteY63" fmla="*/ 2667000 h 2847975"/>
              <a:gd name="connsiteX64" fmla="*/ 323850 w 1009650"/>
              <a:gd name="connsiteY64" fmla="*/ 2724150 h 2847975"/>
              <a:gd name="connsiteX65" fmla="*/ 314325 w 1009650"/>
              <a:gd name="connsiteY65" fmla="*/ 2762250 h 2847975"/>
              <a:gd name="connsiteX66" fmla="*/ 285750 w 1009650"/>
              <a:gd name="connsiteY66" fmla="*/ 2828925 h 2847975"/>
              <a:gd name="connsiteX67" fmla="*/ 285750 w 1009650"/>
              <a:gd name="connsiteY67" fmla="*/ 2847975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09650" h="2847975">
                <a:moveTo>
                  <a:pt x="1009650" y="0"/>
                </a:moveTo>
                <a:cubicBezTo>
                  <a:pt x="993775" y="3175"/>
                  <a:pt x="977731" y="5598"/>
                  <a:pt x="962025" y="9525"/>
                </a:cubicBezTo>
                <a:cubicBezTo>
                  <a:pt x="952285" y="11960"/>
                  <a:pt x="943251" y="16872"/>
                  <a:pt x="933450" y="19050"/>
                </a:cubicBezTo>
                <a:cubicBezTo>
                  <a:pt x="914597" y="23240"/>
                  <a:pt x="895350" y="25400"/>
                  <a:pt x="876300" y="28575"/>
                </a:cubicBezTo>
                <a:cubicBezTo>
                  <a:pt x="866775" y="34925"/>
                  <a:pt x="857964" y="42505"/>
                  <a:pt x="847725" y="47625"/>
                </a:cubicBezTo>
                <a:cubicBezTo>
                  <a:pt x="838745" y="52115"/>
                  <a:pt x="827927" y="52274"/>
                  <a:pt x="819150" y="57150"/>
                </a:cubicBezTo>
                <a:lnTo>
                  <a:pt x="733425" y="114300"/>
                </a:lnTo>
                <a:cubicBezTo>
                  <a:pt x="723900" y="120650"/>
                  <a:pt x="715089" y="128230"/>
                  <a:pt x="704850" y="133350"/>
                </a:cubicBezTo>
                <a:cubicBezTo>
                  <a:pt x="679450" y="146050"/>
                  <a:pt x="652279" y="155698"/>
                  <a:pt x="628650" y="171450"/>
                </a:cubicBezTo>
                <a:cubicBezTo>
                  <a:pt x="619125" y="177800"/>
                  <a:pt x="610314" y="185380"/>
                  <a:pt x="600075" y="190500"/>
                </a:cubicBezTo>
                <a:cubicBezTo>
                  <a:pt x="586410" y="197332"/>
                  <a:pt x="545607" y="206498"/>
                  <a:pt x="533400" y="209550"/>
                </a:cubicBezTo>
                <a:cubicBezTo>
                  <a:pt x="523875" y="215900"/>
                  <a:pt x="515286" y="223951"/>
                  <a:pt x="504825" y="228600"/>
                </a:cubicBezTo>
                <a:cubicBezTo>
                  <a:pt x="486475" y="236755"/>
                  <a:pt x="447675" y="247650"/>
                  <a:pt x="447675" y="247650"/>
                </a:cubicBezTo>
                <a:cubicBezTo>
                  <a:pt x="374863" y="320462"/>
                  <a:pt x="477280" y="224069"/>
                  <a:pt x="361950" y="304800"/>
                </a:cubicBezTo>
                <a:cubicBezTo>
                  <a:pt x="347236" y="315100"/>
                  <a:pt x="338794" y="332937"/>
                  <a:pt x="323850" y="342900"/>
                </a:cubicBezTo>
                <a:cubicBezTo>
                  <a:pt x="309624" y="352384"/>
                  <a:pt x="291849" y="355006"/>
                  <a:pt x="276225" y="361950"/>
                </a:cubicBezTo>
                <a:cubicBezTo>
                  <a:pt x="263250" y="367717"/>
                  <a:pt x="250453" y="373955"/>
                  <a:pt x="238125" y="381000"/>
                </a:cubicBezTo>
                <a:cubicBezTo>
                  <a:pt x="228186" y="386680"/>
                  <a:pt x="219789" y="394930"/>
                  <a:pt x="209550" y="400050"/>
                </a:cubicBezTo>
                <a:cubicBezTo>
                  <a:pt x="200570" y="404540"/>
                  <a:pt x="190500" y="406400"/>
                  <a:pt x="180975" y="409575"/>
                </a:cubicBezTo>
                <a:cubicBezTo>
                  <a:pt x="174625" y="422275"/>
                  <a:pt x="171965" y="437635"/>
                  <a:pt x="161925" y="447675"/>
                </a:cubicBezTo>
                <a:cubicBezTo>
                  <a:pt x="154825" y="454775"/>
                  <a:pt x="142067" y="452219"/>
                  <a:pt x="133350" y="457200"/>
                </a:cubicBezTo>
                <a:cubicBezTo>
                  <a:pt x="119567" y="465076"/>
                  <a:pt x="108168" y="476548"/>
                  <a:pt x="95250" y="485775"/>
                </a:cubicBezTo>
                <a:cubicBezTo>
                  <a:pt x="85935" y="492429"/>
                  <a:pt x="76200" y="498475"/>
                  <a:pt x="66675" y="504825"/>
                </a:cubicBezTo>
                <a:cubicBezTo>
                  <a:pt x="60325" y="514350"/>
                  <a:pt x="52745" y="523161"/>
                  <a:pt x="47625" y="533400"/>
                </a:cubicBezTo>
                <a:cubicBezTo>
                  <a:pt x="43135" y="542380"/>
                  <a:pt x="40858" y="552321"/>
                  <a:pt x="38100" y="561975"/>
                </a:cubicBezTo>
                <a:cubicBezTo>
                  <a:pt x="31195" y="586142"/>
                  <a:pt x="28838" y="605812"/>
                  <a:pt x="19050" y="628650"/>
                </a:cubicBezTo>
                <a:cubicBezTo>
                  <a:pt x="13457" y="641701"/>
                  <a:pt x="6350" y="654050"/>
                  <a:pt x="0" y="666750"/>
                </a:cubicBezTo>
                <a:cubicBezTo>
                  <a:pt x="7172" y="738470"/>
                  <a:pt x="-6922" y="747979"/>
                  <a:pt x="28575" y="790575"/>
                </a:cubicBezTo>
                <a:cubicBezTo>
                  <a:pt x="37199" y="800923"/>
                  <a:pt x="49320" y="808189"/>
                  <a:pt x="57150" y="819150"/>
                </a:cubicBezTo>
                <a:cubicBezTo>
                  <a:pt x="93931" y="870644"/>
                  <a:pt x="53367" y="849639"/>
                  <a:pt x="104775" y="866775"/>
                </a:cubicBezTo>
                <a:cubicBezTo>
                  <a:pt x="121404" y="916662"/>
                  <a:pt x="102973" y="879440"/>
                  <a:pt x="152400" y="923925"/>
                </a:cubicBezTo>
                <a:cubicBezTo>
                  <a:pt x="172425" y="941947"/>
                  <a:pt x="209550" y="981075"/>
                  <a:pt x="209550" y="981075"/>
                </a:cubicBezTo>
                <a:cubicBezTo>
                  <a:pt x="225752" y="1029681"/>
                  <a:pt x="208732" y="992821"/>
                  <a:pt x="247650" y="1038225"/>
                </a:cubicBezTo>
                <a:cubicBezTo>
                  <a:pt x="294908" y="1093359"/>
                  <a:pt x="254497" y="1061839"/>
                  <a:pt x="304800" y="1095375"/>
                </a:cubicBezTo>
                <a:cubicBezTo>
                  <a:pt x="311150" y="1104900"/>
                  <a:pt x="315755" y="1115855"/>
                  <a:pt x="323850" y="1123950"/>
                </a:cubicBezTo>
                <a:cubicBezTo>
                  <a:pt x="331945" y="1132045"/>
                  <a:pt x="345274" y="1134061"/>
                  <a:pt x="352425" y="1143000"/>
                </a:cubicBezTo>
                <a:cubicBezTo>
                  <a:pt x="405005" y="1208725"/>
                  <a:pt x="308633" y="1136030"/>
                  <a:pt x="390525" y="1190625"/>
                </a:cubicBezTo>
                <a:cubicBezTo>
                  <a:pt x="448867" y="1278137"/>
                  <a:pt x="369138" y="1171215"/>
                  <a:pt x="438150" y="1228725"/>
                </a:cubicBezTo>
                <a:cubicBezTo>
                  <a:pt x="450346" y="1238888"/>
                  <a:pt x="455500" y="1255600"/>
                  <a:pt x="466725" y="1266825"/>
                </a:cubicBezTo>
                <a:cubicBezTo>
                  <a:pt x="495558" y="1295658"/>
                  <a:pt x="500706" y="1294027"/>
                  <a:pt x="533400" y="1304925"/>
                </a:cubicBezTo>
                <a:cubicBezTo>
                  <a:pt x="539750" y="1314450"/>
                  <a:pt x="546770" y="1323561"/>
                  <a:pt x="552450" y="1333500"/>
                </a:cubicBezTo>
                <a:cubicBezTo>
                  <a:pt x="559495" y="1345828"/>
                  <a:pt x="562410" y="1360692"/>
                  <a:pt x="571500" y="1371600"/>
                </a:cubicBezTo>
                <a:cubicBezTo>
                  <a:pt x="578829" y="1380394"/>
                  <a:pt x="590550" y="1384300"/>
                  <a:pt x="600075" y="1390650"/>
                </a:cubicBezTo>
                <a:cubicBezTo>
                  <a:pt x="603250" y="1403350"/>
                  <a:pt x="606004" y="1416163"/>
                  <a:pt x="609600" y="1428750"/>
                </a:cubicBezTo>
                <a:cubicBezTo>
                  <a:pt x="612358" y="1438404"/>
                  <a:pt x="617880" y="1447362"/>
                  <a:pt x="619125" y="1457325"/>
                </a:cubicBezTo>
                <a:cubicBezTo>
                  <a:pt x="624260" y="1498402"/>
                  <a:pt x="625475" y="1539875"/>
                  <a:pt x="628650" y="1581150"/>
                </a:cubicBezTo>
                <a:cubicBezTo>
                  <a:pt x="625475" y="1644650"/>
                  <a:pt x="624405" y="1708290"/>
                  <a:pt x="619125" y="1771650"/>
                </a:cubicBezTo>
                <a:cubicBezTo>
                  <a:pt x="618038" y="1784696"/>
                  <a:pt x="612167" y="1796913"/>
                  <a:pt x="609600" y="1809750"/>
                </a:cubicBezTo>
                <a:cubicBezTo>
                  <a:pt x="605812" y="1828688"/>
                  <a:pt x="602806" y="1847781"/>
                  <a:pt x="600075" y="1866900"/>
                </a:cubicBezTo>
                <a:cubicBezTo>
                  <a:pt x="596455" y="1892240"/>
                  <a:pt x="595913" y="1918071"/>
                  <a:pt x="590550" y="1943100"/>
                </a:cubicBezTo>
                <a:cubicBezTo>
                  <a:pt x="586343" y="1962735"/>
                  <a:pt x="576370" y="1980769"/>
                  <a:pt x="571500" y="2000250"/>
                </a:cubicBezTo>
                <a:cubicBezTo>
                  <a:pt x="568325" y="2012950"/>
                  <a:pt x="566115" y="2025931"/>
                  <a:pt x="561975" y="2038350"/>
                </a:cubicBezTo>
                <a:cubicBezTo>
                  <a:pt x="556568" y="2054570"/>
                  <a:pt x="547838" y="2069598"/>
                  <a:pt x="542925" y="2085975"/>
                </a:cubicBezTo>
                <a:cubicBezTo>
                  <a:pt x="534774" y="2113146"/>
                  <a:pt x="536447" y="2137032"/>
                  <a:pt x="523875" y="2162175"/>
                </a:cubicBezTo>
                <a:cubicBezTo>
                  <a:pt x="518755" y="2172414"/>
                  <a:pt x="511175" y="2181225"/>
                  <a:pt x="504825" y="2190750"/>
                </a:cubicBezTo>
                <a:cubicBezTo>
                  <a:pt x="498048" y="2231414"/>
                  <a:pt x="495118" y="2267314"/>
                  <a:pt x="476250" y="2305050"/>
                </a:cubicBezTo>
                <a:cubicBezTo>
                  <a:pt x="469900" y="2317750"/>
                  <a:pt x="462473" y="2329967"/>
                  <a:pt x="457200" y="2343150"/>
                </a:cubicBezTo>
                <a:cubicBezTo>
                  <a:pt x="449742" y="2361794"/>
                  <a:pt x="449289" y="2383592"/>
                  <a:pt x="438150" y="2400300"/>
                </a:cubicBezTo>
                <a:cubicBezTo>
                  <a:pt x="431800" y="2409825"/>
                  <a:pt x="424220" y="2418636"/>
                  <a:pt x="419100" y="2428875"/>
                </a:cubicBezTo>
                <a:cubicBezTo>
                  <a:pt x="411097" y="2444880"/>
                  <a:pt x="404628" y="2480291"/>
                  <a:pt x="400050" y="2495550"/>
                </a:cubicBezTo>
                <a:cubicBezTo>
                  <a:pt x="394280" y="2514784"/>
                  <a:pt x="387350" y="2533650"/>
                  <a:pt x="381000" y="2552700"/>
                </a:cubicBezTo>
                <a:cubicBezTo>
                  <a:pt x="377825" y="2562225"/>
                  <a:pt x="373444" y="2571430"/>
                  <a:pt x="371475" y="2581275"/>
                </a:cubicBezTo>
                <a:cubicBezTo>
                  <a:pt x="368300" y="2597150"/>
                  <a:pt x="367070" y="2613541"/>
                  <a:pt x="361950" y="2628900"/>
                </a:cubicBezTo>
                <a:cubicBezTo>
                  <a:pt x="357460" y="2642370"/>
                  <a:pt x="348173" y="2653817"/>
                  <a:pt x="342900" y="2667000"/>
                </a:cubicBezTo>
                <a:cubicBezTo>
                  <a:pt x="335442" y="2685644"/>
                  <a:pt x="328720" y="2704669"/>
                  <a:pt x="323850" y="2724150"/>
                </a:cubicBezTo>
                <a:cubicBezTo>
                  <a:pt x="320675" y="2736850"/>
                  <a:pt x="318922" y="2749993"/>
                  <a:pt x="314325" y="2762250"/>
                </a:cubicBezTo>
                <a:cubicBezTo>
                  <a:pt x="301048" y="2797655"/>
                  <a:pt x="292508" y="2795135"/>
                  <a:pt x="285750" y="2828925"/>
                </a:cubicBezTo>
                <a:cubicBezTo>
                  <a:pt x="284505" y="2835152"/>
                  <a:pt x="285750" y="2841625"/>
                  <a:pt x="285750" y="2847975"/>
                </a:cubicBezTo>
              </a:path>
            </a:pathLst>
          </a:custGeom>
          <a:noFill/>
          <a:ln w="44450">
            <a:solidFill>
              <a:srgbClr val="FF5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3410478" y="5601439"/>
            <a:ext cx="4742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every path root to leaf is an ordered sequence small to large</a:t>
            </a:r>
          </a:p>
        </p:txBody>
      </p:sp>
      <p:sp>
        <p:nvSpPr>
          <p:cNvPr id="155" name="Freeform 154"/>
          <p:cNvSpPr/>
          <p:nvPr/>
        </p:nvSpPr>
        <p:spPr>
          <a:xfrm>
            <a:off x="1047985" y="2228850"/>
            <a:ext cx="2934732" cy="3190875"/>
          </a:xfrm>
          <a:custGeom>
            <a:avLst/>
            <a:gdLst>
              <a:gd name="connsiteX0" fmla="*/ 2934732 w 2934732"/>
              <a:gd name="connsiteY0" fmla="*/ 0 h 3190875"/>
              <a:gd name="connsiteX1" fmla="*/ 2877582 w 2934732"/>
              <a:gd name="connsiteY1" fmla="*/ 9525 h 3190875"/>
              <a:gd name="connsiteX2" fmla="*/ 2820432 w 2934732"/>
              <a:gd name="connsiteY2" fmla="*/ 28575 h 3190875"/>
              <a:gd name="connsiteX3" fmla="*/ 2791857 w 2934732"/>
              <a:gd name="connsiteY3" fmla="*/ 38100 h 3190875"/>
              <a:gd name="connsiteX4" fmla="*/ 2715657 w 2934732"/>
              <a:gd name="connsiteY4" fmla="*/ 57150 h 3190875"/>
              <a:gd name="connsiteX5" fmla="*/ 2648982 w 2934732"/>
              <a:gd name="connsiteY5" fmla="*/ 85725 h 3190875"/>
              <a:gd name="connsiteX6" fmla="*/ 2591832 w 2934732"/>
              <a:gd name="connsiteY6" fmla="*/ 123825 h 3190875"/>
              <a:gd name="connsiteX7" fmla="*/ 2544207 w 2934732"/>
              <a:gd name="connsiteY7" fmla="*/ 142875 h 3190875"/>
              <a:gd name="connsiteX8" fmla="*/ 2487057 w 2934732"/>
              <a:gd name="connsiteY8" fmla="*/ 180975 h 3190875"/>
              <a:gd name="connsiteX9" fmla="*/ 2420382 w 2934732"/>
              <a:gd name="connsiteY9" fmla="*/ 209550 h 3190875"/>
              <a:gd name="connsiteX10" fmla="*/ 2391807 w 2934732"/>
              <a:gd name="connsiteY10" fmla="*/ 219075 h 3190875"/>
              <a:gd name="connsiteX11" fmla="*/ 2363232 w 2934732"/>
              <a:gd name="connsiteY11" fmla="*/ 247650 h 3190875"/>
              <a:gd name="connsiteX12" fmla="*/ 2277507 w 2934732"/>
              <a:gd name="connsiteY12" fmla="*/ 266700 h 3190875"/>
              <a:gd name="connsiteX13" fmla="*/ 2201307 w 2934732"/>
              <a:gd name="connsiteY13" fmla="*/ 304800 h 3190875"/>
              <a:gd name="connsiteX14" fmla="*/ 2172732 w 2934732"/>
              <a:gd name="connsiteY14" fmla="*/ 323850 h 3190875"/>
              <a:gd name="connsiteX15" fmla="*/ 2115582 w 2934732"/>
              <a:gd name="connsiteY15" fmla="*/ 342900 h 3190875"/>
              <a:gd name="connsiteX16" fmla="*/ 2087007 w 2934732"/>
              <a:gd name="connsiteY16" fmla="*/ 352425 h 3190875"/>
              <a:gd name="connsiteX17" fmla="*/ 1982232 w 2934732"/>
              <a:gd name="connsiteY17" fmla="*/ 409575 h 3190875"/>
              <a:gd name="connsiteX18" fmla="*/ 1944132 w 2934732"/>
              <a:gd name="connsiteY18" fmla="*/ 428625 h 3190875"/>
              <a:gd name="connsiteX19" fmla="*/ 1915557 w 2934732"/>
              <a:gd name="connsiteY19" fmla="*/ 438150 h 3190875"/>
              <a:gd name="connsiteX20" fmla="*/ 1829832 w 2934732"/>
              <a:gd name="connsiteY20" fmla="*/ 485775 h 3190875"/>
              <a:gd name="connsiteX21" fmla="*/ 1801257 w 2934732"/>
              <a:gd name="connsiteY21" fmla="*/ 514350 h 3190875"/>
              <a:gd name="connsiteX22" fmla="*/ 1744107 w 2934732"/>
              <a:gd name="connsiteY22" fmla="*/ 533400 h 3190875"/>
              <a:gd name="connsiteX23" fmla="*/ 1715532 w 2934732"/>
              <a:gd name="connsiteY23" fmla="*/ 542925 h 3190875"/>
              <a:gd name="connsiteX24" fmla="*/ 1658382 w 2934732"/>
              <a:gd name="connsiteY24" fmla="*/ 581025 h 3190875"/>
              <a:gd name="connsiteX25" fmla="*/ 1629807 w 2934732"/>
              <a:gd name="connsiteY25" fmla="*/ 600075 h 3190875"/>
              <a:gd name="connsiteX26" fmla="*/ 1572657 w 2934732"/>
              <a:gd name="connsiteY26" fmla="*/ 647700 h 3190875"/>
              <a:gd name="connsiteX27" fmla="*/ 1553607 w 2934732"/>
              <a:gd name="connsiteY27" fmla="*/ 685800 h 3190875"/>
              <a:gd name="connsiteX28" fmla="*/ 1486932 w 2934732"/>
              <a:gd name="connsiteY28" fmla="*/ 742950 h 3190875"/>
              <a:gd name="connsiteX29" fmla="*/ 1458357 w 2934732"/>
              <a:gd name="connsiteY29" fmla="*/ 771525 h 3190875"/>
              <a:gd name="connsiteX30" fmla="*/ 1410732 w 2934732"/>
              <a:gd name="connsiteY30" fmla="*/ 828675 h 3190875"/>
              <a:gd name="connsiteX31" fmla="*/ 1315482 w 2934732"/>
              <a:gd name="connsiteY31" fmla="*/ 914400 h 3190875"/>
              <a:gd name="connsiteX32" fmla="*/ 1267857 w 2934732"/>
              <a:gd name="connsiteY32" fmla="*/ 962025 h 3190875"/>
              <a:gd name="connsiteX33" fmla="*/ 1201182 w 2934732"/>
              <a:gd name="connsiteY33" fmla="*/ 1038225 h 3190875"/>
              <a:gd name="connsiteX34" fmla="*/ 1153557 w 2934732"/>
              <a:gd name="connsiteY34" fmla="*/ 1076325 h 3190875"/>
              <a:gd name="connsiteX35" fmla="*/ 1134507 w 2934732"/>
              <a:gd name="connsiteY35" fmla="*/ 1104900 h 3190875"/>
              <a:gd name="connsiteX36" fmla="*/ 1039257 w 2934732"/>
              <a:gd name="connsiteY36" fmla="*/ 1190625 h 3190875"/>
              <a:gd name="connsiteX37" fmla="*/ 1020207 w 2934732"/>
              <a:gd name="connsiteY37" fmla="*/ 1219200 h 3190875"/>
              <a:gd name="connsiteX38" fmla="*/ 991632 w 2934732"/>
              <a:gd name="connsiteY38" fmla="*/ 1238250 h 3190875"/>
              <a:gd name="connsiteX39" fmla="*/ 953532 w 2934732"/>
              <a:gd name="connsiteY39" fmla="*/ 1285875 h 3190875"/>
              <a:gd name="connsiteX40" fmla="*/ 934482 w 2934732"/>
              <a:gd name="connsiteY40" fmla="*/ 1343025 h 3190875"/>
              <a:gd name="connsiteX41" fmla="*/ 867807 w 2934732"/>
              <a:gd name="connsiteY41" fmla="*/ 1428750 h 3190875"/>
              <a:gd name="connsiteX42" fmla="*/ 839232 w 2934732"/>
              <a:gd name="connsiteY42" fmla="*/ 1485900 h 3190875"/>
              <a:gd name="connsiteX43" fmla="*/ 810657 w 2934732"/>
              <a:gd name="connsiteY43" fmla="*/ 1514475 h 3190875"/>
              <a:gd name="connsiteX44" fmla="*/ 791607 w 2934732"/>
              <a:gd name="connsiteY44" fmla="*/ 1543050 h 3190875"/>
              <a:gd name="connsiteX45" fmla="*/ 753507 w 2934732"/>
              <a:gd name="connsiteY45" fmla="*/ 1571625 h 3190875"/>
              <a:gd name="connsiteX46" fmla="*/ 686832 w 2934732"/>
              <a:gd name="connsiteY46" fmla="*/ 1647825 h 3190875"/>
              <a:gd name="connsiteX47" fmla="*/ 648732 w 2934732"/>
              <a:gd name="connsiteY47" fmla="*/ 1695450 h 3190875"/>
              <a:gd name="connsiteX48" fmla="*/ 639207 w 2934732"/>
              <a:gd name="connsiteY48" fmla="*/ 1724025 h 3190875"/>
              <a:gd name="connsiteX49" fmla="*/ 610632 w 2934732"/>
              <a:gd name="connsiteY49" fmla="*/ 1752600 h 3190875"/>
              <a:gd name="connsiteX50" fmla="*/ 582057 w 2934732"/>
              <a:gd name="connsiteY50" fmla="*/ 1790700 h 3190875"/>
              <a:gd name="connsiteX51" fmla="*/ 553482 w 2934732"/>
              <a:gd name="connsiteY51" fmla="*/ 1819275 h 3190875"/>
              <a:gd name="connsiteX52" fmla="*/ 534432 w 2934732"/>
              <a:gd name="connsiteY52" fmla="*/ 1857375 h 3190875"/>
              <a:gd name="connsiteX53" fmla="*/ 515382 w 2934732"/>
              <a:gd name="connsiteY53" fmla="*/ 1885950 h 3190875"/>
              <a:gd name="connsiteX54" fmla="*/ 505857 w 2934732"/>
              <a:gd name="connsiteY54" fmla="*/ 1914525 h 3190875"/>
              <a:gd name="connsiteX55" fmla="*/ 467757 w 2934732"/>
              <a:gd name="connsiteY55" fmla="*/ 1971675 h 3190875"/>
              <a:gd name="connsiteX56" fmla="*/ 439182 w 2934732"/>
              <a:gd name="connsiteY56" fmla="*/ 2047875 h 3190875"/>
              <a:gd name="connsiteX57" fmla="*/ 420132 w 2934732"/>
              <a:gd name="connsiteY57" fmla="*/ 2114550 h 3190875"/>
              <a:gd name="connsiteX58" fmla="*/ 382032 w 2934732"/>
              <a:gd name="connsiteY58" fmla="*/ 2171700 h 3190875"/>
              <a:gd name="connsiteX59" fmla="*/ 372507 w 2934732"/>
              <a:gd name="connsiteY59" fmla="*/ 2200275 h 3190875"/>
              <a:gd name="connsiteX60" fmla="*/ 362982 w 2934732"/>
              <a:gd name="connsiteY60" fmla="*/ 2238375 h 3190875"/>
              <a:gd name="connsiteX61" fmla="*/ 324882 w 2934732"/>
              <a:gd name="connsiteY61" fmla="*/ 2295525 h 3190875"/>
              <a:gd name="connsiteX62" fmla="*/ 267732 w 2934732"/>
              <a:gd name="connsiteY62" fmla="*/ 2419350 h 3190875"/>
              <a:gd name="connsiteX63" fmla="*/ 239157 w 2934732"/>
              <a:gd name="connsiteY63" fmla="*/ 2466975 h 3190875"/>
              <a:gd name="connsiteX64" fmla="*/ 220107 w 2934732"/>
              <a:gd name="connsiteY64" fmla="*/ 2524125 h 3190875"/>
              <a:gd name="connsiteX65" fmla="*/ 182007 w 2934732"/>
              <a:gd name="connsiteY65" fmla="*/ 2590800 h 3190875"/>
              <a:gd name="connsiteX66" fmla="*/ 153432 w 2934732"/>
              <a:gd name="connsiteY66" fmla="*/ 2657475 h 3190875"/>
              <a:gd name="connsiteX67" fmla="*/ 124857 w 2934732"/>
              <a:gd name="connsiteY67" fmla="*/ 2733675 h 3190875"/>
              <a:gd name="connsiteX68" fmla="*/ 96282 w 2934732"/>
              <a:gd name="connsiteY68" fmla="*/ 2743200 h 3190875"/>
              <a:gd name="connsiteX69" fmla="*/ 86757 w 2934732"/>
              <a:gd name="connsiteY69" fmla="*/ 2771775 h 3190875"/>
              <a:gd name="connsiteX70" fmla="*/ 67707 w 2934732"/>
              <a:gd name="connsiteY70" fmla="*/ 2838450 h 3190875"/>
              <a:gd name="connsiteX71" fmla="*/ 48657 w 2934732"/>
              <a:gd name="connsiteY71" fmla="*/ 2867025 h 3190875"/>
              <a:gd name="connsiteX72" fmla="*/ 29607 w 2934732"/>
              <a:gd name="connsiteY72" fmla="*/ 2971800 h 3190875"/>
              <a:gd name="connsiteX73" fmla="*/ 20082 w 2934732"/>
              <a:gd name="connsiteY73" fmla="*/ 3000375 h 3190875"/>
              <a:gd name="connsiteX74" fmla="*/ 10557 w 2934732"/>
              <a:gd name="connsiteY74" fmla="*/ 3048000 h 3190875"/>
              <a:gd name="connsiteX75" fmla="*/ 1032 w 2934732"/>
              <a:gd name="connsiteY75" fmla="*/ 3086100 h 3190875"/>
              <a:gd name="connsiteX76" fmla="*/ 1032 w 2934732"/>
              <a:gd name="connsiteY76" fmla="*/ 3190875 h 319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934732" h="3190875">
                <a:moveTo>
                  <a:pt x="2934732" y="0"/>
                </a:moveTo>
                <a:cubicBezTo>
                  <a:pt x="2915682" y="3175"/>
                  <a:pt x="2896318" y="4841"/>
                  <a:pt x="2877582" y="9525"/>
                </a:cubicBezTo>
                <a:cubicBezTo>
                  <a:pt x="2858101" y="14395"/>
                  <a:pt x="2839482" y="22225"/>
                  <a:pt x="2820432" y="28575"/>
                </a:cubicBezTo>
                <a:cubicBezTo>
                  <a:pt x="2810907" y="31750"/>
                  <a:pt x="2801597" y="35665"/>
                  <a:pt x="2791857" y="38100"/>
                </a:cubicBezTo>
                <a:lnTo>
                  <a:pt x="2715657" y="57150"/>
                </a:lnTo>
                <a:cubicBezTo>
                  <a:pt x="2611646" y="126491"/>
                  <a:pt x="2771997" y="24218"/>
                  <a:pt x="2648982" y="85725"/>
                </a:cubicBezTo>
                <a:cubicBezTo>
                  <a:pt x="2628504" y="95964"/>
                  <a:pt x="2613090" y="115322"/>
                  <a:pt x="2591832" y="123825"/>
                </a:cubicBezTo>
                <a:cubicBezTo>
                  <a:pt x="2575957" y="130175"/>
                  <a:pt x="2559217" y="134688"/>
                  <a:pt x="2544207" y="142875"/>
                </a:cubicBezTo>
                <a:cubicBezTo>
                  <a:pt x="2524107" y="153838"/>
                  <a:pt x="2508777" y="173735"/>
                  <a:pt x="2487057" y="180975"/>
                </a:cubicBezTo>
                <a:cubicBezTo>
                  <a:pt x="2420044" y="203313"/>
                  <a:pt x="2502772" y="174240"/>
                  <a:pt x="2420382" y="209550"/>
                </a:cubicBezTo>
                <a:cubicBezTo>
                  <a:pt x="2411154" y="213505"/>
                  <a:pt x="2401332" y="215900"/>
                  <a:pt x="2391807" y="219075"/>
                </a:cubicBezTo>
                <a:cubicBezTo>
                  <a:pt x="2382282" y="228600"/>
                  <a:pt x="2374440" y="240178"/>
                  <a:pt x="2363232" y="247650"/>
                </a:cubicBezTo>
                <a:cubicBezTo>
                  <a:pt x="2347600" y="258071"/>
                  <a:pt x="2284422" y="265547"/>
                  <a:pt x="2277507" y="266700"/>
                </a:cubicBezTo>
                <a:cubicBezTo>
                  <a:pt x="2192890" y="330163"/>
                  <a:pt x="2284531" y="269133"/>
                  <a:pt x="2201307" y="304800"/>
                </a:cubicBezTo>
                <a:cubicBezTo>
                  <a:pt x="2190785" y="309309"/>
                  <a:pt x="2183193" y="319201"/>
                  <a:pt x="2172732" y="323850"/>
                </a:cubicBezTo>
                <a:cubicBezTo>
                  <a:pt x="2154382" y="332005"/>
                  <a:pt x="2134632" y="336550"/>
                  <a:pt x="2115582" y="342900"/>
                </a:cubicBezTo>
                <a:cubicBezTo>
                  <a:pt x="2106057" y="346075"/>
                  <a:pt x="2095361" y="346856"/>
                  <a:pt x="2087007" y="352425"/>
                </a:cubicBezTo>
                <a:cubicBezTo>
                  <a:pt x="2034803" y="387227"/>
                  <a:pt x="2068671" y="366355"/>
                  <a:pt x="1982232" y="409575"/>
                </a:cubicBezTo>
                <a:cubicBezTo>
                  <a:pt x="1969532" y="415925"/>
                  <a:pt x="1957602" y="424135"/>
                  <a:pt x="1944132" y="428625"/>
                </a:cubicBezTo>
                <a:cubicBezTo>
                  <a:pt x="1934607" y="431800"/>
                  <a:pt x="1924334" y="433274"/>
                  <a:pt x="1915557" y="438150"/>
                </a:cubicBezTo>
                <a:cubicBezTo>
                  <a:pt x="1817301" y="492737"/>
                  <a:pt x="1894490" y="464222"/>
                  <a:pt x="1829832" y="485775"/>
                </a:cubicBezTo>
                <a:cubicBezTo>
                  <a:pt x="1820307" y="495300"/>
                  <a:pt x="1813032" y="507808"/>
                  <a:pt x="1801257" y="514350"/>
                </a:cubicBezTo>
                <a:cubicBezTo>
                  <a:pt x="1783704" y="524102"/>
                  <a:pt x="1763157" y="527050"/>
                  <a:pt x="1744107" y="533400"/>
                </a:cubicBezTo>
                <a:cubicBezTo>
                  <a:pt x="1734582" y="536575"/>
                  <a:pt x="1723886" y="537356"/>
                  <a:pt x="1715532" y="542925"/>
                </a:cubicBezTo>
                <a:lnTo>
                  <a:pt x="1658382" y="581025"/>
                </a:lnTo>
                <a:cubicBezTo>
                  <a:pt x="1648857" y="587375"/>
                  <a:pt x="1637902" y="591980"/>
                  <a:pt x="1629807" y="600075"/>
                </a:cubicBezTo>
                <a:cubicBezTo>
                  <a:pt x="1593137" y="636745"/>
                  <a:pt x="1612440" y="621178"/>
                  <a:pt x="1572657" y="647700"/>
                </a:cubicBezTo>
                <a:cubicBezTo>
                  <a:pt x="1566307" y="660400"/>
                  <a:pt x="1561860" y="674246"/>
                  <a:pt x="1553607" y="685800"/>
                </a:cubicBezTo>
                <a:cubicBezTo>
                  <a:pt x="1534948" y="711923"/>
                  <a:pt x="1510893" y="722412"/>
                  <a:pt x="1486932" y="742950"/>
                </a:cubicBezTo>
                <a:cubicBezTo>
                  <a:pt x="1476705" y="751716"/>
                  <a:pt x="1466981" y="761177"/>
                  <a:pt x="1458357" y="771525"/>
                </a:cubicBezTo>
                <a:cubicBezTo>
                  <a:pt x="1424300" y="812393"/>
                  <a:pt x="1456268" y="790729"/>
                  <a:pt x="1410732" y="828675"/>
                </a:cubicBezTo>
                <a:cubicBezTo>
                  <a:pt x="1362747" y="868662"/>
                  <a:pt x="1371739" y="830014"/>
                  <a:pt x="1315482" y="914400"/>
                </a:cubicBezTo>
                <a:cubicBezTo>
                  <a:pt x="1290082" y="952500"/>
                  <a:pt x="1305957" y="936625"/>
                  <a:pt x="1267857" y="962025"/>
                </a:cubicBezTo>
                <a:cubicBezTo>
                  <a:pt x="1223407" y="1028700"/>
                  <a:pt x="1248807" y="1006475"/>
                  <a:pt x="1201182" y="1038225"/>
                </a:cubicBezTo>
                <a:cubicBezTo>
                  <a:pt x="1146587" y="1120117"/>
                  <a:pt x="1219282" y="1023745"/>
                  <a:pt x="1153557" y="1076325"/>
                </a:cubicBezTo>
                <a:cubicBezTo>
                  <a:pt x="1144618" y="1083476"/>
                  <a:pt x="1142165" y="1096391"/>
                  <a:pt x="1134507" y="1104900"/>
                </a:cubicBezTo>
                <a:cubicBezTo>
                  <a:pt x="1078430" y="1167208"/>
                  <a:pt x="1087176" y="1158679"/>
                  <a:pt x="1039257" y="1190625"/>
                </a:cubicBezTo>
                <a:cubicBezTo>
                  <a:pt x="1032907" y="1200150"/>
                  <a:pt x="1028302" y="1211105"/>
                  <a:pt x="1020207" y="1219200"/>
                </a:cubicBezTo>
                <a:cubicBezTo>
                  <a:pt x="1012112" y="1227295"/>
                  <a:pt x="997982" y="1228725"/>
                  <a:pt x="991632" y="1238250"/>
                </a:cubicBezTo>
                <a:cubicBezTo>
                  <a:pt x="954043" y="1294633"/>
                  <a:pt x="1014182" y="1265658"/>
                  <a:pt x="953532" y="1285875"/>
                </a:cubicBezTo>
                <a:cubicBezTo>
                  <a:pt x="947182" y="1304925"/>
                  <a:pt x="945621" y="1326317"/>
                  <a:pt x="934482" y="1343025"/>
                </a:cubicBezTo>
                <a:cubicBezTo>
                  <a:pt x="888910" y="1411383"/>
                  <a:pt x="912571" y="1383986"/>
                  <a:pt x="867807" y="1428750"/>
                </a:cubicBezTo>
                <a:cubicBezTo>
                  <a:pt x="858261" y="1457389"/>
                  <a:pt x="859748" y="1461281"/>
                  <a:pt x="839232" y="1485900"/>
                </a:cubicBezTo>
                <a:cubicBezTo>
                  <a:pt x="830608" y="1496248"/>
                  <a:pt x="819281" y="1504127"/>
                  <a:pt x="810657" y="1514475"/>
                </a:cubicBezTo>
                <a:cubicBezTo>
                  <a:pt x="803328" y="1523269"/>
                  <a:pt x="799702" y="1534955"/>
                  <a:pt x="791607" y="1543050"/>
                </a:cubicBezTo>
                <a:cubicBezTo>
                  <a:pt x="780382" y="1554275"/>
                  <a:pt x="764054" y="1559760"/>
                  <a:pt x="753507" y="1571625"/>
                </a:cubicBezTo>
                <a:cubicBezTo>
                  <a:pt x="672689" y="1662545"/>
                  <a:pt x="752641" y="1603952"/>
                  <a:pt x="686832" y="1647825"/>
                </a:cubicBezTo>
                <a:cubicBezTo>
                  <a:pt x="662891" y="1719649"/>
                  <a:pt x="697971" y="1633902"/>
                  <a:pt x="648732" y="1695450"/>
                </a:cubicBezTo>
                <a:cubicBezTo>
                  <a:pt x="642460" y="1703290"/>
                  <a:pt x="644776" y="1715671"/>
                  <a:pt x="639207" y="1724025"/>
                </a:cubicBezTo>
                <a:cubicBezTo>
                  <a:pt x="631735" y="1735233"/>
                  <a:pt x="619398" y="1742373"/>
                  <a:pt x="610632" y="1752600"/>
                </a:cubicBezTo>
                <a:cubicBezTo>
                  <a:pt x="600301" y="1764653"/>
                  <a:pt x="592388" y="1778647"/>
                  <a:pt x="582057" y="1790700"/>
                </a:cubicBezTo>
                <a:cubicBezTo>
                  <a:pt x="573291" y="1800927"/>
                  <a:pt x="561312" y="1808314"/>
                  <a:pt x="553482" y="1819275"/>
                </a:cubicBezTo>
                <a:cubicBezTo>
                  <a:pt x="545229" y="1830829"/>
                  <a:pt x="541477" y="1845047"/>
                  <a:pt x="534432" y="1857375"/>
                </a:cubicBezTo>
                <a:cubicBezTo>
                  <a:pt x="528752" y="1867314"/>
                  <a:pt x="520502" y="1875711"/>
                  <a:pt x="515382" y="1885950"/>
                </a:cubicBezTo>
                <a:cubicBezTo>
                  <a:pt x="510892" y="1894930"/>
                  <a:pt x="510733" y="1905748"/>
                  <a:pt x="505857" y="1914525"/>
                </a:cubicBezTo>
                <a:cubicBezTo>
                  <a:pt x="494738" y="1934539"/>
                  <a:pt x="467757" y="1971675"/>
                  <a:pt x="467757" y="1971675"/>
                </a:cubicBezTo>
                <a:cubicBezTo>
                  <a:pt x="443308" y="2069472"/>
                  <a:pt x="476539" y="1948257"/>
                  <a:pt x="439182" y="2047875"/>
                </a:cubicBezTo>
                <a:cubicBezTo>
                  <a:pt x="433491" y="2063051"/>
                  <a:pt x="428989" y="2098608"/>
                  <a:pt x="420132" y="2114550"/>
                </a:cubicBezTo>
                <a:cubicBezTo>
                  <a:pt x="409013" y="2134564"/>
                  <a:pt x="389272" y="2149980"/>
                  <a:pt x="382032" y="2171700"/>
                </a:cubicBezTo>
                <a:cubicBezTo>
                  <a:pt x="378857" y="2181225"/>
                  <a:pt x="375265" y="2190621"/>
                  <a:pt x="372507" y="2200275"/>
                </a:cubicBezTo>
                <a:cubicBezTo>
                  <a:pt x="368911" y="2212862"/>
                  <a:pt x="368836" y="2226666"/>
                  <a:pt x="362982" y="2238375"/>
                </a:cubicBezTo>
                <a:cubicBezTo>
                  <a:pt x="352743" y="2258853"/>
                  <a:pt x="333385" y="2274267"/>
                  <a:pt x="324882" y="2295525"/>
                </a:cubicBezTo>
                <a:cubicBezTo>
                  <a:pt x="306302" y="2341974"/>
                  <a:pt x="295180" y="2373604"/>
                  <a:pt x="267732" y="2419350"/>
                </a:cubicBezTo>
                <a:cubicBezTo>
                  <a:pt x="258207" y="2435225"/>
                  <a:pt x="246818" y="2450121"/>
                  <a:pt x="239157" y="2466975"/>
                </a:cubicBezTo>
                <a:cubicBezTo>
                  <a:pt x="230848" y="2485256"/>
                  <a:pt x="229087" y="2506164"/>
                  <a:pt x="220107" y="2524125"/>
                </a:cubicBezTo>
                <a:cubicBezTo>
                  <a:pt x="195937" y="2572464"/>
                  <a:pt x="208933" y="2550411"/>
                  <a:pt x="182007" y="2590800"/>
                </a:cubicBezTo>
                <a:cubicBezTo>
                  <a:pt x="162183" y="2670094"/>
                  <a:pt x="186321" y="2591696"/>
                  <a:pt x="153432" y="2657475"/>
                </a:cubicBezTo>
                <a:cubicBezTo>
                  <a:pt x="141572" y="2681196"/>
                  <a:pt x="142405" y="2712617"/>
                  <a:pt x="124857" y="2733675"/>
                </a:cubicBezTo>
                <a:cubicBezTo>
                  <a:pt x="118429" y="2741388"/>
                  <a:pt x="105807" y="2740025"/>
                  <a:pt x="96282" y="2743200"/>
                </a:cubicBezTo>
                <a:cubicBezTo>
                  <a:pt x="93107" y="2752725"/>
                  <a:pt x="89515" y="2762121"/>
                  <a:pt x="86757" y="2771775"/>
                </a:cubicBezTo>
                <a:cubicBezTo>
                  <a:pt x="82688" y="2786017"/>
                  <a:pt x="75320" y="2823225"/>
                  <a:pt x="67707" y="2838450"/>
                </a:cubicBezTo>
                <a:cubicBezTo>
                  <a:pt x="62587" y="2848689"/>
                  <a:pt x="55007" y="2857500"/>
                  <a:pt x="48657" y="2867025"/>
                </a:cubicBezTo>
                <a:cubicBezTo>
                  <a:pt x="44411" y="2892501"/>
                  <a:pt x="36263" y="2945175"/>
                  <a:pt x="29607" y="2971800"/>
                </a:cubicBezTo>
                <a:cubicBezTo>
                  <a:pt x="27172" y="2981540"/>
                  <a:pt x="22517" y="2990635"/>
                  <a:pt x="20082" y="3000375"/>
                </a:cubicBezTo>
                <a:cubicBezTo>
                  <a:pt x="16155" y="3016081"/>
                  <a:pt x="14069" y="3032196"/>
                  <a:pt x="10557" y="3048000"/>
                </a:cubicBezTo>
                <a:cubicBezTo>
                  <a:pt x="7717" y="3060779"/>
                  <a:pt x="1903" y="3073038"/>
                  <a:pt x="1032" y="3086100"/>
                </a:cubicBezTo>
                <a:cubicBezTo>
                  <a:pt x="-1291" y="3120948"/>
                  <a:pt x="1032" y="3155950"/>
                  <a:pt x="1032" y="3190875"/>
                </a:cubicBezTo>
              </a:path>
            </a:pathLst>
          </a:custGeom>
          <a:noFill/>
          <a:ln w="444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4724400" y="2552700"/>
            <a:ext cx="1000252" cy="1619250"/>
          </a:xfrm>
          <a:custGeom>
            <a:avLst/>
            <a:gdLst>
              <a:gd name="connsiteX0" fmla="*/ 0 w 1000252"/>
              <a:gd name="connsiteY0" fmla="*/ 0 h 1619250"/>
              <a:gd name="connsiteX1" fmla="*/ 66675 w 1000252"/>
              <a:gd name="connsiteY1" fmla="*/ 28575 h 1619250"/>
              <a:gd name="connsiteX2" fmla="*/ 95250 w 1000252"/>
              <a:gd name="connsiteY2" fmla="*/ 47625 h 1619250"/>
              <a:gd name="connsiteX3" fmla="*/ 142875 w 1000252"/>
              <a:gd name="connsiteY3" fmla="*/ 66675 h 1619250"/>
              <a:gd name="connsiteX4" fmla="*/ 238125 w 1000252"/>
              <a:gd name="connsiteY4" fmla="*/ 95250 h 1619250"/>
              <a:gd name="connsiteX5" fmla="*/ 304800 w 1000252"/>
              <a:gd name="connsiteY5" fmla="*/ 114300 h 1619250"/>
              <a:gd name="connsiteX6" fmla="*/ 381000 w 1000252"/>
              <a:gd name="connsiteY6" fmla="*/ 133350 h 1619250"/>
              <a:gd name="connsiteX7" fmla="*/ 409575 w 1000252"/>
              <a:gd name="connsiteY7" fmla="*/ 152400 h 1619250"/>
              <a:gd name="connsiteX8" fmla="*/ 447675 w 1000252"/>
              <a:gd name="connsiteY8" fmla="*/ 161925 h 1619250"/>
              <a:gd name="connsiteX9" fmla="*/ 476250 w 1000252"/>
              <a:gd name="connsiteY9" fmla="*/ 171450 h 1619250"/>
              <a:gd name="connsiteX10" fmla="*/ 504825 w 1000252"/>
              <a:gd name="connsiteY10" fmla="*/ 200025 h 1619250"/>
              <a:gd name="connsiteX11" fmla="*/ 542925 w 1000252"/>
              <a:gd name="connsiteY11" fmla="*/ 209550 h 1619250"/>
              <a:gd name="connsiteX12" fmla="*/ 571500 w 1000252"/>
              <a:gd name="connsiteY12" fmla="*/ 219075 h 1619250"/>
              <a:gd name="connsiteX13" fmla="*/ 600075 w 1000252"/>
              <a:gd name="connsiteY13" fmla="*/ 238125 h 1619250"/>
              <a:gd name="connsiteX14" fmla="*/ 657225 w 1000252"/>
              <a:gd name="connsiteY14" fmla="*/ 257175 h 1619250"/>
              <a:gd name="connsiteX15" fmla="*/ 685800 w 1000252"/>
              <a:gd name="connsiteY15" fmla="*/ 285750 h 1619250"/>
              <a:gd name="connsiteX16" fmla="*/ 762000 w 1000252"/>
              <a:gd name="connsiteY16" fmla="*/ 333375 h 1619250"/>
              <a:gd name="connsiteX17" fmla="*/ 790575 w 1000252"/>
              <a:gd name="connsiteY17" fmla="*/ 352425 h 1619250"/>
              <a:gd name="connsiteX18" fmla="*/ 838200 w 1000252"/>
              <a:gd name="connsiteY18" fmla="*/ 371475 h 1619250"/>
              <a:gd name="connsiteX19" fmla="*/ 885825 w 1000252"/>
              <a:gd name="connsiteY19" fmla="*/ 419100 h 1619250"/>
              <a:gd name="connsiteX20" fmla="*/ 933450 w 1000252"/>
              <a:gd name="connsiteY20" fmla="*/ 466725 h 1619250"/>
              <a:gd name="connsiteX21" fmla="*/ 942975 w 1000252"/>
              <a:gd name="connsiteY21" fmla="*/ 504825 h 1619250"/>
              <a:gd name="connsiteX22" fmla="*/ 962025 w 1000252"/>
              <a:gd name="connsiteY22" fmla="*/ 533400 h 1619250"/>
              <a:gd name="connsiteX23" fmla="*/ 981075 w 1000252"/>
              <a:gd name="connsiteY23" fmla="*/ 571500 h 1619250"/>
              <a:gd name="connsiteX24" fmla="*/ 1000125 w 1000252"/>
              <a:gd name="connsiteY24" fmla="*/ 628650 h 1619250"/>
              <a:gd name="connsiteX25" fmla="*/ 971550 w 1000252"/>
              <a:gd name="connsiteY25" fmla="*/ 866775 h 1619250"/>
              <a:gd name="connsiteX26" fmla="*/ 923925 w 1000252"/>
              <a:gd name="connsiteY26" fmla="*/ 933450 h 1619250"/>
              <a:gd name="connsiteX27" fmla="*/ 895350 w 1000252"/>
              <a:gd name="connsiteY27" fmla="*/ 952500 h 1619250"/>
              <a:gd name="connsiteX28" fmla="*/ 857250 w 1000252"/>
              <a:gd name="connsiteY28" fmla="*/ 981075 h 1619250"/>
              <a:gd name="connsiteX29" fmla="*/ 828675 w 1000252"/>
              <a:gd name="connsiteY29" fmla="*/ 1009650 h 1619250"/>
              <a:gd name="connsiteX30" fmla="*/ 790575 w 1000252"/>
              <a:gd name="connsiteY30" fmla="*/ 1028700 h 1619250"/>
              <a:gd name="connsiteX31" fmla="*/ 742950 w 1000252"/>
              <a:gd name="connsiteY31" fmla="*/ 1057275 h 1619250"/>
              <a:gd name="connsiteX32" fmla="*/ 714375 w 1000252"/>
              <a:gd name="connsiteY32" fmla="*/ 1066800 h 1619250"/>
              <a:gd name="connsiteX33" fmla="*/ 657225 w 1000252"/>
              <a:gd name="connsiteY33" fmla="*/ 1114425 h 1619250"/>
              <a:gd name="connsiteX34" fmla="*/ 619125 w 1000252"/>
              <a:gd name="connsiteY34" fmla="*/ 1123950 h 1619250"/>
              <a:gd name="connsiteX35" fmla="*/ 590550 w 1000252"/>
              <a:gd name="connsiteY35" fmla="*/ 1143000 h 1619250"/>
              <a:gd name="connsiteX36" fmla="*/ 533400 w 1000252"/>
              <a:gd name="connsiteY36" fmla="*/ 1162050 h 1619250"/>
              <a:gd name="connsiteX37" fmla="*/ 476250 w 1000252"/>
              <a:gd name="connsiteY37" fmla="*/ 1200150 h 1619250"/>
              <a:gd name="connsiteX38" fmla="*/ 419100 w 1000252"/>
              <a:gd name="connsiteY38" fmla="*/ 1247775 h 1619250"/>
              <a:gd name="connsiteX39" fmla="*/ 361950 w 1000252"/>
              <a:gd name="connsiteY39" fmla="*/ 1314450 h 1619250"/>
              <a:gd name="connsiteX40" fmla="*/ 333375 w 1000252"/>
              <a:gd name="connsiteY40" fmla="*/ 1343025 h 1619250"/>
              <a:gd name="connsiteX41" fmla="*/ 314325 w 1000252"/>
              <a:gd name="connsiteY41" fmla="*/ 1409700 h 1619250"/>
              <a:gd name="connsiteX42" fmla="*/ 295275 w 1000252"/>
              <a:gd name="connsiteY42" fmla="*/ 1457325 h 1619250"/>
              <a:gd name="connsiteX43" fmla="*/ 276225 w 1000252"/>
              <a:gd name="connsiteY43" fmla="*/ 1552575 h 1619250"/>
              <a:gd name="connsiteX44" fmla="*/ 257175 w 1000252"/>
              <a:gd name="connsiteY44" fmla="*/ 161925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00252" h="1619250">
                <a:moveTo>
                  <a:pt x="0" y="0"/>
                </a:moveTo>
                <a:cubicBezTo>
                  <a:pt x="22225" y="9525"/>
                  <a:pt x="45048" y="17761"/>
                  <a:pt x="66675" y="28575"/>
                </a:cubicBezTo>
                <a:cubicBezTo>
                  <a:pt x="76914" y="33695"/>
                  <a:pt x="85011" y="42505"/>
                  <a:pt x="95250" y="47625"/>
                </a:cubicBezTo>
                <a:cubicBezTo>
                  <a:pt x="110543" y="55271"/>
                  <a:pt x="126807" y="60832"/>
                  <a:pt x="142875" y="66675"/>
                </a:cubicBezTo>
                <a:cubicBezTo>
                  <a:pt x="211336" y="91570"/>
                  <a:pt x="181267" y="79743"/>
                  <a:pt x="238125" y="95250"/>
                </a:cubicBezTo>
                <a:cubicBezTo>
                  <a:pt x="260425" y="101332"/>
                  <a:pt x="282466" y="108344"/>
                  <a:pt x="304800" y="114300"/>
                </a:cubicBezTo>
                <a:cubicBezTo>
                  <a:pt x="330098" y="121046"/>
                  <a:pt x="381000" y="133350"/>
                  <a:pt x="381000" y="133350"/>
                </a:cubicBezTo>
                <a:cubicBezTo>
                  <a:pt x="390525" y="139700"/>
                  <a:pt x="399053" y="147891"/>
                  <a:pt x="409575" y="152400"/>
                </a:cubicBezTo>
                <a:cubicBezTo>
                  <a:pt x="421607" y="157557"/>
                  <a:pt x="435088" y="158329"/>
                  <a:pt x="447675" y="161925"/>
                </a:cubicBezTo>
                <a:cubicBezTo>
                  <a:pt x="457329" y="164683"/>
                  <a:pt x="466725" y="168275"/>
                  <a:pt x="476250" y="171450"/>
                </a:cubicBezTo>
                <a:cubicBezTo>
                  <a:pt x="485775" y="180975"/>
                  <a:pt x="493129" y="193342"/>
                  <a:pt x="504825" y="200025"/>
                </a:cubicBezTo>
                <a:cubicBezTo>
                  <a:pt x="516191" y="206520"/>
                  <a:pt x="530338" y="205954"/>
                  <a:pt x="542925" y="209550"/>
                </a:cubicBezTo>
                <a:cubicBezTo>
                  <a:pt x="552579" y="212308"/>
                  <a:pt x="562520" y="214585"/>
                  <a:pt x="571500" y="219075"/>
                </a:cubicBezTo>
                <a:cubicBezTo>
                  <a:pt x="581739" y="224195"/>
                  <a:pt x="589614" y="233476"/>
                  <a:pt x="600075" y="238125"/>
                </a:cubicBezTo>
                <a:cubicBezTo>
                  <a:pt x="618425" y="246280"/>
                  <a:pt x="657225" y="257175"/>
                  <a:pt x="657225" y="257175"/>
                </a:cubicBezTo>
                <a:cubicBezTo>
                  <a:pt x="666750" y="266700"/>
                  <a:pt x="674906" y="277827"/>
                  <a:pt x="685800" y="285750"/>
                </a:cubicBezTo>
                <a:cubicBezTo>
                  <a:pt x="710024" y="303367"/>
                  <a:pt x="737078" y="316760"/>
                  <a:pt x="762000" y="333375"/>
                </a:cubicBezTo>
                <a:cubicBezTo>
                  <a:pt x="771525" y="339725"/>
                  <a:pt x="780336" y="347305"/>
                  <a:pt x="790575" y="352425"/>
                </a:cubicBezTo>
                <a:cubicBezTo>
                  <a:pt x="805868" y="360071"/>
                  <a:pt x="822325" y="365125"/>
                  <a:pt x="838200" y="371475"/>
                </a:cubicBezTo>
                <a:cubicBezTo>
                  <a:pt x="889000" y="447675"/>
                  <a:pt x="822325" y="355600"/>
                  <a:pt x="885825" y="419100"/>
                </a:cubicBezTo>
                <a:cubicBezTo>
                  <a:pt x="949325" y="482600"/>
                  <a:pt x="857250" y="415925"/>
                  <a:pt x="933450" y="466725"/>
                </a:cubicBezTo>
                <a:cubicBezTo>
                  <a:pt x="936625" y="479425"/>
                  <a:pt x="937818" y="492793"/>
                  <a:pt x="942975" y="504825"/>
                </a:cubicBezTo>
                <a:cubicBezTo>
                  <a:pt x="947484" y="515347"/>
                  <a:pt x="956345" y="523461"/>
                  <a:pt x="962025" y="533400"/>
                </a:cubicBezTo>
                <a:cubicBezTo>
                  <a:pt x="969070" y="545728"/>
                  <a:pt x="975802" y="558317"/>
                  <a:pt x="981075" y="571500"/>
                </a:cubicBezTo>
                <a:cubicBezTo>
                  <a:pt x="988533" y="590144"/>
                  <a:pt x="1000125" y="628650"/>
                  <a:pt x="1000125" y="628650"/>
                </a:cubicBezTo>
                <a:cubicBezTo>
                  <a:pt x="999383" y="642757"/>
                  <a:pt x="1006433" y="814451"/>
                  <a:pt x="971550" y="866775"/>
                </a:cubicBezTo>
                <a:cubicBezTo>
                  <a:pt x="960733" y="883000"/>
                  <a:pt x="935740" y="921635"/>
                  <a:pt x="923925" y="933450"/>
                </a:cubicBezTo>
                <a:cubicBezTo>
                  <a:pt x="915830" y="941545"/>
                  <a:pt x="904665" y="945846"/>
                  <a:pt x="895350" y="952500"/>
                </a:cubicBezTo>
                <a:cubicBezTo>
                  <a:pt x="882432" y="961727"/>
                  <a:pt x="869303" y="970744"/>
                  <a:pt x="857250" y="981075"/>
                </a:cubicBezTo>
                <a:cubicBezTo>
                  <a:pt x="847023" y="989841"/>
                  <a:pt x="839636" y="1001820"/>
                  <a:pt x="828675" y="1009650"/>
                </a:cubicBezTo>
                <a:cubicBezTo>
                  <a:pt x="817121" y="1017903"/>
                  <a:pt x="802987" y="1021804"/>
                  <a:pt x="790575" y="1028700"/>
                </a:cubicBezTo>
                <a:cubicBezTo>
                  <a:pt x="774391" y="1037691"/>
                  <a:pt x="759509" y="1048996"/>
                  <a:pt x="742950" y="1057275"/>
                </a:cubicBezTo>
                <a:cubicBezTo>
                  <a:pt x="733970" y="1061765"/>
                  <a:pt x="723355" y="1062310"/>
                  <a:pt x="714375" y="1066800"/>
                </a:cubicBezTo>
                <a:cubicBezTo>
                  <a:pt x="580440" y="1133768"/>
                  <a:pt x="804684" y="1030163"/>
                  <a:pt x="657225" y="1114425"/>
                </a:cubicBezTo>
                <a:cubicBezTo>
                  <a:pt x="645859" y="1120920"/>
                  <a:pt x="631825" y="1120775"/>
                  <a:pt x="619125" y="1123950"/>
                </a:cubicBezTo>
                <a:cubicBezTo>
                  <a:pt x="609600" y="1130300"/>
                  <a:pt x="601011" y="1138351"/>
                  <a:pt x="590550" y="1143000"/>
                </a:cubicBezTo>
                <a:cubicBezTo>
                  <a:pt x="572200" y="1151155"/>
                  <a:pt x="550108" y="1150911"/>
                  <a:pt x="533400" y="1162050"/>
                </a:cubicBezTo>
                <a:lnTo>
                  <a:pt x="476250" y="1200150"/>
                </a:lnTo>
                <a:cubicBezTo>
                  <a:pt x="438695" y="1256482"/>
                  <a:pt x="480622" y="1203830"/>
                  <a:pt x="419100" y="1247775"/>
                </a:cubicBezTo>
                <a:cubicBezTo>
                  <a:pt x="392977" y="1266434"/>
                  <a:pt x="382488" y="1290489"/>
                  <a:pt x="361950" y="1314450"/>
                </a:cubicBezTo>
                <a:cubicBezTo>
                  <a:pt x="353184" y="1324677"/>
                  <a:pt x="342900" y="1333500"/>
                  <a:pt x="333375" y="1343025"/>
                </a:cubicBezTo>
                <a:cubicBezTo>
                  <a:pt x="325869" y="1373049"/>
                  <a:pt x="324574" y="1382371"/>
                  <a:pt x="314325" y="1409700"/>
                </a:cubicBezTo>
                <a:cubicBezTo>
                  <a:pt x="308322" y="1425709"/>
                  <a:pt x="299680" y="1440804"/>
                  <a:pt x="295275" y="1457325"/>
                </a:cubicBezTo>
                <a:cubicBezTo>
                  <a:pt x="286932" y="1488611"/>
                  <a:pt x="286464" y="1521858"/>
                  <a:pt x="276225" y="1552575"/>
                </a:cubicBezTo>
                <a:cubicBezTo>
                  <a:pt x="256171" y="1612737"/>
                  <a:pt x="257175" y="1589645"/>
                  <a:pt x="257175" y="1619250"/>
                </a:cubicBezTo>
              </a:path>
            </a:pathLst>
          </a:custGeom>
          <a:noFill/>
          <a:ln w="44450">
            <a:solidFill>
              <a:srgbClr val="FF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2" grpId="0" build="p"/>
      <p:bldP spid="40" grpId="0"/>
      <p:bldP spid="150" grpId="0"/>
      <p:bldP spid="62" grpId="0" animBg="1"/>
      <p:bldP spid="152" grpId="0" animBg="1"/>
      <p:bldP spid="153" grpId="0" animBg="1"/>
      <p:bldP spid="154" grpId="0"/>
      <p:bldP spid="155" grpId="0" animBg="1"/>
      <p:bldP spid="1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3C55-1B06-59AC-9FD6-27E16B1F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30AB44-E7FD-D048-E3AC-ADB034A812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64" y="1125766"/>
            <a:ext cx="6816072" cy="46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6B373-1DDB-F925-8793-142582B49408}"/>
              </a:ext>
            </a:extLst>
          </p:cNvPr>
          <p:cNvSpPr txBox="1"/>
          <p:nvPr/>
        </p:nvSpPr>
        <p:spPr>
          <a:xfrm>
            <a:off x="5932171" y="4981194"/>
            <a:ext cx="2238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Every subtree is a min-heap</a:t>
            </a:r>
          </a:p>
        </p:txBody>
      </p:sp>
    </p:spTree>
    <p:extLst>
      <p:ext uri="{BB962C8B-B14F-4D97-AF65-F5344CB8AC3E}">
        <p14:creationId xmlns:p14="http://schemas.microsoft.com/office/powerpoint/2010/main" val="303613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6B448-489D-53C5-7CBA-E1FE0A0E82D1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AD42F7-942B-F54E-36AF-79B64FA8F4AB}"/>
              </a:ext>
            </a:extLst>
          </p:cNvPr>
          <p:cNvSpPr txBox="1"/>
          <p:nvPr/>
        </p:nvSpPr>
        <p:spPr>
          <a:xfrm>
            <a:off x="850393" y="2670048"/>
            <a:ext cx="3383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BT is balanced (AVL definition, |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 err="1"/>
              <a:t>-h</a:t>
            </a:r>
            <a:r>
              <a:rPr lang="en-US" baseline="-25000" dirty="0" err="1"/>
              <a:t>R</a:t>
            </a:r>
            <a:r>
              <a:rPr lang="en-US" dirty="0"/>
              <a:t>| ≤ 1), leading to worst-case O(log n) time complexities instead of O(n) like degenerate BST</a:t>
            </a:r>
          </a:p>
          <a:p>
            <a:endParaRPr lang="en-US" dirty="0"/>
          </a:p>
          <a:p>
            <a:r>
              <a:rPr lang="en-US" dirty="0"/>
              <a:t>Complete BT allows array representation of heap with formulas for indices of parent and child of node i, shown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4863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5F42-A644-B0B7-35AB-48ADB346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FEFF-EBF8-DB29-9763-6880220A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benefit of structure property: allows very efficient representation with an array</a:t>
            </a:r>
          </a:p>
          <a:p>
            <a:pPr lvl="1"/>
            <a:r>
              <a:rPr lang="en-US" dirty="0"/>
              <a:t>Leave slot 0 unused (start at 1)</a:t>
            </a:r>
          </a:p>
          <a:p>
            <a:pPr lvl="1"/>
            <a:r>
              <a:rPr lang="en-US" dirty="0"/>
              <a:t>Store node value as array element</a:t>
            </a:r>
          </a:p>
          <a:p>
            <a:pPr lvl="1"/>
            <a:r>
              <a:rPr lang="en-US" dirty="0"/>
              <a:t>For node in slot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Parent is at  ⌊</a:t>
            </a:r>
            <a:r>
              <a:rPr lang="en-US" dirty="0" err="1"/>
              <a:t>i</a:t>
            </a:r>
            <a:r>
              <a:rPr lang="en-US" dirty="0"/>
              <a:t> / 2⌋ (floor, int division)</a:t>
            </a:r>
          </a:p>
          <a:p>
            <a:pPr lvl="2"/>
            <a:r>
              <a:rPr lang="en-US" dirty="0"/>
              <a:t>Left child at 2i</a:t>
            </a:r>
          </a:p>
          <a:p>
            <a:pPr lvl="2"/>
            <a:r>
              <a:rPr lang="en-US" dirty="0"/>
              <a:t>Right child at 2i+1</a:t>
            </a:r>
          </a:p>
          <a:p>
            <a:r>
              <a:rPr lang="en-US" dirty="0"/>
              <a:t>Array representation =&gt; Node class not needed (save memory)</a:t>
            </a:r>
          </a:p>
        </p:txBody>
      </p:sp>
    </p:spTree>
    <p:extLst>
      <p:ext uri="{BB962C8B-B14F-4D97-AF65-F5344CB8AC3E}">
        <p14:creationId xmlns:p14="http://schemas.microsoft.com/office/powerpoint/2010/main" val="3787422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0d5a7591-7c46-4de1-adca-8452c603c1f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c31a8fef-67ef-45fa-badd-adf301ed65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277b6ebd-b66c-4ca3-951f-584559f9cfb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37e68a33-2e3d-4512-bc33-b716b919d3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a58d4c88-ce05-44a1-953c-84695ad2d8c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08504e10-073b-4651-b3b5-bd27d15621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943c00ff-3ce9-49e9-bd3e-9ae872e122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51e7696e-3f58-4f36-b3c3-0035e9f917e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1e008fe7-32f3-4c92-be82-1b9c4de3c2e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18772f24-e170-4044-b72f-a3f1e72ffed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4096</Words>
  <Application>Microsoft Office PowerPoint</Application>
  <PresentationFormat>On-screen Show (4:3)</PresentationFormat>
  <Paragraphs>739</Paragraphs>
  <Slides>55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Google Sans</vt:lpstr>
      <vt:lpstr>Aptos</vt:lpstr>
      <vt:lpstr>Aptos Display</vt:lpstr>
      <vt:lpstr>Arial</vt:lpstr>
      <vt:lpstr>Arial Black</vt:lpstr>
      <vt:lpstr>Arial Narrow</vt:lpstr>
      <vt:lpstr>Consolas</vt:lpstr>
      <vt:lpstr>Courier New</vt:lpstr>
      <vt:lpstr>Segoe Print</vt:lpstr>
      <vt:lpstr>Verdana</vt:lpstr>
      <vt:lpstr>Wingdings 3</vt:lpstr>
      <vt:lpstr>Office Theme</vt:lpstr>
      <vt:lpstr>L12/13 – Heap</vt:lpstr>
      <vt:lpstr>Announcements</vt:lpstr>
      <vt:lpstr>PrQueue slides from L11</vt:lpstr>
      <vt:lpstr>Min binary heap (min-heap)</vt:lpstr>
      <vt:lpstr>Structure property (complete BT)</vt:lpstr>
      <vt:lpstr>Binary Heap</vt:lpstr>
      <vt:lpstr>PowerPoint Presentation</vt:lpstr>
      <vt:lpstr>PowerPoint Presentation</vt:lpstr>
      <vt:lpstr>Implementation</vt:lpstr>
      <vt:lpstr>Example</vt:lpstr>
      <vt:lpstr>Example</vt:lpstr>
      <vt:lpstr>Example</vt:lpstr>
      <vt:lpstr>Example</vt:lpstr>
      <vt:lpstr>Insert</vt:lpstr>
      <vt:lpstr>Insert… what if ?</vt:lpstr>
      <vt:lpstr>Swap-Up the Value</vt:lpstr>
      <vt:lpstr>PowerPoint Presentation</vt:lpstr>
      <vt:lpstr>Alternate array representation – use index 0</vt:lpstr>
      <vt:lpstr>PowerPoint Presentation</vt:lpstr>
      <vt:lpstr>Insert code details</vt:lpstr>
      <vt:lpstr>Bubble-up the hole</vt:lpstr>
      <vt:lpstr>Insert time complexity</vt:lpstr>
      <vt:lpstr>Insert average case O(1)!</vt:lpstr>
      <vt:lpstr>PowerPoint Presentation</vt:lpstr>
      <vt:lpstr>getMin time complexity</vt:lpstr>
      <vt:lpstr>delMin</vt:lpstr>
      <vt:lpstr>delMin Example</vt:lpstr>
      <vt:lpstr>PowerPoint Presentation</vt:lpstr>
      <vt:lpstr>delMin time complexity</vt:lpstr>
      <vt:lpstr>increaseKey/decreaseKey</vt:lpstr>
      <vt:lpstr>increaseKey Example</vt:lpstr>
      <vt:lpstr>PowerPoint Presentation</vt:lpstr>
      <vt:lpstr>increaseKey issues</vt:lpstr>
      <vt:lpstr>Heap time complexities</vt:lpstr>
      <vt:lpstr>PowerPoint Presentation</vt:lpstr>
      <vt:lpstr>PowerPoint Presentation</vt:lpstr>
      <vt:lpstr>Heap limitations</vt:lpstr>
      <vt:lpstr>Sorting with heap (naïve)</vt:lpstr>
      <vt:lpstr>Make BHEAP by N Inserts</vt:lpstr>
      <vt:lpstr>Efficient build heap</vt:lpstr>
      <vt:lpstr>Min-heapify(A, i)</vt:lpstr>
      <vt:lpstr>PowerPoint Presentation</vt:lpstr>
      <vt:lpstr>Min-heapify</vt:lpstr>
      <vt:lpstr>Min-heapify analysis</vt:lpstr>
      <vt:lpstr>Efficient build heap</vt:lpstr>
      <vt:lpstr>PowerPoint Presentation</vt:lpstr>
      <vt:lpstr>Make BHEAP by Build</vt:lpstr>
      <vt:lpstr>Bubble Down in Build</vt:lpstr>
      <vt:lpstr>Bubble Down in Build</vt:lpstr>
      <vt:lpstr>PowerPoint Presentation</vt:lpstr>
      <vt:lpstr>Efficient build heap analysis (informal)</vt:lpstr>
      <vt:lpstr>Heapsort time complexity</vt:lpstr>
      <vt:lpstr>Real heapsort</vt:lpstr>
      <vt:lpstr>In-Place Heap Sort</vt:lpstr>
      <vt:lpstr>In-place heapsort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Jesse D</dc:creator>
  <cp:lastModifiedBy>Wei, Jesse D</cp:lastModifiedBy>
  <cp:revision>20</cp:revision>
  <dcterms:created xsi:type="dcterms:W3CDTF">2024-07-15T14:03:37Z</dcterms:created>
  <dcterms:modified xsi:type="dcterms:W3CDTF">2024-07-15T21:29:51Z</dcterms:modified>
</cp:coreProperties>
</file>