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532" r:id="rId19"/>
    <p:sldId id="273" r:id="rId20"/>
    <p:sldId id="274" r:id="rId21"/>
    <p:sldId id="275" r:id="rId22"/>
    <p:sldId id="276" r:id="rId23"/>
    <p:sldId id="278" r:id="rId24"/>
    <p:sldId id="279" r:id="rId25"/>
    <p:sldId id="280" r:id="rId26"/>
    <p:sldId id="281" r:id="rId27"/>
    <p:sldId id="277" r:id="rId28"/>
    <p:sldId id="282" r:id="rId29"/>
    <p:sldId id="283" r:id="rId30"/>
    <p:sldId id="531" r:id="rId31"/>
    <p:sldId id="534" r:id="rId32"/>
    <p:sldId id="538" r:id="rId33"/>
    <p:sldId id="533" r:id="rId34"/>
    <p:sldId id="535" r:id="rId35"/>
    <p:sldId id="536" r:id="rId36"/>
    <p:sldId id="527" r:id="rId37"/>
    <p:sldId id="528" r:id="rId38"/>
    <p:sldId id="537" r:id="rId39"/>
    <p:sldId id="530" r:id="rId40"/>
    <p:sldId id="540" r:id="rId41"/>
    <p:sldId id="539" r:id="rId42"/>
    <p:sldId id="542" r:id="rId43"/>
    <p:sldId id="543" r:id="rId44"/>
    <p:sldId id="541" r:id="rId45"/>
    <p:sldId id="54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70" autoAdjust="0"/>
    <p:restoredTop sz="94648"/>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2EFDA-C24D-4F7B-8BE4-7BEA577B4213}" type="datetimeFigureOut">
              <a:rPr lang="en-US" smtClean="0"/>
              <a:t>7/18/24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BF97E-A841-4C9D-B48E-76C39F5CBBB7}" type="slidenum">
              <a:rPr lang="en-US" smtClean="0"/>
              <a:t>‹#›</a:t>
            </a:fld>
            <a:endParaRPr lang="en-US"/>
          </a:p>
        </p:txBody>
      </p:sp>
    </p:spTree>
    <p:extLst>
      <p:ext uri="{BB962C8B-B14F-4D97-AF65-F5344CB8AC3E}">
        <p14:creationId xmlns:p14="http://schemas.microsoft.com/office/powerpoint/2010/main" val="928847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Why is bad hash function (first letter's position in alphabet) bad?
https://www.polleverywhere.com/free_text_polls/tq3TuexpWZnxkenLtmKNP</a:t>
            </a:r>
          </a:p>
        </p:txBody>
      </p:sp>
      <p:sp>
        <p:nvSpPr>
          <p:cNvPr id="4" name="Slide Number Placeholder 3"/>
          <p:cNvSpPr>
            <a:spLocks noGrp="1"/>
          </p:cNvSpPr>
          <p:nvPr>
            <p:ph type="sldNum" sz="quarter" idx="5"/>
          </p:nvPr>
        </p:nvSpPr>
        <p:spPr/>
        <p:txBody>
          <a:bodyPr/>
          <a:lstStyle/>
          <a:p>
            <a:fld id="{010BF97E-A841-4C9D-B48E-76C39F5CBBB7}" type="slidenum">
              <a:rPr lang="en-US" smtClean="0"/>
              <a:t>14</a:t>
            </a:fld>
            <a:endParaRPr lang="en-US"/>
          </a:p>
        </p:txBody>
      </p:sp>
      <p:sp>
        <p:nvSpPr>
          <p:cNvPr id="5" name="TextBox 4">
            <a:extLst>
              <a:ext uri="{FF2B5EF4-FFF2-40B4-BE49-F238E27FC236}">
                <a16:creationId xmlns:a16="http://schemas.microsoft.com/office/drawing/2014/main" id="{2CC08935-5DFC-CC59-67B3-F21B56513BE7}"/>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81383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Come up with a collision for betterHash?
https://www.polleverywhere.com/free_text_polls/g1TFp0YgEi6Vy7Vyp5Wrm</a:t>
            </a:r>
          </a:p>
        </p:txBody>
      </p:sp>
      <p:sp>
        <p:nvSpPr>
          <p:cNvPr id="4" name="Slide Number Placeholder 3"/>
          <p:cNvSpPr>
            <a:spLocks noGrp="1"/>
          </p:cNvSpPr>
          <p:nvPr>
            <p:ph type="sldNum" sz="quarter" idx="5"/>
          </p:nvPr>
        </p:nvSpPr>
        <p:spPr/>
        <p:txBody>
          <a:bodyPr/>
          <a:lstStyle/>
          <a:p>
            <a:fld id="{010BF97E-A841-4C9D-B48E-76C39F5CBBB7}" type="slidenum">
              <a:rPr lang="en-US" smtClean="0"/>
              <a:t>17</a:t>
            </a:fld>
            <a:endParaRPr lang="en-US"/>
          </a:p>
        </p:txBody>
      </p:sp>
      <p:sp>
        <p:nvSpPr>
          <p:cNvPr id="5" name="TextBox 4">
            <a:extLst>
              <a:ext uri="{FF2B5EF4-FFF2-40B4-BE49-F238E27FC236}">
                <a16:creationId xmlns:a16="http://schemas.microsoft.com/office/drawing/2014/main" id="{2CEBA09D-47C6-9FDA-1F07-C3C5C7065F2E}"/>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1498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26F4-8D58-D7FF-B23B-A33A9F60A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C4D28-91E1-D05E-C247-4548C2AD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47CFF-955C-B4F8-2CAC-D30A2C9A2C8C}"/>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FF285055-BD4B-2C21-F5FF-D1DAA54D1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A7C5B-1E5F-8AB2-B9EA-AA44E2033132}"/>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23225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FC34-9BAD-7161-F3A0-F5CAFDF87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17407-CF24-B57E-5AE8-E2548B00A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C9D89-69C5-D75C-2C36-B7833131C87D}"/>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5E848C4F-30A8-3F2D-4130-18A27045E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3E891-89FA-62BD-B489-3F222844FB48}"/>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285596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8FCD4-EB32-32A6-E16F-B9CDF393EC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088A0C-37A5-440D-35C3-9E80A4653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D5230-E4F2-B45F-3C07-6A09226E3E18}"/>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F710F926-F405-8A93-7207-0178D3D8F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68543-F1EE-0C9B-6114-FA46F153C017}"/>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5506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B92D-6287-B385-D494-688447F66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2C40D-E384-0B0E-A87E-F09646FF8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4E587-BE31-F86D-B77A-931590566E34}"/>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4D9B4E3A-34E3-39EA-E0D6-26A5906AB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E123C-F232-991F-00A0-D7793C60344E}"/>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05079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E4BB-76E1-50C2-D762-4446191F7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F729C-DFAB-2DDC-388C-02B0AECFAE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83F52-38CE-EC88-6BC1-E0F2FE8D4D16}"/>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148AA9AB-A2A6-2731-E3C4-176447D23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F7A07-D5A3-542D-87B4-C2B70E096CBC}"/>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58172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F270-EE39-0102-6921-C0EA6400F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30256-125F-1A32-E6EC-875E2DA79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61B08-5BB2-A417-0851-8038B1E5C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3DF47C-024F-1CDB-1A0A-DE07A9430D7D}"/>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6" name="Footer Placeholder 5">
            <a:extLst>
              <a:ext uri="{FF2B5EF4-FFF2-40B4-BE49-F238E27FC236}">
                <a16:creationId xmlns:a16="http://schemas.microsoft.com/office/drawing/2014/main" id="{D3D3EFDE-0FAD-09F6-664B-4BFB45241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BF18B-5173-6F0E-5BD6-802830B0B683}"/>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7822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AEB3-A66C-2DB7-8E26-D3A322472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2D38C-86C1-80DA-A253-37C92DC1F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D8348-E9EE-E657-9C5B-5989973B2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9A9A5D-2C19-D80D-E048-96C3E4B4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2F287-4F9C-29D6-9144-ED6457E0D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B5980-DAB3-2B55-C624-7B00B2843C42}"/>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8" name="Footer Placeholder 7">
            <a:extLst>
              <a:ext uri="{FF2B5EF4-FFF2-40B4-BE49-F238E27FC236}">
                <a16:creationId xmlns:a16="http://schemas.microsoft.com/office/drawing/2014/main" id="{BDE287AC-1689-EB47-2965-164156A791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CE16B-60E8-C6C6-A9E1-088D84F940F7}"/>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72209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875F-5343-8768-7DE8-D94AF5487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0329C-5AFE-47CB-F4B7-AD0CFCCE023D}"/>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4" name="Footer Placeholder 3">
            <a:extLst>
              <a:ext uri="{FF2B5EF4-FFF2-40B4-BE49-F238E27FC236}">
                <a16:creationId xmlns:a16="http://schemas.microsoft.com/office/drawing/2014/main" id="{CB77AF54-8B0D-7E55-20C8-3CDF7BB26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2FF9F-83E6-513B-535D-EC2687B85451}"/>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121551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5E750-4101-EE0E-F998-CCB45A17F556}"/>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3" name="Footer Placeholder 2">
            <a:extLst>
              <a:ext uri="{FF2B5EF4-FFF2-40B4-BE49-F238E27FC236}">
                <a16:creationId xmlns:a16="http://schemas.microsoft.com/office/drawing/2014/main" id="{D70CCD52-9257-6B49-D5E5-AF2C7C755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12412A-B56A-34F5-18B0-15936D22B693}"/>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175368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CE86-81AA-9525-4581-FC144FA6D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321806-BEA1-424D-9BF6-EDF9E3A6C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D6868-FF9A-33D8-CE55-EC74C134F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AF20A-91A7-5504-60B5-B6CCB4B84396}"/>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6" name="Footer Placeholder 5">
            <a:extLst>
              <a:ext uri="{FF2B5EF4-FFF2-40B4-BE49-F238E27FC236}">
                <a16:creationId xmlns:a16="http://schemas.microsoft.com/office/drawing/2014/main" id="{BA7E53AE-8399-ACE5-C850-022040D65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4872B-C7F2-3925-555C-B0BF1DFBDDDC}"/>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39448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A00-18CF-9F69-C3F5-D6C15B468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2727A-2949-9FAA-C1B4-C2326CC81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607D4C-9A55-D0B0-BBE7-82772D86C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73BA4-3D51-DBC7-8516-E3A07CA0E30F}"/>
              </a:ext>
            </a:extLst>
          </p:cNvPr>
          <p:cNvSpPr>
            <a:spLocks noGrp="1"/>
          </p:cNvSpPr>
          <p:nvPr>
            <p:ph type="dt" sz="half" idx="10"/>
          </p:nvPr>
        </p:nvSpPr>
        <p:spPr/>
        <p:txBody>
          <a:bodyPr/>
          <a:lstStyle/>
          <a:p>
            <a:fld id="{E45D970C-F8D1-4E69-B2C1-46B399D34E86}" type="datetimeFigureOut">
              <a:rPr lang="en-US" smtClean="0"/>
              <a:t>7/18/24</a:t>
            </a:fld>
            <a:endParaRPr lang="en-US"/>
          </a:p>
        </p:txBody>
      </p:sp>
      <p:sp>
        <p:nvSpPr>
          <p:cNvPr id="6" name="Footer Placeholder 5">
            <a:extLst>
              <a:ext uri="{FF2B5EF4-FFF2-40B4-BE49-F238E27FC236}">
                <a16:creationId xmlns:a16="http://schemas.microsoft.com/office/drawing/2014/main" id="{9DB623EE-5670-CCA0-7AAF-E2907EB10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F06DA-44F2-5650-1336-B3F6DBEB9F99}"/>
              </a:ext>
            </a:extLst>
          </p:cNvPr>
          <p:cNvSpPr>
            <a:spLocks noGrp="1"/>
          </p:cNvSpPr>
          <p:nvPr>
            <p:ph type="sldNum" sz="quarter" idx="12"/>
          </p:nvPr>
        </p:nvSpPr>
        <p:spPr/>
        <p:txBody>
          <a:bodyPr/>
          <a:lstStyle/>
          <a:p>
            <a:fld id="{0A24CBEA-AB55-497C-B33F-4BF8FB755F50}" type="slidenum">
              <a:rPr lang="en-US" smtClean="0"/>
              <a:t>‹#›</a:t>
            </a:fld>
            <a:endParaRPr lang="en-US"/>
          </a:p>
        </p:txBody>
      </p:sp>
    </p:spTree>
    <p:extLst>
      <p:ext uri="{BB962C8B-B14F-4D97-AF65-F5344CB8AC3E}">
        <p14:creationId xmlns:p14="http://schemas.microsoft.com/office/powerpoint/2010/main" val="377297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26D9B-62EC-2F12-4CE6-9D086D7DF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A0000-B559-8D7D-592A-8832DA3AE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AC0E7-2087-F12F-F122-9861DB936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5D970C-F8D1-4E69-B2C1-46B399D34E86}" type="datetimeFigureOut">
              <a:rPr lang="en-US" smtClean="0"/>
              <a:t>7/18/24</a:t>
            </a:fld>
            <a:endParaRPr lang="en-US"/>
          </a:p>
        </p:txBody>
      </p:sp>
      <p:sp>
        <p:nvSpPr>
          <p:cNvPr id="5" name="Footer Placeholder 4">
            <a:extLst>
              <a:ext uri="{FF2B5EF4-FFF2-40B4-BE49-F238E27FC236}">
                <a16:creationId xmlns:a16="http://schemas.microsoft.com/office/drawing/2014/main" id="{EFED4443-592C-EAD1-0732-E1759DF4B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DE865D-E233-5B68-2256-B07B77E09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24CBEA-AB55-497C-B33F-4BF8FB755F50}" type="slidenum">
              <a:rPr lang="en-US" smtClean="0"/>
              <a:t>‹#›</a:t>
            </a:fld>
            <a:endParaRPr lang="en-US"/>
          </a:p>
        </p:txBody>
      </p:sp>
    </p:spTree>
    <p:extLst>
      <p:ext uri="{BB962C8B-B14F-4D97-AF65-F5344CB8AC3E}">
        <p14:creationId xmlns:p14="http://schemas.microsoft.com/office/powerpoint/2010/main" val="115322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omp210ss2/lecture_code/blob/main/src/main/java/comp210/L16/hash.p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0C4E-A57F-3A12-F804-C59C534FBD82}"/>
              </a:ext>
            </a:extLst>
          </p:cNvPr>
          <p:cNvSpPr>
            <a:spLocks noGrp="1"/>
          </p:cNvSpPr>
          <p:nvPr>
            <p:ph type="ctrTitle"/>
          </p:nvPr>
        </p:nvSpPr>
        <p:spPr/>
        <p:txBody>
          <a:bodyPr/>
          <a:lstStyle/>
          <a:p>
            <a:r>
              <a:rPr lang="en-US" dirty="0"/>
              <a:t>L16 - Hashing</a:t>
            </a:r>
          </a:p>
        </p:txBody>
      </p:sp>
      <p:sp>
        <p:nvSpPr>
          <p:cNvPr id="3" name="Subtitle 2">
            <a:extLst>
              <a:ext uri="{FF2B5EF4-FFF2-40B4-BE49-F238E27FC236}">
                <a16:creationId xmlns:a16="http://schemas.microsoft.com/office/drawing/2014/main" id="{5E2EBDC4-30E3-54B2-C9E8-C7BA8982301E}"/>
              </a:ext>
            </a:extLst>
          </p:cNvPr>
          <p:cNvSpPr>
            <a:spLocks noGrp="1"/>
          </p:cNvSpPr>
          <p:nvPr>
            <p:ph type="subTitle" idx="1"/>
          </p:nvPr>
        </p:nvSpPr>
        <p:spPr/>
        <p:txBody>
          <a:bodyPr/>
          <a:lstStyle/>
          <a:p>
            <a:r>
              <a:rPr lang="en-US" dirty="0"/>
              <a:t>7/18/24</a:t>
            </a:r>
          </a:p>
        </p:txBody>
      </p:sp>
    </p:spTree>
    <p:extLst>
      <p:ext uri="{BB962C8B-B14F-4D97-AF65-F5344CB8AC3E}">
        <p14:creationId xmlns:p14="http://schemas.microsoft.com/office/powerpoint/2010/main" val="403055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1841-8DF5-5D8C-0FC4-2F0D061328F2}"/>
              </a:ext>
            </a:extLst>
          </p:cNvPr>
          <p:cNvSpPr>
            <a:spLocks noGrp="1"/>
          </p:cNvSpPr>
          <p:nvPr>
            <p:ph type="title"/>
          </p:nvPr>
        </p:nvSpPr>
        <p:spPr/>
        <p:txBody>
          <a:bodyPr/>
          <a:lstStyle/>
          <a:p>
            <a:r>
              <a:rPr lang="en-US" dirty="0"/>
              <a:t>Hash functions and collisions in practice</a:t>
            </a:r>
          </a:p>
        </p:txBody>
      </p:sp>
      <p:sp>
        <p:nvSpPr>
          <p:cNvPr id="3" name="Content Placeholder 2">
            <a:extLst>
              <a:ext uri="{FF2B5EF4-FFF2-40B4-BE49-F238E27FC236}">
                <a16:creationId xmlns:a16="http://schemas.microsoft.com/office/drawing/2014/main" id="{95956581-07C3-0E33-F50E-04139D2391AF}"/>
              </a:ext>
            </a:extLst>
          </p:cNvPr>
          <p:cNvSpPr>
            <a:spLocks noGrp="1"/>
          </p:cNvSpPr>
          <p:nvPr>
            <p:ph idx="1"/>
          </p:nvPr>
        </p:nvSpPr>
        <p:spPr/>
        <p:txBody>
          <a:bodyPr/>
          <a:lstStyle/>
          <a:p>
            <a:r>
              <a:rPr lang="en-US" dirty="0"/>
              <a:t>A good hash function makes collisions very rare</a:t>
            </a:r>
          </a:p>
          <a:p>
            <a:r>
              <a:rPr lang="en-US" dirty="0"/>
              <a:t>E.g., SHA256 has a 256 bit output, thus 2</a:t>
            </a:r>
            <a:r>
              <a:rPr lang="en-US" baseline="30000" dirty="0"/>
              <a:t>256</a:t>
            </a:r>
            <a:r>
              <a:rPr lang="en-US" dirty="0"/>
              <a:t> possible outputs</a:t>
            </a:r>
          </a:p>
          <a:p>
            <a:r>
              <a:rPr lang="en-US" dirty="0"/>
              <a:t>How large is 2</a:t>
            </a:r>
            <a:r>
              <a:rPr lang="en-US" baseline="30000" dirty="0"/>
              <a:t>256</a:t>
            </a:r>
            <a:r>
              <a:rPr lang="en-US" dirty="0"/>
              <a:t>?</a:t>
            </a:r>
          </a:p>
          <a:p>
            <a:pPr lvl="1"/>
            <a:r>
              <a:rPr lang="en-US" dirty="0"/>
              <a:t>10</a:t>
            </a:r>
            <a:r>
              <a:rPr lang="en-US" baseline="30000" dirty="0"/>
              <a:t>78</a:t>
            </a:r>
            <a:r>
              <a:rPr lang="en-US" dirty="0"/>
              <a:t> to 12</a:t>
            </a:r>
            <a:r>
              <a:rPr lang="en-US" baseline="30000" dirty="0"/>
              <a:t>82</a:t>
            </a:r>
            <a:r>
              <a:rPr lang="en-US" dirty="0"/>
              <a:t> atoms in the universe</a:t>
            </a:r>
          </a:p>
          <a:p>
            <a:pPr lvl="1"/>
            <a:r>
              <a:rPr lang="en-US" dirty="0"/>
              <a:t>To date, no one has found a collision for SHA256 (doing so would break it for cryptographic purposes)</a:t>
            </a:r>
          </a:p>
          <a:p>
            <a:r>
              <a:rPr lang="en-US" dirty="0"/>
              <a:t>But for our purposes, we can’t always spare 256 bits of output per key (SHA256 is more for cryptography)</a:t>
            </a:r>
          </a:p>
          <a:p>
            <a:r>
              <a:rPr lang="en-US" dirty="0"/>
              <a:t>We have to deal with collisions</a:t>
            </a:r>
          </a:p>
        </p:txBody>
      </p:sp>
    </p:spTree>
    <p:extLst>
      <p:ext uri="{BB962C8B-B14F-4D97-AF65-F5344CB8AC3E}">
        <p14:creationId xmlns:p14="http://schemas.microsoft.com/office/powerpoint/2010/main" val="307261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A58D-4358-AA37-4694-936566996983}"/>
              </a:ext>
            </a:extLst>
          </p:cNvPr>
          <p:cNvSpPr>
            <a:spLocks noGrp="1"/>
          </p:cNvSpPr>
          <p:nvPr>
            <p:ph type="title"/>
          </p:nvPr>
        </p:nvSpPr>
        <p:spPr/>
        <p:txBody>
          <a:bodyPr/>
          <a:lstStyle/>
          <a:p>
            <a:r>
              <a:rPr lang="en-US" dirty="0"/>
              <a:t>Good hash functions</a:t>
            </a:r>
          </a:p>
        </p:txBody>
      </p:sp>
      <p:sp>
        <p:nvSpPr>
          <p:cNvPr id="3" name="Content Placeholder 2">
            <a:extLst>
              <a:ext uri="{FF2B5EF4-FFF2-40B4-BE49-F238E27FC236}">
                <a16:creationId xmlns:a16="http://schemas.microsoft.com/office/drawing/2014/main" id="{A933C2AA-F244-2A52-AC76-F61A8EEED93E}"/>
              </a:ext>
            </a:extLst>
          </p:cNvPr>
          <p:cNvSpPr>
            <a:spLocks noGrp="1"/>
          </p:cNvSpPr>
          <p:nvPr>
            <p:ph idx="1"/>
          </p:nvPr>
        </p:nvSpPr>
        <p:spPr/>
        <p:txBody>
          <a:bodyPr>
            <a:normAutofit fontScale="92500" lnSpcReduction="10000"/>
          </a:bodyPr>
          <a:lstStyle/>
          <a:p>
            <a:r>
              <a:rPr lang="en-US" dirty="0"/>
              <a:t>Hash function must be fast to compute</a:t>
            </a:r>
          </a:p>
          <a:p>
            <a:pPr lvl="1"/>
            <a:r>
              <a:rPr lang="en-US" dirty="0"/>
              <a:t>O(1)</a:t>
            </a:r>
          </a:p>
          <a:p>
            <a:pPr lvl="1"/>
            <a:r>
              <a:rPr lang="en-US" dirty="0"/>
              <a:t>Really, something like O(K) where K is the key size, but we’ll assume keys are fixed-size (e.g., strings have a max length) so that this becomes O(1)</a:t>
            </a:r>
          </a:p>
          <a:p>
            <a:r>
              <a:rPr lang="en-US" dirty="0"/>
              <a:t>Hash function must distribute keys evenly over the available range of values</a:t>
            </a:r>
          </a:p>
          <a:p>
            <a:pPr lvl="1"/>
            <a:r>
              <a:rPr lang="en-US" dirty="0"/>
              <a:t>For us, the available range is {0, 1, …, array size-1}</a:t>
            </a:r>
          </a:p>
          <a:p>
            <a:r>
              <a:rPr lang="en-US" dirty="0"/>
              <a:t>Incorporates all data of the key</a:t>
            </a:r>
          </a:p>
          <a:p>
            <a:r>
              <a:rPr lang="en-US" dirty="0"/>
              <a:t>Decorrelates keys such that if two keys are similar, they should not get similar hash values</a:t>
            </a:r>
          </a:p>
          <a:p>
            <a:r>
              <a:rPr lang="en-US" dirty="0"/>
              <a:t>Ideally, two distinct keys should get two different hash values</a:t>
            </a:r>
          </a:p>
        </p:txBody>
      </p:sp>
    </p:spTree>
    <p:extLst>
      <p:ext uri="{BB962C8B-B14F-4D97-AF65-F5344CB8AC3E}">
        <p14:creationId xmlns:p14="http://schemas.microsoft.com/office/powerpoint/2010/main" val="2915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ECFB-E656-D0B7-04EA-7B4960F82919}"/>
              </a:ext>
            </a:extLst>
          </p:cNvPr>
          <p:cNvSpPr>
            <a:spLocks noGrp="1"/>
          </p:cNvSpPr>
          <p:nvPr>
            <p:ph type="title"/>
          </p:nvPr>
        </p:nvSpPr>
        <p:spPr/>
        <p:txBody>
          <a:bodyPr/>
          <a:lstStyle/>
          <a:p>
            <a:r>
              <a:rPr lang="en-US" dirty="0"/>
              <a:t>Probability of collisions</a:t>
            </a:r>
          </a:p>
        </p:txBody>
      </p:sp>
      <p:sp>
        <p:nvSpPr>
          <p:cNvPr id="3" name="Content Placeholder 2">
            <a:extLst>
              <a:ext uri="{FF2B5EF4-FFF2-40B4-BE49-F238E27FC236}">
                <a16:creationId xmlns:a16="http://schemas.microsoft.com/office/drawing/2014/main" id="{AD422BD8-DDE2-938E-6232-D189295E7F3E}"/>
              </a:ext>
            </a:extLst>
          </p:cNvPr>
          <p:cNvSpPr>
            <a:spLocks noGrp="1"/>
          </p:cNvSpPr>
          <p:nvPr>
            <p:ph idx="1"/>
          </p:nvPr>
        </p:nvSpPr>
        <p:spPr/>
        <p:txBody>
          <a:bodyPr/>
          <a:lstStyle/>
          <a:p>
            <a:r>
              <a:rPr lang="en-US" dirty="0"/>
              <a:t>Probability of collision affected by</a:t>
            </a:r>
          </a:p>
          <a:p>
            <a:pPr lvl="1"/>
            <a:r>
              <a:rPr lang="en-US" dirty="0"/>
              <a:t>Quality of hash function</a:t>
            </a:r>
          </a:p>
          <a:p>
            <a:pPr lvl="2"/>
            <a:r>
              <a:rPr lang="en-US" dirty="0"/>
              <a:t>How well it evenly distributes keys over the index range</a:t>
            </a:r>
          </a:p>
          <a:p>
            <a:pPr lvl="1"/>
            <a:r>
              <a:rPr lang="en-US" dirty="0"/>
              <a:t>Table structure</a:t>
            </a:r>
          </a:p>
          <a:p>
            <a:pPr lvl="2"/>
            <a:r>
              <a:rPr lang="en-US" dirty="0"/>
              <a:t>Number of array slots</a:t>
            </a:r>
          </a:p>
          <a:p>
            <a:pPr lvl="2"/>
            <a:r>
              <a:rPr lang="en-US" dirty="0"/>
              <a:t>Mathematical properties of the maximum index</a:t>
            </a:r>
          </a:p>
          <a:p>
            <a:pPr lvl="3"/>
            <a:r>
              <a:rPr lang="en-US" dirty="0"/>
              <a:t>E.g., if size is prime or not</a:t>
            </a:r>
          </a:p>
          <a:p>
            <a:pPr lvl="3"/>
            <a:r>
              <a:rPr lang="en-US" dirty="0"/>
              <a:t>Will show example soon</a:t>
            </a:r>
          </a:p>
          <a:p>
            <a:r>
              <a:rPr lang="en-US" dirty="0"/>
              <a:t>For the rest of lecture, assume keys are lowercase Strings with some reasonable maximum upper bound</a:t>
            </a:r>
          </a:p>
        </p:txBody>
      </p:sp>
    </p:spTree>
    <p:extLst>
      <p:ext uri="{BB962C8B-B14F-4D97-AF65-F5344CB8AC3E}">
        <p14:creationId xmlns:p14="http://schemas.microsoft.com/office/powerpoint/2010/main" val="211764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C30C-FE64-57A1-250D-3CB902181EB2}"/>
              </a:ext>
            </a:extLst>
          </p:cNvPr>
          <p:cNvSpPr>
            <a:spLocks noGrp="1"/>
          </p:cNvSpPr>
          <p:nvPr>
            <p:ph type="title"/>
          </p:nvPr>
        </p:nvSpPr>
        <p:spPr/>
        <p:txBody>
          <a:bodyPr/>
          <a:lstStyle/>
          <a:p>
            <a:r>
              <a:rPr lang="en-US" dirty="0"/>
              <a:t>Example bad hash function</a:t>
            </a:r>
          </a:p>
        </p:txBody>
      </p:sp>
      <p:sp>
        <p:nvSpPr>
          <p:cNvPr id="3" name="Content Placeholder 2">
            <a:extLst>
              <a:ext uri="{FF2B5EF4-FFF2-40B4-BE49-F238E27FC236}">
                <a16:creationId xmlns:a16="http://schemas.microsoft.com/office/drawing/2014/main" id="{DE7F2591-8CDC-2CD4-4462-CFB66111D3B5}"/>
              </a:ext>
            </a:extLst>
          </p:cNvPr>
          <p:cNvSpPr>
            <a:spLocks noGrp="1"/>
          </p:cNvSpPr>
          <p:nvPr>
            <p:ph idx="1"/>
          </p:nvPr>
        </p:nvSpPr>
        <p:spPr/>
        <p:txBody>
          <a:bodyPr/>
          <a:lstStyle/>
          <a:p>
            <a:r>
              <a:rPr lang="en-US" dirty="0"/>
              <a:t>Suppose our hash function for String is the first letter of the key as its position in the alphabet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static int </a:t>
            </a:r>
            <a:r>
              <a:rPr lang="en-US" dirty="0" err="1">
                <a:latin typeface="Courier New" panose="02070309020205020404" pitchFamily="49" charset="0"/>
                <a:cs typeface="Courier New" panose="02070309020205020404" pitchFamily="49" charset="0"/>
              </a:rPr>
              <a:t>badHash</a:t>
            </a:r>
            <a:r>
              <a:rPr lang="en-US" dirty="0">
                <a:latin typeface="Courier New" panose="02070309020205020404" pitchFamily="49" charset="0"/>
                <a:cs typeface="Courier New" panose="02070309020205020404" pitchFamily="49" charset="0"/>
              </a:rPr>
              <a:t>(String key) {</a:t>
            </a:r>
          </a:p>
          <a:p>
            <a:pPr marL="0" indent="0">
              <a:buNone/>
            </a:pPr>
            <a:r>
              <a:rPr lang="en-US" dirty="0">
                <a:latin typeface="Courier New" panose="02070309020205020404" pitchFamily="49" charset="0"/>
                <a:cs typeface="Courier New" panose="02070309020205020404" pitchFamily="49" charset="0"/>
              </a:rPr>
              <a:t>    return (((int)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(0)) - ((int) 'a'));</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5043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3940F-7923-BB42-B150-04B2762F3B17}"/>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70580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F688-85C4-0411-3C82-45B02F7D309F}"/>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885F6E2D-B44F-900F-3745-72453BE6DF9B}"/>
              </a:ext>
            </a:extLst>
          </p:cNvPr>
          <p:cNvSpPr>
            <a:spLocks noGrp="1"/>
          </p:cNvSpPr>
          <p:nvPr>
            <p:ph idx="1"/>
          </p:nvPr>
        </p:nvSpPr>
        <p:spPr/>
        <p:txBody>
          <a:bodyPr/>
          <a:lstStyle/>
          <a:p>
            <a:r>
              <a:rPr lang="en-US" dirty="0"/>
              <a:t>Only 26 different range elements</a:t>
            </a:r>
          </a:p>
          <a:p>
            <a:pPr lvl="1"/>
            <a:r>
              <a:rPr lang="en-US" dirty="0"/>
              <a:t>Can only store 26 keys before guaranteed collisions</a:t>
            </a:r>
          </a:p>
          <a:p>
            <a:r>
              <a:rPr lang="en-US" dirty="0"/>
              <a:t>First character is not evenly distributed over alphabet</a:t>
            </a:r>
          </a:p>
          <a:p>
            <a:pPr lvl="1"/>
            <a:r>
              <a:rPr lang="en-US" dirty="0"/>
              <a:t>Lots of “s”, “m”, “t” words</a:t>
            </a:r>
          </a:p>
          <a:p>
            <a:pPr lvl="1"/>
            <a:r>
              <a:rPr lang="en-US" dirty="0"/>
              <a:t>Not many “x”, “z”, “q” words</a:t>
            </a:r>
          </a:p>
        </p:txBody>
      </p:sp>
    </p:spTree>
    <p:extLst>
      <p:ext uri="{BB962C8B-B14F-4D97-AF65-F5344CB8AC3E}">
        <p14:creationId xmlns:p14="http://schemas.microsoft.com/office/powerpoint/2010/main" val="370824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Better hash function</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p:txBody>
          <a:bodyPr>
            <a:normAutofit fontScale="92500"/>
          </a:bodyPr>
          <a:lstStyle/>
          <a:p>
            <a:r>
              <a:rPr lang="en-US" dirty="0"/>
              <a:t>Sum all chars, mod by table size</a:t>
            </a:r>
          </a:p>
          <a:p>
            <a:endParaRPr lang="en-US" dirty="0"/>
          </a:p>
          <a:p>
            <a:pPr marL="0" indent="0">
              <a:buNone/>
            </a:pPr>
            <a:r>
              <a:rPr lang="en-US" dirty="0">
                <a:latin typeface="Courier New" panose="02070309020205020404" pitchFamily="49" charset="0"/>
                <a:cs typeface="Courier New" panose="02070309020205020404" pitchFamily="49" charset="0"/>
              </a:rPr>
              <a:t> static int </a:t>
            </a:r>
            <a:r>
              <a:rPr lang="en-US" dirty="0" err="1">
                <a:latin typeface="Courier New" panose="02070309020205020404" pitchFamily="49" charset="0"/>
                <a:cs typeface="Courier New" panose="02070309020205020404" pitchFamily="49" charset="0"/>
              </a:rPr>
              <a:t>betterHash</a:t>
            </a:r>
            <a:r>
              <a:rPr lang="en-US" dirty="0">
                <a:latin typeface="Courier New" panose="02070309020205020404" pitchFamily="49" charset="0"/>
                <a:cs typeface="Courier New" panose="02070309020205020404" pitchFamily="49" charset="0"/>
              </a:rPr>
              <a:t>(String key, int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key.length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2FDF618D-1868-3B9D-1626-E23B78500126}"/>
              </a:ext>
            </a:extLst>
          </p:cNvPr>
          <p:cNvSpPr txBox="1"/>
          <p:nvPr/>
        </p:nvSpPr>
        <p:spPr>
          <a:xfrm>
            <a:off x="8249412" y="4549676"/>
            <a:ext cx="3546348" cy="1754326"/>
          </a:xfrm>
          <a:prstGeom prst="rect">
            <a:avLst/>
          </a:prstGeom>
          <a:noFill/>
        </p:spPr>
        <p:txBody>
          <a:bodyPr wrap="square" rtlCol="0">
            <a:spAutoFit/>
          </a:bodyPr>
          <a:lstStyle/>
          <a:p>
            <a:r>
              <a:rPr lang="en-US" dirty="0"/>
              <a:t>If </a:t>
            </a:r>
            <a:r>
              <a:rPr lang="en-US" dirty="0" err="1"/>
              <a:t>tabSize</a:t>
            </a:r>
            <a:r>
              <a:rPr lang="en-US" dirty="0"/>
              <a:t> is large (say 10007) </a:t>
            </a:r>
          </a:p>
          <a:p>
            <a:r>
              <a:rPr lang="en-US" dirty="0"/>
              <a:t>And keys short (say 8-15 chars) </a:t>
            </a:r>
          </a:p>
          <a:p>
            <a:endParaRPr lang="en-US" dirty="0"/>
          </a:p>
          <a:p>
            <a:r>
              <a:rPr lang="en-US" dirty="0"/>
              <a:t>Then the sum of the chars is small </a:t>
            </a:r>
          </a:p>
          <a:p>
            <a:r>
              <a:rPr lang="en-US" dirty="0"/>
              <a:t>and will cluster at low end of table</a:t>
            </a:r>
          </a:p>
          <a:p>
            <a:endParaRPr lang="en-US" dirty="0"/>
          </a:p>
        </p:txBody>
      </p:sp>
    </p:spTree>
    <p:extLst>
      <p:ext uri="{BB962C8B-B14F-4D97-AF65-F5344CB8AC3E}">
        <p14:creationId xmlns:p14="http://schemas.microsoft.com/office/powerpoint/2010/main" val="277526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EB814-C78D-055C-32D5-AB7514B54580}"/>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TextBox 1">
            <a:extLst>
              <a:ext uri="{FF2B5EF4-FFF2-40B4-BE49-F238E27FC236}">
                <a16:creationId xmlns:a16="http://schemas.microsoft.com/office/drawing/2014/main" id="{99F26BA7-5443-3A8D-01A7-9B1A924D004E}"/>
              </a:ext>
            </a:extLst>
          </p:cNvPr>
          <p:cNvSpPr txBox="1"/>
          <p:nvPr/>
        </p:nvSpPr>
        <p:spPr>
          <a:xfrm>
            <a:off x="6738257" y="1785257"/>
            <a:ext cx="4671792" cy="369332"/>
          </a:xfrm>
          <a:prstGeom prst="rect">
            <a:avLst/>
          </a:prstGeom>
          <a:noFill/>
        </p:spPr>
        <p:txBody>
          <a:bodyPr wrap="none" rtlCol="0">
            <a:spAutoFit/>
          </a:bodyPr>
          <a:lstStyle/>
          <a:p>
            <a:r>
              <a:rPr lang="en-US" dirty="0"/>
              <a:t>“cat”, “act” (doesn’t matter what table size is)</a:t>
            </a:r>
          </a:p>
        </p:txBody>
      </p:sp>
    </p:spTree>
    <p:extLst>
      <p:ext uri="{BB962C8B-B14F-4D97-AF65-F5344CB8AC3E}">
        <p14:creationId xmlns:p14="http://schemas.microsoft.com/office/powerpoint/2010/main" val="255297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Pretty good hash</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a:xfrm>
            <a:off x="838200" y="1825625"/>
            <a:ext cx="5257800" cy="4351338"/>
          </a:xfrm>
        </p:spPr>
        <p:txBody>
          <a:bodyPr>
            <a:normAutofit/>
          </a:bodyPr>
          <a:lstStyle/>
          <a:p>
            <a:r>
              <a:rPr lang="en-US" dirty="0">
                <a:cs typeface="Courier New" panose="02070309020205020404" pitchFamily="49" charset="0"/>
              </a:rPr>
              <a:t>Use multiplication for bigger numbers to avoid clustering</a:t>
            </a:r>
          </a:p>
          <a:p>
            <a:r>
              <a:rPr lang="en-US" dirty="0">
                <a:cs typeface="Courier New" panose="02070309020205020404" pitchFamily="49" charset="0"/>
              </a:rPr>
              <a:t>Use prime multiplications to avoid small cycles</a:t>
            </a:r>
          </a:p>
          <a:p>
            <a:pPr lvl="1"/>
            <a:r>
              <a:rPr lang="en-US" dirty="0">
                <a:cs typeface="Courier New" panose="02070309020205020404" pitchFamily="49" charset="0"/>
              </a:rPr>
              <a:t>Example cycle: [0…9] % 8 = [</a:t>
            </a:r>
            <a:r>
              <a:rPr lang="en-US" b="1" u="sng" dirty="0">
                <a:cs typeface="Courier New" panose="02070309020205020404" pitchFamily="49" charset="0"/>
              </a:rPr>
              <a:t>0</a:t>
            </a:r>
            <a:r>
              <a:rPr lang="en-US" dirty="0">
                <a:cs typeface="Courier New" panose="02070309020205020404" pitchFamily="49" charset="0"/>
              </a:rPr>
              <a:t>, 1, 2, 3, 4, 5, 6, 7, </a:t>
            </a:r>
            <a:r>
              <a:rPr lang="en-US" b="1" u="sng" dirty="0">
                <a:cs typeface="Courier New" panose="02070309020205020404" pitchFamily="49" charset="0"/>
              </a:rPr>
              <a:t>0</a:t>
            </a:r>
            <a:r>
              <a:rPr lang="en-US" dirty="0">
                <a:cs typeface="Courier New" panose="02070309020205020404" pitchFamily="49" charset="0"/>
              </a:rPr>
              <a:t>, 1…]</a:t>
            </a:r>
          </a:p>
          <a:p>
            <a:r>
              <a:rPr lang="en-US" dirty="0">
                <a:cs typeface="Courier New" panose="02070309020205020404" pitchFamily="49" charset="0"/>
              </a:rPr>
              <a:t>Multiplier and </a:t>
            </a:r>
            <a:r>
              <a:rPr lang="en-US" dirty="0" err="1">
                <a:cs typeface="Courier New" panose="02070309020205020404" pitchFamily="49" charset="0"/>
              </a:rPr>
              <a:t>tabSize</a:t>
            </a:r>
            <a:r>
              <a:rPr lang="en-US" dirty="0">
                <a:cs typeface="Courier New" panose="02070309020205020404" pitchFamily="49" charset="0"/>
              </a:rPr>
              <a:t> should be coprime</a:t>
            </a:r>
          </a:p>
          <a:p>
            <a:pPr lvl="1"/>
            <a:r>
              <a:rPr lang="en-US" dirty="0">
                <a:cs typeface="Courier New" panose="02070309020205020404" pitchFamily="49" charset="0"/>
              </a:rPr>
              <a:t>Consider multiplier 2 and </a:t>
            </a:r>
            <a:r>
              <a:rPr lang="en-US" dirty="0" err="1">
                <a:cs typeface="Courier New" panose="02070309020205020404" pitchFamily="49" charset="0"/>
              </a:rPr>
              <a:t>tabSize</a:t>
            </a:r>
            <a:r>
              <a:rPr lang="en-US" dirty="0">
                <a:cs typeface="Courier New" panose="02070309020205020404" pitchFamily="49" charset="0"/>
              </a:rPr>
              <a:t> 8, what goes wrong?</a:t>
            </a:r>
          </a:p>
        </p:txBody>
      </p:sp>
      <p:sp>
        <p:nvSpPr>
          <p:cNvPr id="5" name="TextBox 4">
            <a:extLst>
              <a:ext uri="{FF2B5EF4-FFF2-40B4-BE49-F238E27FC236}">
                <a16:creationId xmlns:a16="http://schemas.microsoft.com/office/drawing/2014/main" id="{849893F3-1FC9-127F-74EE-B1840320ADF2}"/>
              </a:ext>
            </a:extLst>
          </p:cNvPr>
          <p:cNvSpPr txBox="1"/>
          <p:nvPr/>
        </p:nvSpPr>
        <p:spPr>
          <a:xfrm>
            <a:off x="6096000" y="1825625"/>
            <a:ext cx="6096000" cy="3693319"/>
          </a:xfrm>
          <a:prstGeom prst="rect">
            <a:avLst/>
          </a:prstGeom>
          <a:noFill/>
        </p:spPr>
        <p:txBody>
          <a:bodyPr wrap="square" rtlCol="0">
            <a:spAutoFit/>
          </a:bodyPr>
          <a:lstStyle/>
          <a:p>
            <a:pPr marL="0" indent="0">
              <a:buNone/>
            </a:pPr>
            <a:r>
              <a:rPr lang="en-US" dirty="0">
                <a:latin typeface="Courier New" panose="02070309020205020404" pitchFamily="49" charset="0"/>
                <a:cs typeface="Courier New" panose="02070309020205020404" pitchFamily="49" charset="0"/>
              </a:rPr>
              <a:t>static int </a:t>
            </a:r>
            <a:r>
              <a:rPr lang="en-US" dirty="0" err="1">
                <a:latin typeface="Courier New" panose="02070309020205020404" pitchFamily="49" charset="0"/>
                <a:cs typeface="Courier New" panose="02070309020205020404" pitchFamily="49" charset="0"/>
              </a:rPr>
              <a:t>prettyGoodHash</a:t>
            </a:r>
            <a:r>
              <a:rPr lang="en-US" dirty="0">
                <a:latin typeface="Courier New" panose="02070309020205020404" pitchFamily="49" charset="0"/>
                <a:cs typeface="Courier New" panose="02070309020205020404" pitchFamily="49" charset="0"/>
              </a:rPr>
              <a:t>(String key, int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7;</a:t>
            </a:r>
          </a:p>
          <a:p>
            <a:pPr marL="0" indent="0">
              <a:buNone/>
            </a:pPr>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key.length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31 *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key.charAt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tabSize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hval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85F1F11A-82DB-60DA-F135-4CD25F88C485}"/>
              </a:ext>
            </a:extLst>
          </p:cNvPr>
          <p:cNvSpPr txBox="1"/>
          <p:nvPr/>
        </p:nvSpPr>
        <p:spPr>
          <a:xfrm>
            <a:off x="7456715" y="5954486"/>
            <a:ext cx="4582886" cy="646331"/>
          </a:xfrm>
          <a:prstGeom prst="rect">
            <a:avLst/>
          </a:prstGeom>
          <a:noFill/>
        </p:spPr>
        <p:txBody>
          <a:bodyPr wrap="square" rtlCol="0">
            <a:spAutoFit/>
          </a:bodyPr>
          <a:lstStyle/>
          <a:p>
            <a:r>
              <a:rPr lang="en-US" dirty="0"/>
              <a:t>Another idea: multiply by </a:t>
            </a:r>
            <a:r>
              <a:rPr lang="en-US" dirty="0" err="1"/>
              <a:t>multiplier</a:t>
            </a:r>
            <a:r>
              <a:rPr lang="en-US" baseline="30000" dirty="0" err="1"/>
              <a:t>i</a:t>
            </a:r>
            <a:r>
              <a:rPr lang="en-US" dirty="0"/>
              <a:t>, e.g. 31 * </a:t>
            </a:r>
            <a:r>
              <a:rPr lang="en-US" dirty="0" err="1"/>
              <a:t>charAt</a:t>
            </a:r>
            <a:r>
              <a:rPr lang="en-US" dirty="0"/>
              <a:t>(0), 31</a:t>
            </a:r>
            <a:r>
              <a:rPr lang="en-US" baseline="30000" dirty="0"/>
              <a:t>2</a:t>
            </a:r>
            <a:r>
              <a:rPr lang="en-US" dirty="0"/>
              <a:t> * </a:t>
            </a:r>
            <a:r>
              <a:rPr lang="en-US" dirty="0" err="1"/>
              <a:t>charAt</a:t>
            </a:r>
            <a:r>
              <a:rPr lang="en-US" dirty="0"/>
              <a:t>(1), etc.</a:t>
            </a:r>
          </a:p>
        </p:txBody>
      </p:sp>
    </p:spTree>
    <p:extLst>
      <p:ext uri="{BB962C8B-B14F-4D97-AF65-F5344CB8AC3E}">
        <p14:creationId xmlns:p14="http://schemas.microsoft.com/office/powerpoint/2010/main" val="377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7DE2-C3C4-B80C-7F50-CDA13B441944}"/>
              </a:ext>
            </a:extLst>
          </p:cNvPr>
          <p:cNvSpPr>
            <a:spLocks noGrp="1"/>
          </p:cNvSpPr>
          <p:nvPr>
            <p:ph type="title"/>
          </p:nvPr>
        </p:nvSpPr>
        <p:spPr/>
        <p:txBody>
          <a:bodyPr/>
          <a:lstStyle/>
          <a:p>
            <a:r>
              <a:rPr lang="en-US" dirty="0"/>
              <a:t>Table size</a:t>
            </a:r>
          </a:p>
        </p:txBody>
      </p:sp>
      <p:sp>
        <p:nvSpPr>
          <p:cNvPr id="3" name="Content Placeholder 2">
            <a:extLst>
              <a:ext uri="{FF2B5EF4-FFF2-40B4-BE49-F238E27FC236}">
                <a16:creationId xmlns:a16="http://schemas.microsoft.com/office/drawing/2014/main" id="{18536540-E225-C7A5-E947-9BA8D54082DD}"/>
              </a:ext>
            </a:extLst>
          </p:cNvPr>
          <p:cNvSpPr>
            <a:spLocks noGrp="1"/>
          </p:cNvSpPr>
          <p:nvPr>
            <p:ph idx="1"/>
          </p:nvPr>
        </p:nvSpPr>
        <p:spPr/>
        <p:txBody>
          <a:bodyPr>
            <a:normAutofit/>
          </a:bodyPr>
          <a:lstStyle/>
          <a:p>
            <a:r>
              <a:rPr lang="en-US" dirty="0"/>
              <a:t>Best to use a prime table size</a:t>
            </a:r>
          </a:p>
          <a:p>
            <a:r>
              <a:rPr lang="en-US" dirty="0"/>
              <a:t>Or, for convenience (i.e., don’t have to choose prime number), power of 2 as the table size, but do not use even multipliers for the multiplication</a:t>
            </a:r>
          </a:p>
          <a:p>
            <a:r>
              <a:rPr lang="en-US" dirty="0"/>
              <a:t>Load factor</a:t>
            </a:r>
          </a:p>
          <a:p>
            <a:pPr lvl="1"/>
            <a:r>
              <a:rPr lang="en-US" dirty="0"/>
              <a:t># elements in table / table size</a:t>
            </a:r>
          </a:p>
          <a:p>
            <a:pPr lvl="1"/>
            <a:r>
              <a:rPr lang="en-US" dirty="0"/>
              <a:t>500 elements, size 997 table =&gt; load factor 500/997</a:t>
            </a:r>
          </a:p>
          <a:p>
            <a:pPr lvl="1"/>
            <a:r>
              <a:rPr lang="en-US" dirty="0"/>
              <a:t>Table half-full?</a:t>
            </a:r>
          </a:p>
          <a:p>
            <a:pPr lvl="2"/>
            <a:r>
              <a:rPr lang="en-US" dirty="0"/>
              <a:t>Depends on how collisions are handled</a:t>
            </a:r>
          </a:p>
        </p:txBody>
      </p:sp>
    </p:spTree>
    <p:extLst>
      <p:ext uri="{BB962C8B-B14F-4D97-AF65-F5344CB8AC3E}">
        <p14:creationId xmlns:p14="http://schemas.microsoft.com/office/powerpoint/2010/main" val="14796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6B9B-3F95-F7EF-C982-6CBB7E40176D}"/>
              </a:ext>
            </a:extLst>
          </p:cNvPr>
          <p:cNvSpPr>
            <a:spLocks noGrp="1"/>
          </p:cNvSpPr>
          <p:nvPr>
            <p:ph type="title"/>
          </p:nvPr>
        </p:nvSpPr>
        <p:spPr/>
        <p:txBody>
          <a:bodyPr/>
          <a:lstStyle/>
          <a:p>
            <a:r>
              <a:rPr lang="en-US" dirty="0"/>
              <a:t>Hashing demo</a:t>
            </a:r>
          </a:p>
        </p:txBody>
      </p:sp>
      <p:sp>
        <p:nvSpPr>
          <p:cNvPr id="3" name="Content Placeholder 2">
            <a:extLst>
              <a:ext uri="{FF2B5EF4-FFF2-40B4-BE49-F238E27FC236}">
                <a16:creationId xmlns:a16="http://schemas.microsoft.com/office/drawing/2014/main" id="{A623A187-0915-FD2B-E6BA-FBFCB61BD2E8}"/>
              </a:ext>
            </a:extLst>
          </p:cNvPr>
          <p:cNvSpPr>
            <a:spLocks noGrp="1"/>
          </p:cNvSpPr>
          <p:nvPr>
            <p:ph idx="1"/>
          </p:nvPr>
        </p:nvSpPr>
        <p:spPr/>
        <p:txBody>
          <a:bodyPr/>
          <a:lstStyle/>
          <a:p>
            <a:r>
              <a:rPr lang="en-US" dirty="0" err="1">
                <a:hlinkClick r:id="rId2"/>
              </a:rPr>
              <a:t>hash.py</a:t>
            </a:r>
            <a:endParaRPr lang="en-US" dirty="0"/>
          </a:p>
        </p:txBody>
      </p:sp>
    </p:spTree>
    <p:extLst>
      <p:ext uri="{BB962C8B-B14F-4D97-AF65-F5344CB8AC3E}">
        <p14:creationId xmlns:p14="http://schemas.microsoft.com/office/powerpoint/2010/main" val="32359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C00A-3F45-B2B8-2429-2B47F68457BF}"/>
              </a:ext>
            </a:extLst>
          </p:cNvPr>
          <p:cNvSpPr>
            <a:spLocks noGrp="1"/>
          </p:cNvSpPr>
          <p:nvPr>
            <p:ph type="title"/>
          </p:nvPr>
        </p:nvSpPr>
        <p:spPr/>
        <p:txBody>
          <a:bodyPr/>
          <a:lstStyle/>
          <a:p>
            <a:r>
              <a:rPr lang="en-US" dirty="0"/>
              <a:t>Collision resolution</a:t>
            </a:r>
          </a:p>
        </p:txBody>
      </p:sp>
      <p:sp>
        <p:nvSpPr>
          <p:cNvPr id="3" name="Content Placeholder 2">
            <a:extLst>
              <a:ext uri="{FF2B5EF4-FFF2-40B4-BE49-F238E27FC236}">
                <a16:creationId xmlns:a16="http://schemas.microsoft.com/office/drawing/2014/main" id="{81525BF8-FD86-E500-C5CD-980969E2D38E}"/>
              </a:ext>
            </a:extLst>
          </p:cNvPr>
          <p:cNvSpPr>
            <a:spLocks noGrp="1"/>
          </p:cNvSpPr>
          <p:nvPr>
            <p:ph idx="1"/>
          </p:nvPr>
        </p:nvSpPr>
        <p:spPr/>
        <p:txBody>
          <a:bodyPr/>
          <a:lstStyle/>
          <a:p>
            <a:r>
              <a:rPr lang="en-US" dirty="0"/>
              <a:t>Two main forms</a:t>
            </a:r>
          </a:p>
          <a:p>
            <a:r>
              <a:rPr lang="en-US" dirty="0"/>
              <a:t>Chaining</a:t>
            </a:r>
          </a:p>
          <a:p>
            <a:pPr lvl="1"/>
            <a:r>
              <a:rPr lang="en-US" dirty="0"/>
              <a:t>Each array slot contains not a single element but a list</a:t>
            </a:r>
          </a:p>
          <a:p>
            <a:r>
              <a:rPr lang="en-US" dirty="0"/>
              <a:t>Linear probing</a:t>
            </a:r>
          </a:p>
          <a:p>
            <a:pPr lvl="1"/>
            <a:r>
              <a:rPr lang="en-US" dirty="0"/>
              <a:t>Each array slot contains one element</a:t>
            </a:r>
          </a:p>
          <a:p>
            <a:pPr lvl="1"/>
            <a:r>
              <a:rPr lang="en-US" dirty="0"/>
              <a:t>If we hash to full slot, we have a plan for going to a next slot to try</a:t>
            </a:r>
          </a:p>
          <a:p>
            <a:r>
              <a:rPr lang="en-US" dirty="0"/>
              <a:t>How does this affect O(1) of insert and find?</a:t>
            </a:r>
          </a:p>
        </p:txBody>
      </p:sp>
    </p:spTree>
    <p:extLst>
      <p:ext uri="{BB962C8B-B14F-4D97-AF65-F5344CB8AC3E}">
        <p14:creationId xmlns:p14="http://schemas.microsoft.com/office/powerpoint/2010/main" val="331147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BA71-96A7-7342-748A-651F9B101B32}"/>
              </a:ext>
            </a:extLst>
          </p:cNvPr>
          <p:cNvSpPr>
            <a:spLocks noGrp="1"/>
          </p:cNvSpPr>
          <p:nvPr>
            <p:ph type="title"/>
          </p:nvPr>
        </p:nvSpPr>
        <p:spPr/>
        <p:txBody>
          <a:bodyPr/>
          <a:lstStyle/>
          <a:p>
            <a:r>
              <a:rPr lang="en-US" dirty="0"/>
              <a:t>Chaining</a:t>
            </a:r>
          </a:p>
        </p:txBody>
      </p:sp>
      <p:sp>
        <p:nvSpPr>
          <p:cNvPr id="3" name="Content Placeholder 2">
            <a:extLst>
              <a:ext uri="{FF2B5EF4-FFF2-40B4-BE49-F238E27FC236}">
                <a16:creationId xmlns:a16="http://schemas.microsoft.com/office/drawing/2014/main" id="{251F379F-5ABB-5B16-9FB4-D9D614A401F3}"/>
              </a:ext>
            </a:extLst>
          </p:cNvPr>
          <p:cNvSpPr>
            <a:spLocks noGrp="1"/>
          </p:cNvSpPr>
          <p:nvPr>
            <p:ph idx="1"/>
          </p:nvPr>
        </p:nvSpPr>
        <p:spPr/>
        <p:txBody>
          <a:bodyPr/>
          <a:lstStyle/>
          <a:p>
            <a:r>
              <a:rPr lang="en-US" dirty="0"/>
              <a:t>Each entry is null or a list of cells</a:t>
            </a:r>
          </a:p>
          <a:p>
            <a:r>
              <a:rPr lang="en-US" dirty="0"/>
              <a:t>If a new key hashes to an empty slot, start a new list with that key data</a:t>
            </a:r>
          </a:p>
          <a:p>
            <a:r>
              <a:rPr lang="en-US" dirty="0"/>
              <a:t>If a new key hashes to an occupied slot, add that key data to the list</a:t>
            </a:r>
          </a:p>
        </p:txBody>
      </p:sp>
    </p:spTree>
    <p:extLst>
      <p:ext uri="{BB962C8B-B14F-4D97-AF65-F5344CB8AC3E}">
        <p14:creationId xmlns:p14="http://schemas.microsoft.com/office/powerpoint/2010/main" val="40785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51538-70AD-3777-DB97-BE71430097A9}"/>
              </a:ext>
            </a:extLst>
          </p:cNvPr>
          <p:cNvPicPr>
            <a:picLocks noChangeAspect="1"/>
          </p:cNvPicPr>
          <p:nvPr/>
        </p:nvPicPr>
        <p:blipFill>
          <a:blip r:embed="rId2"/>
          <a:stretch>
            <a:fillRect/>
          </a:stretch>
        </p:blipFill>
        <p:spPr>
          <a:xfrm>
            <a:off x="9421405" y="437031"/>
            <a:ext cx="2200582" cy="5106113"/>
          </a:xfrm>
          <a:prstGeom prst="rect">
            <a:avLst/>
          </a:prstGeom>
        </p:spPr>
      </p:pic>
      <p:sp>
        <p:nvSpPr>
          <p:cNvPr id="6" name="TextBox 5">
            <a:extLst>
              <a:ext uri="{FF2B5EF4-FFF2-40B4-BE49-F238E27FC236}">
                <a16:creationId xmlns:a16="http://schemas.microsoft.com/office/drawing/2014/main" id="{9F66D261-C93B-6896-61DC-1C85FF3487AF}"/>
              </a:ext>
            </a:extLst>
          </p:cNvPr>
          <p:cNvSpPr txBox="1"/>
          <p:nvPr/>
        </p:nvSpPr>
        <p:spPr>
          <a:xfrm>
            <a:off x="9040368" y="6097803"/>
            <a:ext cx="2962656" cy="646331"/>
          </a:xfrm>
          <a:prstGeom prst="rect">
            <a:avLst/>
          </a:prstGeom>
          <a:noFill/>
        </p:spPr>
        <p:txBody>
          <a:bodyPr wrap="square" rtlCol="0">
            <a:spAutoFit/>
          </a:bodyPr>
          <a:lstStyle/>
          <a:p>
            <a:r>
              <a:rPr lang="en-US" dirty="0"/>
              <a:t>Use bad hash function (first char) for simplicity</a:t>
            </a:r>
          </a:p>
        </p:txBody>
      </p:sp>
      <p:grpSp>
        <p:nvGrpSpPr>
          <p:cNvPr id="2160" name="Group 2159">
            <a:extLst>
              <a:ext uri="{FF2B5EF4-FFF2-40B4-BE49-F238E27FC236}">
                <a16:creationId xmlns:a16="http://schemas.microsoft.com/office/drawing/2014/main" id="{22328AB8-6F4D-F338-E8B0-F455C8907BC7}"/>
              </a:ext>
            </a:extLst>
          </p:cNvPr>
          <p:cNvGrpSpPr/>
          <p:nvPr/>
        </p:nvGrpSpPr>
        <p:grpSpPr>
          <a:xfrm>
            <a:off x="188976" y="307195"/>
            <a:ext cx="1981200" cy="6436939"/>
            <a:chOff x="-352334" y="274638"/>
            <a:chExt cx="3476534" cy="6436939"/>
          </a:xfrm>
        </p:grpSpPr>
        <p:sp>
          <p:nvSpPr>
            <p:cNvPr id="2161" name="Rectangle 2160">
              <a:extLst>
                <a:ext uri="{FF2B5EF4-FFF2-40B4-BE49-F238E27FC236}">
                  <a16:creationId xmlns:a16="http://schemas.microsoft.com/office/drawing/2014/main" id="{868F11C6-CD2B-BA03-B532-AD924DFD791F}"/>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2" name="Rectangle 2161">
              <a:extLst>
                <a:ext uri="{FF2B5EF4-FFF2-40B4-BE49-F238E27FC236}">
                  <a16:creationId xmlns:a16="http://schemas.microsoft.com/office/drawing/2014/main" id="{3ADFB33D-AF9E-48E7-717C-2039A15858CF}"/>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3" name="Rectangle 2162">
              <a:extLst>
                <a:ext uri="{FF2B5EF4-FFF2-40B4-BE49-F238E27FC236}">
                  <a16:creationId xmlns:a16="http://schemas.microsoft.com/office/drawing/2014/main" id="{92B0F4C3-256C-F3A2-E117-555145382DE1}"/>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4" name="Rectangle 2163">
              <a:extLst>
                <a:ext uri="{FF2B5EF4-FFF2-40B4-BE49-F238E27FC236}">
                  <a16:creationId xmlns:a16="http://schemas.microsoft.com/office/drawing/2014/main" id="{440C2D95-4CC2-7F3E-3BD4-C826A4DA0D2B}"/>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5" name="Rectangle 2164">
              <a:extLst>
                <a:ext uri="{FF2B5EF4-FFF2-40B4-BE49-F238E27FC236}">
                  <a16:creationId xmlns:a16="http://schemas.microsoft.com/office/drawing/2014/main" id="{13BE7C5C-20C8-8321-42B5-95D39F911AD6}"/>
                </a:ext>
              </a:extLst>
            </p:cNvPr>
            <p:cNvSpPr/>
            <p:nvPr/>
          </p:nvSpPr>
          <p:spPr>
            <a:xfrm>
              <a:off x="1001697" y="260608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6" name="Rectangle 2165">
              <a:extLst>
                <a:ext uri="{FF2B5EF4-FFF2-40B4-BE49-F238E27FC236}">
                  <a16:creationId xmlns:a16="http://schemas.microsoft.com/office/drawing/2014/main" id="{D16B5446-5E2C-18C6-62AE-5016A32F7D78}"/>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7" name="Rectangle 2166">
              <a:extLst>
                <a:ext uri="{FF2B5EF4-FFF2-40B4-BE49-F238E27FC236}">
                  <a16:creationId xmlns:a16="http://schemas.microsoft.com/office/drawing/2014/main" id="{A96A4C1C-F3E2-F01F-79EA-2785BCE15CC7}"/>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8" name="Rectangle 2167">
              <a:extLst>
                <a:ext uri="{FF2B5EF4-FFF2-40B4-BE49-F238E27FC236}">
                  <a16:creationId xmlns:a16="http://schemas.microsoft.com/office/drawing/2014/main" id="{EA87BC75-A472-52E4-B8EF-7B676B1DDF45}"/>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9" name="Rectangle 2168">
              <a:extLst>
                <a:ext uri="{FF2B5EF4-FFF2-40B4-BE49-F238E27FC236}">
                  <a16:creationId xmlns:a16="http://schemas.microsoft.com/office/drawing/2014/main" id="{519FCBDC-A1DC-D581-F2C4-9B10E1D861B5}"/>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0" name="Rectangle 2169">
              <a:extLst>
                <a:ext uri="{FF2B5EF4-FFF2-40B4-BE49-F238E27FC236}">
                  <a16:creationId xmlns:a16="http://schemas.microsoft.com/office/drawing/2014/main" id="{4CC1D625-D939-D509-93D9-3EB597F4FEB2}"/>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1" name="Rectangle 2170">
              <a:extLst>
                <a:ext uri="{FF2B5EF4-FFF2-40B4-BE49-F238E27FC236}">
                  <a16:creationId xmlns:a16="http://schemas.microsoft.com/office/drawing/2014/main" id="{61321A45-772C-C843-1909-9057E343E45F}"/>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2" name="Rectangle 2171">
              <a:extLst>
                <a:ext uri="{FF2B5EF4-FFF2-40B4-BE49-F238E27FC236}">
                  <a16:creationId xmlns:a16="http://schemas.microsoft.com/office/drawing/2014/main" id="{19991421-C137-7DA3-79DB-532459D08520}"/>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3" name="TextBox 2172">
              <a:extLst>
                <a:ext uri="{FF2B5EF4-FFF2-40B4-BE49-F238E27FC236}">
                  <a16:creationId xmlns:a16="http://schemas.microsoft.com/office/drawing/2014/main" id="{C1C2AF74-3B9B-C19F-5A03-7004365CED71}"/>
                </a:ext>
              </a:extLst>
            </p:cNvPr>
            <p:cNvSpPr txBox="1"/>
            <p:nvPr/>
          </p:nvSpPr>
          <p:spPr>
            <a:xfrm>
              <a:off x="1133752" y="5033778"/>
              <a:ext cx="1866711" cy="338554"/>
            </a:xfrm>
            <a:prstGeom prst="rect">
              <a:avLst/>
            </a:prstGeom>
            <a:noFill/>
          </p:spPr>
          <p:txBody>
            <a:bodyPr wrap="square" rtlCol="0">
              <a:spAutoFit/>
            </a:bodyPr>
            <a:lstStyle/>
            <a:p>
              <a:endParaRPr lang="en-US" sz="1600" b="1" dirty="0">
                <a:solidFill>
                  <a:srgbClr val="0070C0"/>
                </a:solidFill>
              </a:endParaRPr>
            </a:p>
          </p:txBody>
        </p:sp>
        <p:sp>
          <p:nvSpPr>
            <p:cNvPr id="2174" name="TextBox 2173">
              <a:extLst>
                <a:ext uri="{FF2B5EF4-FFF2-40B4-BE49-F238E27FC236}">
                  <a16:creationId xmlns:a16="http://schemas.microsoft.com/office/drawing/2014/main" id="{6877C166-118D-7ED8-7200-4BB26DEB2B50}"/>
                </a:ext>
              </a:extLst>
            </p:cNvPr>
            <p:cNvSpPr txBox="1"/>
            <p:nvPr/>
          </p:nvSpPr>
          <p:spPr>
            <a:xfrm>
              <a:off x="-285750" y="1524582"/>
              <a:ext cx="1257114" cy="369332"/>
            </a:xfrm>
            <a:prstGeom prst="rect">
              <a:avLst/>
            </a:prstGeom>
            <a:noFill/>
          </p:spPr>
          <p:txBody>
            <a:bodyPr wrap="square" rtlCol="0">
              <a:spAutoFit/>
            </a:bodyPr>
            <a:lstStyle/>
            <a:p>
              <a:pPr algn="r"/>
              <a:r>
                <a:rPr lang="en-US" b="1" dirty="0">
                  <a:solidFill>
                    <a:srgbClr val="C00000"/>
                  </a:solidFill>
                </a:rPr>
                <a:t>2</a:t>
              </a:r>
            </a:p>
          </p:txBody>
        </p:sp>
        <p:sp>
          <p:nvSpPr>
            <p:cNvPr id="2175" name="TextBox 2174">
              <a:extLst>
                <a:ext uri="{FF2B5EF4-FFF2-40B4-BE49-F238E27FC236}">
                  <a16:creationId xmlns:a16="http://schemas.microsoft.com/office/drawing/2014/main" id="{7F3F0C0C-521C-B9DF-9490-7A9D6232740B}"/>
                </a:ext>
              </a:extLst>
            </p:cNvPr>
            <p:cNvSpPr txBox="1"/>
            <p:nvPr/>
          </p:nvSpPr>
          <p:spPr>
            <a:xfrm>
              <a:off x="-123736" y="983007"/>
              <a:ext cx="1066803" cy="369332"/>
            </a:xfrm>
            <a:prstGeom prst="rect">
              <a:avLst/>
            </a:prstGeom>
            <a:noFill/>
          </p:spPr>
          <p:txBody>
            <a:bodyPr wrap="square" rtlCol="0">
              <a:spAutoFit/>
            </a:bodyPr>
            <a:lstStyle/>
            <a:p>
              <a:pPr algn="r"/>
              <a:r>
                <a:rPr lang="en-US" b="1" dirty="0">
                  <a:solidFill>
                    <a:srgbClr val="C00000"/>
                  </a:solidFill>
                </a:rPr>
                <a:t>1</a:t>
              </a:r>
            </a:p>
          </p:txBody>
        </p:sp>
        <p:sp>
          <p:nvSpPr>
            <p:cNvPr id="2176" name="TextBox 2175">
              <a:extLst>
                <a:ext uri="{FF2B5EF4-FFF2-40B4-BE49-F238E27FC236}">
                  <a16:creationId xmlns:a16="http://schemas.microsoft.com/office/drawing/2014/main" id="{64254743-B28D-931C-C941-E413A41DEBC2}"/>
                </a:ext>
              </a:extLst>
            </p:cNvPr>
            <p:cNvSpPr txBox="1"/>
            <p:nvPr/>
          </p:nvSpPr>
          <p:spPr>
            <a:xfrm>
              <a:off x="-199933" y="389533"/>
              <a:ext cx="1143000" cy="369332"/>
            </a:xfrm>
            <a:prstGeom prst="rect">
              <a:avLst/>
            </a:prstGeom>
            <a:noFill/>
          </p:spPr>
          <p:txBody>
            <a:bodyPr wrap="square" rtlCol="0">
              <a:spAutoFit/>
            </a:bodyPr>
            <a:lstStyle/>
            <a:p>
              <a:pPr algn="r"/>
              <a:r>
                <a:rPr lang="en-US" b="1" dirty="0">
                  <a:solidFill>
                    <a:srgbClr val="C00000"/>
                  </a:solidFill>
                </a:rPr>
                <a:t>0</a:t>
              </a:r>
            </a:p>
          </p:txBody>
        </p:sp>
        <p:sp>
          <p:nvSpPr>
            <p:cNvPr id="2177" name="TextBox 2176">
              <a:extLst>
                <a:ext uri="{FF2B5EF4-FFF2-40B4-BE49-F238E27FC236}">
                  <a16:creationId xmlns:a16="http://schemas.microsoft.com/office/drawing/2014/main" id="{0067C461-5EA2-17DB-77A9-BBFE3D5F216F}"/>
                </a:ext>
              </a:extLst>
            </p:cNvPr>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2178" name="TextBox 2177">
              <a:extLst>
                <a:ext uri="{FF2B5EF4-FFF2-40B4-BE49-F238E27FC236}">
                  <a16:creationId xmlns:a16="http://schemas.microsoft.com/office/drawing/2014/main" id="{C263E79B-EA6C-8D4C-FF59-FE1181FC8CB1}"/>
                </a:ext>
              </a:extLst>
            </p:cNvPr>
            <p:cNvSpPr txBox="1"/>
            <p:nvPr/>
          </p:nvSpPr>
          <p:spPr>
            <a:xfrm>
              <a:off x="-199933" y="3308441"/>
              <a:ext cx="1180913" cy="369332"/>
            </a:xfrm>
            <a:prstGeom prst="rect">
              <a:avLst/>
            </a:prstGeom>
            <a:noFill/>
          </p:spPr>
          <p:txBody>
            <a:bodyPr wrap="square" rtlCol="0">
              <a:spAutoFit/>
            </a:bodyPr>
            <a:lstStyle/>
            <a:p>
              <a:pPr algn="r"/>
              <a:r>
                <a:rPr lang="en-US" b="1" dirty="0">
                  <a:solidFill>
                    <a:srgbClr val="C00000"/>
                  </a:solidFill>
                </a:rPr>
                <a:t>5</a:t>
              </a:r>
            </a:p>
          </p:txBody>
        </p:sp>
        <p:sp>
          <p:nvSpPr>
            <p:cNvPr id="2179" name="TextBox 2178">
              <a:extLst>
                <a:ext uri="{FF2B5EF4-FFF2-40B4-BE49-F238E27FC236}">
                  <a16:creationId xmlns:a16="http://schemas.microsoft.com/office/drawing/2014/main" id="{DF510AB9-C384-034B-9DB6-D864FC88C265}"/>
                </a:ext>
              </a:extLst>
            </p:cNvPr>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2180" name="TextBox 2179">
              <a:extLst>
                <a:ext uri="{FF2B5EF4-FFF2-40B4-BE49-F238E27FC236}">
                  <a16:creationId xmlns:a16="http://schemas.microsoft.com/office/drawing/2014/main" id="{5D2550EF-7F84-F772-8E1B-21708E39159F}"/>
                </a:ext>
              </a:extLst>
            </p:cNvPr>
            <p:cNvSpPr txBox="1"/>
            <p:nvPr/>
          </p:nvSpPr>
          <p:spPr>
            <a:xfrm>
              <a:off x="-238221" y="2133507"/>
              <a:ext cx="1219201" cy="369332"/>
            </a:xfrm>
            <a:prstGeom prst="rect">
              <a:avLst/>
            </a:prstGeom>
            <a:noFill/>
          </p:spPr>
          <p:txBody>
            <a:bodyPr wrap="square" rtlCol="0">
              <a:spAutoFit/>
            </a:bodyPr>
            <a:lstStyle/>
            <a:p>
              <a:pPr algn="r"/>
              <a:r>
                <a:rPr lang="en-US" b="1" dirty="0">
                  <a:solidFill>
                    <a:srgbClr val="C00000"/>
                  </a:solidFill>
                </a:rPr>
                <a:t>3</a:t>
              </a:r>
            </a:p>
          </p:txBody>
        </p:sp>
        <p:sp>
          <p:nvSpPr>
            <p:cNvPr id="2181" name="TextBox 2180">
              <a:extLst>
                <a:ext uri="{FF2B5EF4-FFF2-40B4-BE49-F238E27FC236}">
                  <a16:creationId xmlns:a16="http://schemas.microsoft.com/office/drawing/2014/main" id="{98360172-B394-1DDA-86E9-647224A9C755}"/>
                </a:ext>
              </a:extLst>
            </p:cNvPr>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2182" name="TextBox 2181">
              <a:extLst>
                <a:ext uri="{FF2B5EF4-FFF2-40B4-BE49-F238E27FC236}">
                  <a16:creationId xmlns:a16="http://schemas.microsoft.com/office/drawing/2014/main" id="{95C738FF-4193-DD2A-31F0-55D060C94075}"/>
                </a:ext>
              </a:extLst>
            </p:cNvPr>
            <p:cNvSpPr txBox="1"/>
            <p:nvPr/>
          </p:nvSpPr>
          <p:spPr>
            <a:xfrm>
              <a:off x="-352334" y="5594284"/>
              <a:ext cx="1295400" cy="369332"/>
            </a:xfrm>
            <a:prstGeom prst="rect">
              <a:avLst/>
            </a:prstGeom>
            <a:noFill/>
          </p:spPr>
          <p:txBody>
            <a:bodyPr wrap="square" rtlCol="0">
              <a:spAutoFit/>
            </a:bodyPr>
            <a:lstStyle/>
            <a:p>
              <a:pPr algn="r"/>
              <a:r>
                <a:rPr lang="en-US" b="1" dirty="0">
                  <a:solidFill>
                    <a:srgbClr val="C00000"/>
                  </a:solidFill>
                </a:rPr>
                <a:t>24</a:t>
              </a:r>
            </a:p>
          </p:txBody>
        </p:sp>
        <p:sp>
          <p:nvSpPr>
            <p:cNvPr id="2183" name="TextBox 2182">
              <a:extLst>
                <a:ext uri="{FF2B5EF4-FFF2-40B4-BE49-F238E27FC236}">
                  <a16:creationId xmlns:a16="http://schemas.microsoft.com/office/drawing/2014/main" id="{3E760C7C-E942-9AFF-79B1-D6ED8EE8BF6A}"/>
                </a:ext>
              </a:extLst>
            </p:cNvPr>
            <p:cNvSpPr txBox="1"/>
            <p:nvPr/>
          </p:nvSpPr>
          <p:spPr>
            <a:xfrm>
              <a:off x="-85819" y="5038119"/>
              <a:ext cx="1066800" cy="369332"/>
            </a:xfrm>
            <a:prstGeom prst="rect">
              <a:avLst/>
            </a:prstGeom>
            <a:noFill/>
          </p:spPr>
          <p:txBody>
            <a:bodyPr wrap="square" rtlCol="0">
              <a:spAutoFit/>
            </a:bodyPr>
            <a:lstStyle/>
            <a:p>
              <a:pPr algn="r"/>
              <a:r>
                <a:rPr lang="en-US" b="1" dirty="0">
                  <a:solidFill>
                    <a:srgbClr val="C00000"/>
                  </a:solidFill>
                </a:rPr>
                <a:t>23</a:t>
              </a:r>
            </a:p>
          </p:txBody>
        </p:sp>
        <p:sp>
          <p:nvSpPr>
            <p:cNvPr id="2184" name="TextBox 2183">
              <a:extLst>
                <a:ext uri="{FF2B5EF4-FFF2-40B4-BE49-F238E27FC236}">
                  <a16:creationId xmlns:a16="http://schemas.microsoft.com/office/drawing/2014/main" id="{E74D0887-864E-39E7-08EB-9ED2E748DE60}"/>
                </a:ext>
              </a:extLst>
            </p:cNvPr>
            <p:cNvSpPr txBox="1"/>
            <p:nvPr/>
          </p:nvSpPr>
          <p:spPr>
            <a:xfrm>
              <a:off x="1133752" y="3327334"/>
              <a:ext cx="1761848" cy="338554"/>
            </a:xfrm>
            <a:prstGeom prst="rect">
              <a:avLst/>
            </a:prstGeom>
            <a:noFill/>
          </p:spPr>
          <p:txBody>
            <a:bodyPr wrap="square" rtlCol="0">
              <a:spAutoFit/>
            </a:bodyPr>
            <a:lstStyle/>
            <a:p>
              <a:endParaRPr lang="en-US" sz="1600" b="1" dirty="0">
                <a:solidFill>
                  <a:srgbClr val="0070C0"/>
                </a:solidFill>
              </a:endParaRPr>
            </a:p>
          </p:txBody>
        </p:sp>
        <p:sp>
          <p:nvSpPr>
            <p:cNvPr id="2185" name="TextBox 2184">
              <a:extLst>
                <a:ext uri="{FF2B5EF4-FFF2-40B4-BE49-F238E27FC236}">
                  <a16:creationId xmlns:a16="http://schemas.microsoft.com/office/drawing/2014/main" id="{29E1D060-7DD3-D1EF-558F-E8DA30D452DB}"/>
                </a:ext>
              </a:extLst>
            </p:cNvPr>
            <p:cNvSpPr txBox="1"/>
            <p:nvPr/>
          </p:nvSpPr>
          <p:spPr>
            <a:xfrm>
              <a:off x="1133752" y="5574843"/>
              <a:ext cx="1881138" cy="338554"/>
            </a:xfrm>
            <a:prstGeom prst="rect">
              <a:avLst/>
            </a:prstGeom>
            <a:noFill/>
          </p:spPr>
          <p:txBody>
            <a:bodyPr wrap="square" rtlCol="0">
              <a:spAutoFit/>
            </a:bodyPr>
            <a:lstStyle/>
            <a:p>
              <a:endParaRPr lang="en-US" sz="1600" b="1" dirty="0">
                <a:solidFill>
                  <a:srgbClr val="0070C0"/>
                </a:solidFill>
              </a:endParaRPr>
            </a:p>
          </p:txBody>
        </p:sp>
        <p:sp>
          <p:nvSpPr>
            <p:cNvPr id="2186" name="TextBox 2185">
              <a:extLst>
                <a:ext uri="{FF2B5EF4-FFF2-40B4-BE49-F238E27FC236}">
                  <a16:creationId xmlns:a16="http://schemas.microsoft.com/office/drawing/2014/main" id="{ADDBEF69-F95A-18DA-556F-DDEFDA39C040}"/>
                </a:ext>
              </a:extLst>
            </p:cNvPr>
            <p:cNvSpPr txBox="1"/>
            <p:nvPr/>
          </p:nvSpPr>
          <p:spPr>
            <a:xfrm>
              <a:off x="1095098" y="1569027"/>
              <a:ext cx="1905367" cy="338554"/>
            </a:xfrm>
            <a:prstGeom prst="rect">
              <a:avLst/>
            </a:prstGeom>
            <a:noFill/>
          </p:spPr>
          <p:txBody>
            <a:bodyPr wrap="square" rtlCol="0">
              <a:spAutoFit/>
            </a:bodyPr>
            <a:lstStyle/>
            <a:p>
              <a:endParaRPr lang="en-US" sz="1600" b="1" dirty="0">
                <a:solidFill>
                  <a:srgbClr val="0070C0"/>
                </a:solidFill>
              </a:endParaRPr>
            </a:p>
          </p:txBody>
        </p:sp>
        <p:sp>
          <p:nvSpPr>
            <p:cNvPr id="2187" name="TextBox 2186">
              <a:extLst>
                <a:ext uri="{FF2B5EF4-FFF2-40B4-BE49-F238E27FC236}">
                  <a16:creationId xmlns:a16="http://schemas.microsoft.com/office/drawing/2014/main" id="{48572B57-C9A8-BD62-534F-CA9FB95A8A08}"/>
                </a:ext>
              </a:extLst>
            </p:cNvPr>
            <p:cNvSpPr txBox="1"/>
            <p:nvPr/>
          </p:nvSpPr>
          <p:spPr>
            <a:xfrm>
              <a:off x="1066801" y="416958"/>
              <a:ext cx="1933665" cy="338554"/>
            </a:xfrm>
            <a:prstGeom prst="rect">
              <a:avLst/>
            </a:prstGeom>
            <a:noFill/>
          </p:spPr>
          <p:txBody>
            <a:bodyPr wrap="square" rtlCol="0">
              <a:spAutoFit/>
            </a:bodyPr>
            <a:lstStyle/>
            <a:p>
              <a:endParaRPr lang="en-US" sz="1600" b="1" dirty="0">
                <a:solidFill>
                  <a:srgbClr val="0070C0"/>
                </a:solidFill>
              </a:endParaRPr>
            </a:p>
          </p:txBody>
        </p:sp>
        <p:sp>
          <p:nvSpPr>
            <p:cNvPr id="2188" name="TextBox 2187">
              <a:extLst>
                <a:ext uri="{FF2B5EF4-FFF2-40B4-BE49-F238E27FC236}">
                  <a16:creationId xmlns:a16="http://schemas.microsoft.com/office/drawing/2014/main" id="{8CD55DC8-D2CB-70CB-4101-BD2521A63F65}"/>
                </a:ext>
              </a:extLst>
            </p:cNvPr>
            <p:cNvSpPr txBox="1"/>
            <p:nvPr/>
          </p:nvSpPr>
          <p:spPr>
            <a:xfrm>
              <a:off x="1066800" y="3890445"/>
              <a:ext cx="1933664" cy="338554"/>
            </a:xfrm>
            <a:prstGeom prst="rect">
              <a:avLst/>
            </a:prstGeom>
            <a:noFill/>
          </p:spPr>
          <p:txBody>
            <a:bodyPr wrap="square" rtlCol="0">
              <a:spAutoFit/>
            </a:bodyPr>
            <a:lstStyle/>
            <a:p>
              <a:endParaRPr lang="en-US" sz="1600" b="1" dirty="0">
                <a:solidFill>
                  <a:srgbClr val="0070C0"/>
                </a:solidFill>
              </a:endParaRPr>
            </a:p>
          </p:txBody>
        </p:sp>
        <p:sp>
          <p:nvSpPr>
            <p:cNvPr id="2189" name="TextBox 2188">
              <a:extLst>
                <a:ext uri="{FF2B5EF4-FFF2-40B4-BE49-F238E27FC236}">
                  <a16:creationId xmlns:a16="http://schemas.microsoft.com/office/drawing/2014/main" id="{31AF84C1-D6B6-7CBD-ADCD-A8721E9D4E07}"/>
                </a:ext>
              </a:extLst>
            </p:cNvPr>
            <p:cNvSpPr txBox="1"/>
            <p:nvPr/>
          </p:nvSpPr>
          <p:spPr>
            <a:xfrm>
              <a:off x="1104713" y="2165980"/>
              <a:ext cx="1895751" cy="338554"/>
            </a:xfrm>
            <a:prstGeom prst="rect">
              <a:avLst/>
            </a:prstGeom>
            <a:noFill/>
          </p:spPr>
          <p:txBody>
            <a:bodyPr wrap="square" rtlCol="0">
              <a:spAutoFit/>
            </a:bodyPr>
            <a:lstStyle/>
            <a:p>
              <a:endParaRPr lang="en-US" sz="1600" b="1" dirty="0">
                <a:solidFill>
                  <a:srgbClr val="0070C0"/>
                </a:solidFill>
              </a:endParaRPr>
            </a:p>
          </p:txBody>
        </p:sp>
        <p:sp>
          <p:nvSpPr>
            <p:cNvPr id="2190" name="TextBox 2189">
              <a:extLst>
                <a:ext uri="{FF2B5EF4-FFF2-40B4-BE49-F238E27FC236}">
                  <a16:creationId xmlns:a16="http://schemas.microsoft.com/office/drawing/2014/main" id="{5F3FDD26-DBE3-7456-C7B6-32E4C3E8CBE6}"/>
                </a:ext>
              </a:extLst>
            </p:cNvPr>
            <p:cNvSpPr txBox="1"/>
            <p:nvPr/>
          </p:nvSpPr>
          <p:spPr>
            <a:xfrm>
              <a:off x="1133752" y="994134"/>
              <a:ext cx="1866713" cy="338554"/>
            </a:xfrm>
            <a:prstGeom prst="rect">
              <a:avLst/>
            </a:prstGeom>
            <a:noFill/>
          </p:spPr>
          <p:txBody>
            <a:bodyPr wrap="square" rtlCol="0">
              <a:spAutoFit/>
            </a:bodyPr>
            <a:lstStyle/>
            <a:p>
              <a:endParaRPr lang="en-US" sz="1600" b="1" dirty="0">
                <a:solidFill>
                  <a:srgbClr val="0070C0"/>
                </a:solidFill>
              </a:endParaRPr>
            </a:p>
          </p:txBody>
        </p:sp>
      </p:grpSp>
      <p:sp>
        <p:nvSpPr>
          <p:cNvPr id="2191" name="TextBox 2190">
            <a:extLst>
              <a:ext uri="{FF2B5EF4-FFF2-40B4-BE49-F238E27FC236}">
                <a16:creationId xmlns:a16="http://schemas.microsoft.com/office/drawing/2014/main" id="{DA5DFA26-DE8A-5710-00E5-DFD97A23ED00}"/>
              </a:ext>
            </a:extLst>
          </p:cNvPr>
          <p:cNvSpPr txBox="1"/>
          <p:nvPr/>
        </p:nvSpPr>
        <p:spPr>
          <a:xfrm>
            <a:off x="662869" y="2754443"/>
            <a:ext cx="533400" cy="369332"/>
          </a:xfrm>
          <a:prstGeom prst="rect">
            <a:avLst/>
          </a:prstGeom>
          <a:noFill/>
        </p:spPr>
        <p:txBody>
          <a:bodyPr wrap="square" rtlCol="0">
            <a:spAutoFit/>
          </a:bodyPr>
          <a:lstStyle/>
          <a:p>
            <a:r>
              <a:rPr lang="en-US" b="1" dirty="0">
                <a:solidFill>
                  <a:srgbClr val="C00000"/>
                </a:solidFill>
              </a:rPr>
              <a:t>4</a:t>
            </a:r>
          </a:p>
        </p:txBody>
      </p:sp>
      <p:sp>
        <p:nvSpPr>
          <p:cNvPr id="2192" name="TextBox 2191">
            <a:extLst>
              <a:ext uri="{FF2B5EF4-FFF2-40B4-BE49-F238E27FC236}">
                <a16:creationId xmlns:a16="http://schemas.microsoft.com/office/drawing/2014/main" id="{F24786C3-4276-9209-CCA7-D0EA889DE389}"/>
              </a:ext>
            </a:extLst>
          </p:cNvPr>
          <p:cNvSpPr txBox="1"/>
          <p:nvPr/>
        </p:nvSpPr>
        <p:spPr>
          <a:xfrm>
            <a:off x="498392" y="4482547"/>
            <a:ext cx="533400" cy="369332"/>
          </a:xfrm>
          <a:prstGeom prst="rect">
            <a:avLst/>
          </a:prstGeom>
          <a:noFill/>
        </p:spPr>
        <p:txBody>
          <a:bodyPr wrap="square" rtlCol="0">
            <a:spAutoFit/>
          </a:bodyPr>
          <a:lstStyle/>
          <a:p>
            <a:r>
              <a:rPr lang="en-US" b="1" dirty="0">
                <a:solidFill>
                  <a:srgbClr val="C00000"/>
                </a:solidFill>
              </a:rPr>
              <a:t>22</a:t>
            </a:r>
          </a:p>
        </p:txBody>
      </p:sp>
      <p:sp>
        <p:nvSpPr>
          <p:cNvPr id="2193" name="TextBox 2192">
            <a:extLst>
              <a:ext uri="{FF2B5EF4-FFF2-40B4-BE49-F238E27FC236}">
                <a16:creationId xmlns:a16="http://schemas.microsoft.com/office/drawing/2014/main" id="{0AB34C53-B28B-F88D-83F3-6A6552333439}"/>
              </a:ext>
            </a:extLst>
          </p:cNvPr>
          <p:cNvSpPr txBox="1"/>
          <p:nvPr/>
        </p:nvSpPr>
        <p:spPr>
          <a:xfrm>
            <a:off x="458276" y="6183299"/>
            <a:ext cx="533400" cy="369332"/>
          </a:xfrm>
          <a:prstGeom prst="rect">
            <a:avLst/>
          </a:prstGeom>
          <a:noFill/>
        </p:spPr>
        <p:txBody>
          <a:bodyPr wrap="square" rtlCol="0">
            <a:spAutoFit/>
          </a:bodyPr>
          <a:lstStyle/>
          <a:p>
            <a:r>
              <a:rPr lang="en-US" b="1" dirty="0">
                <a:solidFill>
                  <a:srgbClr val="C00000"/>
                </a:solidFill>
              </a:rPr>
              <a:t>25</a:t>
            </a:r>
          </a:p>
        </p:txBody>
      </p:sp>
      <p:sp>
        <p:nvSpPr>
          <p:cNvPr id="2194" name="TextBox 2193">
            <a:extLst>
              <a:ext uri="{FF2B5EF4-FFF2-40B4-BE49-F238E27FC236}">
                <a16:creationId xmlns:a16="http://schemas.microsoft.com/office/drawing/2014/main" id="{33BE77C9-3E39-8154-457A-E1E64A2DF14A}"/>
              </a:ext>
            </a:extLst>
          </p:cNvPr>
          <p:cNvSpPr txBox="1"/>
          <p:nvPr/>
        </p:nvSpPr>
        <p:spPr>
          <a:xfrm>
            <a:off x="2529769" y="417566"/>
            <a:ext cx="914400"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andy</a:t>
            </a:r>
          </a:p>
        </p:txBody>
      </p:sp>
      <p:sp>
        <p:nvSpPr>
          <p:cNvPr id="2195" name="TextBox 2194">
            <a:extLst>
              <a:ext uri="{FF2B5EF4-FFF2-40B4-BE49-F238E27FC236}">
                <a16:creationId xmlns:a16="http://schemas.microsoft.com/office/drawing/2014/main" id="{4A1B4F42-C7DF-1209-57A8-D4EDBB3FA686}"/>
              </a:ext>
            </a:extLst>
          </p:cNvPr>
          <p:cNvSpPr txBox="1"/>
          <p:nvPr/>
        </p:nvSpPr>
        <p:spPr>
          <a:xfrm>
            <a:off x="2525427" y="2227744"/>
            <a:ext cx="1240499"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dennis</a:t>
            </a:r>
            <a:endParaRPr lang="en-US" b="1" i="1" dirty="0">
              <a:solidFill>
                <a:srgbClr val="C00000"/>
              </a:solidFill>
            </a:endParaRPr>
          </a:p>
        </p:txBody>
      </p:sp>
      <p:sp>
        <p:nvSpPr>
          <p:cNvPr id="2196" name="TextBox 2195">
            <a:extLst>
              <a:ext uri="{FF2B5EF4-FFF2-40B4-BE49-F238E27FC236}">
                <a16:creationId xmlns:a16="http://schemas.microsoft.com/office/drawing/2014/main" id="{CB656A98-44B7-BFFF-5411-6ADD3EA3F555}"/>
              </a:ext>
            </a:extLst>
          </p:cNvPr>
          <p:cNvSpPr txBox="1"/>
          <p:nvPr/>
        </p:nvSpPr>
        <p:spPr>
          <a:xfrm>
            <a:off x="2531357" y="4464485"/>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wanda</a:t>
            </a:r>
            <a:endParaRPr lang="en-US" b="1" i="1" dirty="0">
              <a:solidFill>
                <a:srgbClr val="C00000"/>
              </a:solidFill>
            </a:endParaRPr>
          </a:p>
        </p:txBody>
      </p:sp>
      <p:sp>
        <p:nvSpPr>
          <p:cNvPr id="2197" name="TextBox 2196">
            <a:extLst>
              <a:ext uri="{FF2B5EF4-FFF2-40B4-BE49-F238E27FC236}">
                <a16:creationId xmlns:a16="http://schemas.microsoft.com/office/drawing/2014/main" id="{3C4EAEB2-E663-1636-F339-AC1D0F71BA39}"/>
              </a:ext>
            </a:extLst>
          </p:cNvPr>
          <p:cNvSpPr txBox="1"/>
          <p:nvPr/>
        </p:nvSpPr>
        <p:spPr>
          <a:xfrm>
            <a:off x="3988417" y="1566715"/>
            <a:ext cx="1225459"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charles</a:t>
            </a:r>
          </a:p>
        </p:txBody>
      </p:sp>
      <p:sp>
        <p:nvSpPr>
          <p:cNvPr id="2198" name="TextBox 2197">
            <a:extLst>
              <a:ext uri="{FF2B5EF4-FFF2-40B4-BE49-F238E27FC236}">
                <a16:creationId xmlns:a16="http://schemas.microsoft.com/office/drawing/2014/main" id="{AC5EF2F5-E7EB-39A1-A812-C7186CE5D7C8}"/>
              </a:ext>
            </a:extLst>
          </p:cNvPr>
          <p:cNvSpPr txBox="1"/>
          <p:nvPr/>
        </p:nvSpPr>
        <p:spPr>
          <a:xfrm>
            <a:off x="2532125" y="157922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err="1">
                <a:solidFill>
                  <a:srgbClr val="C00000"/>
                </a:solidFill>
              </a:rPr>
              <a:t>claire</a:t>
            </a:r>
            <a:endParaRPr lang="en-US" b="1" i="1" dirty="0">
              <a:solidFill>
                <a:srgbClr val="C00000"/>
              </a:solidFill>
            </a:endParaRPr>
          </a:p>
        </p:txBody>
      </p:sp>
      <p:sp>
        <p:nvSpPr>
          <p:cNvPr id="2199" name="TextBox 2198">
            <a:extLst>
              <a:ext uri="{FF2B5EF4-FFF2-40B4-BE49-F238E27FC236}">
                <a16:creationId xmlns:a16="http://schemas.microsoft.com/office/drawing/2014/main" id="{8EB3A20E-EC3B-AC5D-A518-9F82E6A4B364}"/>
              </a:ext>
            </a:extLst>
          </p:cNvPr>
          <p:cNvSpPr txBox="1"/>
          <p:nvPr/>
        </p:nvSpPr>
        <p:spPr>
          <a:xfrm>
            <a:off x="2545089" y="3276504"/>
            <a:ext cx="944050"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fern</a:t>
            </a:r>
          </a:p>
        </p:txBody>
      </p:sp>
      <p:sp>
        <p:nvSpPr>
          <p:cNvPr id="2200" name="TextBox 2199">
            <a:extLst>
              <a:ext uri="{FF2B5EF4-FFF2-40B4-BE49-F238E27FC236}">
                <a16:creationId xmlns:a16="http://schemas.microsoft.com/office/drawing/2014/main" id="{2A7EBAE5-DB20-6816-CE19-0A8FA1407FA4}"/>
              </a:ext>
            </a:extLst>
          </p:cNvPr>
          <p:cNvSpPr txBox="1"/>
          <p:nvPr/>
        </p:nvSpPr>
        <p:spPr>
          <a:xfrm>
            <a:off x="5607765" y="156866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cindi</a:t>
            </a:r>
          </a:p>
        </p:txBody>
      </p:sp>
      <p:sp>
        <p:nvSpPr>
          <p:cNvPr id="2201" name="TextBox 2200">
            <a:extLst>
              <a:ext uri="{FF2B5EF4-FFF2-40B4-BE49-F238E27FC236}">
                <a16:creationId xmlns:a16="http://schemas.microsoft.com/office/drawing/2014/main" id="{F79FE92F-58C1-E9EB-28AE-5F8479FEE366}"/>
              </a:ext>
            </a:extLst>
          </p:cNvPr>
          <p:cNvSpPr txBox="1"/>
          <p:nvPr/>
        </p:nvSpPr>
        <p:spPr>
          <a:xfrm>
            <a:off x="4147694" y="2212662"/>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donna</a:t>
            </a:r>
          </a:p>
        </p:txBody>
      </p:sp>
      <p:sp>
        <p:nvSpPr>
          <p:cNvPr id="2202" name="TextBox 2201">
            <a:extLst>
              <a:ext uri="{FF2B5EF4-FFF2-40B4-BE49-F238E27FC236}">
                <a16:creationId xmlns:a16="http://schemas.microsoft.com/office/drawing/2014/main" id="{11C4C1EC-3A30-017D-D132-5BF18F4AC357}"/>
              </a:ext>
            </a:extLst>
          </p:cNvPr>
          <p:cNvSpPr txBox="1"/>
          <p:nvPr/>
        </p:nvSpPr>
        <p:spPr>
          <a:xfrm>
            <a:off x="2506543" y="5061457"/>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xerxes</a:t>
            </a:r>
          </a:p>
        </p:txBody>
      </p:sp>
      <p:sp>
        <p:nvSpPr>
          <p:cNvPr id="2203" name="TextBox 2202">
            <a:extLst>
              <a:ext uri="{FF2B5EF4-FFF2-40B4-BE49-F238E27FC236}">
                <a16:creationId xmlns:a16="http://schemas.microsoft.com/office/drawing/2014/main" id="{C7B19A9E-F484-48AA-AC14-B2AE9538DB37}"/>
              </a:ext>
            </a:extLst>
          </p:cNvPr>
          <p:cNvSpPr txBox="1"/>
          <p:nvPr/>
        </p:nvSpPr>
        <p:spPr>
          <a:xfrm>
            <a:off x="2613852" y="6183299"/>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zorba</a:t>
            </a:r>
          </a:p>
        </p:txBody>
      </p:sp>
      <p:sp>
        <p:nvSpPr>
          <p:cNvPr id="2204" name="TextBox 2203">
            <a:extLst>
              <a:ext uri="{FF2B5EF4-FFF2-40B4-BE49-F238E27FC236}">
                <a16:creationId xmlns:a16="http://schemas.microsoft.com/office/drawing/2014/main" id="{85255C46-CAB5-40C8-6A21-BF703C7B8671}"/>
              </a:ext>
            </a:extLst>
          </p:cNvPr>
          <p:cNvSpPr txBox="1"/>
          <p:nvPr/>
        </p:nvSpPr>
        <p:spPr>
          <a:xfrm>
            <a:off x="3988417" y="4458109"/>
            <a:ext cx="1078538" cy="369332"/>
          </a:xfrm>
          <a:prstGeom prst="rect">
            <a:avLst/>
          </a:prstGeom>
          <a:noFill/>
          <a:ln w="25400">
            <a:solidFill>
              <a:schemeClr val="accent4">
                <a:lumMod val="75000"/>
              </a:schemeClr>
            </a:solidFill>
          </a:ln>
        </p:spPr>
        <p:txBody>
          <a:bodyPr wrap="square" rtlCol="0">
            <a:spAutoFit/>
          </a:bodyPr>
          <a:lstStyle/>
          <a:p>
            <a:pPr marL="109728" indent="0">
              <a:spcAft>
                <a:spcPts val="1200"/>
              </a:spcAft>
              <a:buNone/>
            </a:pPr>
            <a:r>
              <a:rPr lang="en-US" b="1" i="1" dirty="0">
                <a:solidFill>
                  <a:srgbClr val="C00000"/>
                </a:solidFill>
              </a:rPr>
              <a:t>warren</a:t>
            </a:r>
          </a:p>
        </p:txBody>
      </p:sp>
      <p:sp>
        <p:nvSpPr>
          <p:cNvPr id="2205" name="Freeform 7">
            <a:extLst>
              <a:ext uri="{FF2B5EF4-FFF2-40B4-BE49-F238E27FC236}">
                <a16:creationId xmlns:a16="http://schemas.microsoft.com/office/drawing/2014/main" id="{C7B1EB9D-58BA-08DD-FF32-7A632A88868B}"/>
              </a:ext>
            </a:extLst>
          </p:cNvPr>
          <p:cNvSpPr/>
          <p:nvPr/>
        </p:nvSpPr>
        <p:spPr>
          <a:xfrm>
            <a:off x="665759" y="3930256"/>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Freeform 56">
            <a:extLst>
              <a:ext uri="{FF2B5EF4-FFF2-40B4-BE49-F238E27FC236}">
                <a16:creationId xmlns:a16="http://schemas.microsoft.com/office/drawing/2014/main" id="{FFFBEB76-EAEC-2510-E89F-54E6EA73440D}"/>
              </a:ext>
            </a:extLst>
          </p:cNvPr>
          <p:cNvSpPr/>
          <p:nvPr/>
        </p:nvSpPr>
        <p:spPr>
          <a:xfrm>
            <a:off x="673928" y="401492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7" name="Freeform 57">
            <a:extLst>
              <a:ext uri="{FF2B5EF4-FFF2-40B4-BE49-F238E27FC236}">
                <a16:creationId xmlns:a16="http://schemas.microsoft.com/office/drawing/2014/main" id="{C50B9BAF-9EA8-BFB4-738C-1D396337E48D}"/>
              </a:ext>
            </a:extLst>
          </p:cNvPr>
          <p:cNvSpPr/>
          <p:nvPr/>
        </p:nvSpPr>
        <p:spPr>
          <a:xfrm>
            <a:off x="1881663" y="3914311"/>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8" name="Freeform 58">
            <a:extLst>
              <a:ext uri="{FF2B5EF4-FFF2-40B4-BE49-F238E27FC236}">
                <a16:creationId xmlns:a16="http://schemas.microsoft.com/office/drawing/2014/main" id="{D176AE8D-84D8-BDB0-0AB2-32F77D94023F}"/>
              </a:ext>
            </a:extLst>
          </p:cNvPr>
          <p:cNvSpPr/>
          <p:nvPr/>
        </p:nvSpPr>
        <p:spPr>
          <a:xfrm>
            <a:off x="1883785" y="3998977"/>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9" name="Straight Arrow Connector 2208">
            <a:extLst>
              <a:ext uri="{FF2B5EF4-FFF2-40B4-BE49-F238E27FC236}">
                <a16:creationId xmlns:a16="http://schemas.microsoft.com/office/drawing/2014/main" id="{8BE5C3A3-F298-0167-0CBC-B75D0AC3D89E}"/>
              </a:ext>
            </a:extLst>
          </p:cNvPr>
          <p:cNvCxnSpPr>
            <a:endCxn id="2194" idx="1"/>
          </p:cNvCxnSpPr>
          <p:nvPr/>
        </p:nvCxnSpPr>
        <p:spPr>
          <a:xfrm>
            <a:off x="2165960" y="60223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0" name="Straight Arrow Connector 2209">
            <a:extLst>
              <a:ext uri="{FF2B5EF4-FFF2-40B4-BE49-F238E27FC236}">
                <a16:creationId xmlns:a16="http://schemas.microsoft.com/office/drawing/2014/main" id="{A10ED136-6C8D-1341-A701-5F9469143409}"/>
              </a:ext>
            </a:extLst>
          </p:cNvPr>
          <p:cNvCxnSpPr/>
          <p:nvPr/>
        </p:nvCxnSpPr>
        <p:spPr>
          <a:xfrm>
            <a:off x="2165960" y="1739993"/>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1" name="Straight Arrow Connector 2210">
            <a:extLst>
              <a:ext uri="{FF2B5EF4-FFF2-40B4-BE49-F238E27FC236}">
                <a16:creationId xmlns:a16="http://schemas.microsoft.com/office/drawing/2014/main" id="{4242D59B-9185-D8DF-5416-2D61E12D3028}"/>
              </a:ext>
            </a:extLst>
          </p:cNvPr>
          <p:cNvCxnSpPr/>
          <p:nvPr/>
        </p:nvCxnSpPr>
        <p:spPr>
          <a:xfrm>
            <a:off x="3765926" y="2377755"/>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2" name="Straight Arrow Connector 2211">
            <a:extLst>
              <a:ext uri="{FF2B5EF4-FFF2-40B4-BE49-F238E27FC236}">
                <a16:creationId xmlns:a16="http://schemas.microsoft.com/office/drawing/2014/main" id="{C48123E6-F003-E077-CD9F-06828B53F144}"/>
              </a:ext>
            </a:extLst>
          </p:cNvPr>
          <p:cNvCxnSpPr/>
          <p:nvPr/>
        </p:nvCxnSpPr>
        <p:spPr>
          <a:xfrm>
            <a:off x="2165960" y="2394660"/>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3" name="Straight Arrow Connector 2212">
            <a:extLst>
              <a:ext uri="{FF2B5EF4-FFF2-40B4-BE49-F238E27FC236}">
                <a16:creationId xmlns:a16="http://schemas.microsoft.com/office/drawing/2014/main" id="{B0DEDF66-53B4-C292-0050-96DEB00540AC}"/>
              </a:ext>
            </a:extLst>
          </p:cNvPr>
          <p:cNvCxnSpPr/>
          <p:nvPr/>
        </p:nvCxnSpPr>
        <p:spPr>
          <a:xfrm>
            <a:off x="5228916" y="177219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4" name="Straight Arrow Connector 2213">
            <a:extLst>
              <a:ext uri="{FF2B5EF4-FFF2-40B4-BE49-F238E27FC236}">
                <a16:creationId xmlns:a16="http://schemas.microsoft.com/office/drawing/2014/main" id="{5DA09AED-FBDA-848C-B6DA-C1E32D816829}"/>
              </a:ext>
            </a:extLst>
          </p:cNvPr>
          <p:cNvCxnSpPr/>
          <p:nvPr/>
        </p:nvCxnSpPr>
        <p:spPr>
          <a:xfrm>
            <a:off x="3624608" y="1752671"/>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5" name="Straight Arrow Connector 2214">
            <a:extLst>
              <a:ext uri="{FF2B5EF4-FFF2-40B4-BE49-F238E27FC236}">
                <a16:creationId xmlns:a16="http://schemas.microsoft.com/office/drawing/2014/main" id="{8A784E13-6829-7EDE-1B39-FC1C5C2A664A}"/>
              </a:ext>
            </a:extLst>
          </p:cNvPr>
          <p:cNvCxnSpPr/>
          <p:nvPr/>
        </p:nvCxnSpPr>
        <p:spPr>
          <a:xfrm>
            <a:off x="2165959" y="525534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6" name="Straight Arrow Connector 2215">
            <a:extLst>
              <a:ext uri="{FF2B5EF4-FFF2-40B4-BE49-F238E27FC236}">
                <a16:creationId xmlns:a16="http://schemas.microsoft.com/office/drawing/2014/main" id="{20255C40-6F2A-F51C-A573-E348EDDBA8A7}"/>
              </a:ext>
            </a:extLst>
          </p:cNvPr>
          <p:cNvCxnSpPr/>
          <p:nvPr/>
        </p:nvCxnSpPr>
        <p:spPr>
          <a:xfrm>
            <a:off x="3624608" y="4667213"/>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7" name="Straight Arrow Connector 2216">
            <a:extLst>
              <a:ext uri="{FF2B5EF4-FFF2-40B4-BE49-F238E27FC236}">
                <a16:creationId xmlns:a16="http://schemas.microsoft.com/office/drawing/2014/main" id="{09913E06-4CD4-2166-5185-173222083353}"/>
              </a:ext>
            </a:extLst>
          </p:cNvPr>
          <p:cNvCxnSpPr/>
          <p:nvPr/>
        </p:nvCxnSpPr>
        <p:spPr>
          <a:xfrm>
            <a:off x="2154721" y="4650482"/>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8" name="Straight Arrow Connector 2217">
            <a:extLst>
              <a:ext uri="{FF2B5EF4-FFF2-40B4-BE49-F238E27FC236}">
                <a16:creationId xmlns:a16="http://schemas.microsoft.com/office/drawing/2014/main" id="{D266885F-9FC1-136C-4E9B-6843DFBD79AF}"/>
              </a:ext>
            </a:extLst>
          </p:cNvPr>
          <p:cNvCxnSpPr/>
          <p:nvPr/>
        </p:nvCxnSpPr>
        <p:spPr>
          <a:xfrm>
            <a:off x="2181280" y="3461170"/>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19" name="Straight Arrow Connector 2218">
            <a:extLst>
              <a:ext uri="{FF2B5EF4-FFF2-40B4-BE49-F238E27FC236}">
                <a16:creationId xmlns:a16="http://schemas.microsoft.com/office/drawing/2014/main" id="{894CA836-9238-7C0A-394E-68CBC2609E47}"/>
              </a:ext>
            </a:extLst>
          </p:cNvPr>
          <p:cNvCxnSpPr/>
          <p:nvPr/>
        </p:nvCxnSpPr>
        <p:spPr>
          <a:xfrm>
            <a:off x="2228714" y="6397164"/>
            <a:ext cx="363809"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20" name="TextBox 2219">
            <a:extLst>
              <a:ext uri="{FF2B5EF4-FFF2-40B4-BE49-F238E27FC236}">
                <a16:creationId xmlns:a16="http://schemas.microsoft.com/office/drawing/2014/main" id="{6E1693EA-4FCA-EC4D-B1E5-E808E6201040}"/>
              </a:ext>
            </a:extLst>
          </p:cNvPr>
          <p:cNvSpPr txBox="1"/>
          <p:nvPr/>
        </p:nvSpPr>
        <p:spPr>
          <a:xfrm>
            <a:off x="1788217" y="5583488"/>
            <a:ext cx="467940" cy="523220"/>
          </a:xfrm>
          <a:prstGeom prst="rect">
            <a:avLst/>
          </a:prstGeom>
          <a:noFill/>
        </p:spPr>
        <p:txBody>
          <a:bodyPr wrap="square" rtlCol="0">
            <a:spAutoFit/>
          </a:bodyPr>
          <a:lstStyle/>
          <a:p>
            <a:endParaRPr lang="en-US" sz="2800" b="1" dirty="0">
              <a:solidFill>
                <a:srgbClr val="0070C0"/>
              </a:solidFill>
            </a:endParaRPr>
          </a:p>
        </p:txBody>
      </p:sp>
      <p:sp>
        <p:nvSpPr>
          <p:cNvPr id="2221" name="TextBox 2220">
            <a:extLst>
              <a:ext uri="{FF2B5EF4-FFF2-40B4-BE49-F238E27FC236}">
                <a16:creationId xmlns:a16="http://schemas.microsoft.com/office/drawing/2014/main" id="{CA9DDFAE-7E47-3D11-8EFF-A2B66A0C78FB}"/>
              </a:ext>
            </a:extLst>
          </p:cNvPr>
          <p:cNvSpPr txBox="1"/>
          <p:nvPr/>
        </p:nvSpPr>
        <p:spPr>
          <a:xfrm>
            <a:off x="1757731" y="2674354"/>
            <a:ext cx="467940" cy="523220"/>
          </a:xfrm>
          <a:prstGeom prst="rect">
            <a:avLst/>
          </a:prstGeom>
          <a:noFill/>
        </p:spPr>
        <p:txBody>
          <a:bodyPr wrap="square" rtlCol="0">
            <a:spAutoFit/>
          </a:bodyPr>
          <a:lstStyle/>
          <a:p>
            <a:endParaRPr lang="en-US" sz="2800" b="1" dirty="0">
              <a:solidFill>
                <a:srgbClr val="0070C0"/>
              </a:solidFill>
            </a:endParaRPr>
          </a:p>
        </p:txBody>
      </p:sp>
    </p:spTree>
    <p:extLst>
      <p:ext uri="{BB962C8B-B14F-4D97-AF65-F5344CB8AC3E}">
        <p14:creationId xmlns:p14="http://schemas.microsoft.com/office/powerpoint/2010/main" val="64642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0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0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08"/>
                                        </p:tgtEl>
                                        <p:attrNameLst>
                                          <p:attrName>style.visibility</p:attrName>
                                        </p:attrNameLst>
                                      </p:cBhvr>
                                      <p:to>
                                        <p:strVal val="visible"/>
                                      </p:to>
                                    </p:set>
                                  </p:childTnLst>
                                </p:cTn>
                              </p:par>
                              <p:par>
                                <p:cTn id="65" presetID="1" presetClass="entr" presetSubtype="0" fill="hold" grpId="0" nodeType="withEffect" nodePh="1">
                                  <p:stCondLst>
                                    <p:cond delay="0"/>
                                  </p:stCondLst>
                                  <p:endCondLst>
                                    <p:cond evt="begin" delay="0">
                                      <p:tn val="65"/>
                                    </p:cond>
                                  </p:endCondLst>
                                  <p:childTnLst>
                                    <p:set>
                                      <p:cBhvr>
                                        <p:cTn id="66" dur="1" fill="hold">
                                          <p:stCondLst>
                                            <p:cond delay="0"/>
                                          </p:stCondLst>
                                        </p:cTn>
                                        <p:tgtEl>
                                          <p:spTgt spid="2220"/>
                                        </p:tgtEl>
                                        <p:attrNameLst>
                                          <p:attrName>style.visibility</p:attrName>
                                        </p:attrNameLst>
                                      </p:cBhvr>
                                      <p:to>
                                        <p:strVal val="visible"/>
                                      </p:to>
                                    </p:set>
                                  </p:childTnLst>
                                </p:cTn>
                              </p:par>
                              <p:par>
                                <p:cTn id="67" presetID="1" presetClass="entr" presetSubtype="0" fill="hold" grpId="0" nodeType="withEffect" nodePh="1">
                                  <p:stCondLst>
                                    <p:cond delay="0"/>
                                  </p:stCondLst>
                                  <p:endCondLst>
                                    <p:cond evt="begin" delay="0">
                                      <p:tn val="67"/>
                                    </p:cond>
                                  </p:endCondLst>
                                  <p:childTnLst>
                                    <p:set>
                                      <p:cBhvr>
                                        <p:cTn id="68" dur="1" fill="hold">
                                          <p:stCondLst>
                                            <p:cond delay="0"/>
                                          </p:stCondLst>
                                        </p:cTn>
                                        <p:tgtEl>
                                          <p:spTgt spid="2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3" grpId="0"/>
      <p:bldP spid="2194" grpId="0" animBg="1"/>
      <p:bldP spid="2195" grpId="0" animBg="1"/>
      <p:bldP spid="2196" grpId="0" animBg="1"/>
      <p:bldP spid="2197" grpId="0" animBg="1"/>
      <p:bldP spid="2198" grpId="0" animBg="1"/>
      <p:bldP spid="2199" grpId="0" animBg="1"/>
      <p:bldP spid="2200" grpId="0" animBg="1"/>
      <p:bldP spid="2201" grpId="0" animBg="1"/>
      <p:bldP spid="2202" grpId="0" animBg="1"/>
      <p:bldP spid="2203" grpId="0" animBg="1"/>
      <p:bldP spid="2204" grpId="0" animBg="1"/>
      <p:bldP spid="2205" grpId="0" animBg="1"/>
      <p:bldP spid="2206" grpId="0" animBg="1"/>
      <p:bldP spid="2207" grpId="0" animBg="1"/>
      <p:bldP spid="2208" grpId="0" animBg="1"/>
      <p:bldP spid="2220" grpId="0"/>
      <p:bldP spid="2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6989-95BF-6B88-7C4B-F7BC25ACAA8B}"/>
              </a:ext>
            </a:extLst>
          </p:cNvPr>
          <p:cNvSpPr>
            <a:spLocks noGrp="1"/>
          </p:cNvSpPr>
          <p:nvPr>
            <p:ph type="title"/>
          </p:nvPr>
        </p:nvSpPr>
        <p:spPr/>
        <p:txBody>
          <a:bodyPr/>
          <a:lstStyle/>
          <a:p>
            <a:r>
              <a:rPr lang="en-US" dirty="0"/>
              <a:t>Chaining operations</a:t>
            </a:r>
          </a:p>
        </p:txBody>
      </p:sp>
      <p:sp>
        <p:nvSpPr>
          <p:cNvPr id="3" name="Content Placeholder 2">
            <a:extLst>
              <a:ext uri="{FF2B5EF4-FFF2-40B4-BE49-F238E27FC236}">
                <a16:creationId xmlns:a16="http://schemas.microsoft.com/office/drawing/2014/main" id="{BBFDB8AB-3504-4BE5-B794-6EDBF8A5ED6D}"/>
              </a:ext>
            </a:extLst>
          </p:cNvPr>
          <p:cNvSpPr>
            <a:spLocks noGrp="1"/>
          </p:cNvSpPr>
          <p:nvPr>
            <p:ph idx="1"/>
          </p:nvPr>
        </p:nvSpPr>
        <p:spPr/>
        <p:txBody>
          <a:bodyPr>
            <a:normAutofit/>
          </a:bodyPr>
          <a:lstStyle/>
          <a:p>
            <a:r>
              <a:rPr lang="en-US" dirty="0"/>
              <a:t>put(key, value)</a:t>
            </a:r>
          </a:p>
          <a:p>
            <a:pPr lvl="1"/>
            <a:r>
              <a:rPr lang="en-US" dirty="0"/>
              <a:t>hash(key) to get table index</a:t>
            </a:r>
          </a:p>
          <a:p>
            <a:pPr lvl="1"/>
            <a:r>
              <a:rPr lang="en-US" dirty="0"/>
              <a:t>Look for key in the list at that index in the table</a:t>
            </a:r>
          </a:p>
          <a:p>
            <a:pPr lvl="1"/>
            <a:r>
              <a:rPr lang="en-US" dirty="0"/>
              <a:t>If key exists in that list, replace associated value with new value</a:t>
            </a:r>
          </a:p>
          <a:p>
            <a:pPr lvl="1"/>
            <a:r>
              <a:rPr lang="en-US" dirty="0"/>
              <a:t>If key does not exist in that list, add key/value pair to that list</a:t>
            </a:r>
          </a:p>
          <a:p>
            <a:r>
              <a:rPr lang="en-US" dirty="0"/>
              <a:t>find(key)</a:t>
            </a:r>
          </a:p>
          <a:p>
            <a:pPr lvl="1"/>
            <a:r>
              <a:rPr lang="en-US" dirty="0"/>
              <a:t>hash(key) to get table index</a:t>
            </a:r>
          </a:p>
          <a:p>
            <a:pPr lvl="1"/>
            <a:r>
              <a:rPr lang="en-US" dirty="0"/>
              <a:t>Look for key in the list at that index in the table</a:t>
            </a:r>
          </a:p>
          <a:p>
            <a:pPr lvl="1"/>
            <a:r>
              <a:rPr lang="en-US" dirty="0"/>
              <a:t>If key exists in that list, return associated value</a:t>
            </a:r>
          </a:p>
          <a:p>
            <a:pPr lvl="1"/>
            <a:r>
              <a:rPr lang="en-US" dirty="0"/>
              <a:t>Otherwise, does not exist (return null or throw exception, etc.)</a:t>
            </a:r>
          </a:p>
          <a:p>
            <a:endParaRPr lang="en-US" dirty="0"/>
          </a:p>
          <a:p>
            <a:endParaRPr lang="en-US" dirty="0"/>
          </a:p>
        </p:txBody>
      </p:sp>
    </p:spTree>
    <p:extLst>
      <p:ext uri="{BB962C8B-B14F-4D97-AF65-F5344CB8AC3E}">
        <p14:creationId xmlns:p14="http://schemas.microsoft.com/office/powerpoint/2010/main" val="218210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F8A3-366F-5728-5DD3-7EE42180FE15}"/>
              </a:ext>
            </a:extLst>
          </p:cNvPr>
          <p:cNvSpPr>
            <a:spLocks noGrp="1"/>
          </p:cNvSpPr>
          <p:nvPr>
            <p:ph type="title"/>
          </p:nvPr>
        </p:nvSpPr>
        <p:spPr/>
        <p:txBody>
          <a:bodyPr/>
          <a:lstStyle/>
          <a:p>
            <a:r>
              <a:rPr lang="en-US" dirty="0"/>
              <a:t>Chaining operations</a:t>
            </a:r>
          </a:p>
        </p:txBody>
      </p:sp>
      <p:sp>
        <p:nvSpPr>
          <p:cNvPr id="3" name="Content Placeholder 2">
            <a:extLst>
              <a:ext uri="{FF2B5EF4-FFF2-40B4-BE49-F238E27FC236}">
                <a16:creationId xmlns:a16="http://schemas.microsoft.com/office/drawing/2014/main" id="{511D87CE-098C-B6D9-7796-56AFF036991F}"/>
              </a:ext>
            </a:extLst>
          </p:cNvPr>
          <p:cNvSpPr>
            <a:spLocks noGrp="1"/>
          </p:cNvSpPr>
          <p:nvPr>
            <p:ph idx="1"/>
          </p:nvPr>
        </p:nvSpPr>
        <p:spPr/>
        <p:txBody>
          <a:bodyPr/>
          <a:lstStyle/>
          <a:p>
            <a:r>
              <a:rPr lang="en-US" dirty="0"/>
              <a:t>remove(key)</a:t>
            </a:r>
          </a:p>
          <a:p>
            <a:pPr lvl="1"/>
            <a:r>
              <a:rPr lang="en-US" dirty="0"/>
              <a:t>hash(key) to get table index</a:t>
            </a:r>
          </a:p>
          <a:p>
            <a:pPr lvl="1"/>
            <a:r>
              <a:rPr lang="en-US" dirty="0"/>
              <a:t>Look for key in the list at that index in the table</a:t>
            </a:r>
          </a:p>
          <a:p>
            <a:pPr lvl="1"/>
            <a:r>
              <a:rPr lang="en-US" dirty="0"/>
              <a:t>If key exists in that list, remove key/value pair from list</a:t>
            </a:r>
          </a:p>
          <a:p>
            <a:endParaRPr lang="en-US" dirty="0"/>
          </a:p>
        </p:txBody>
      </p:sp>
    </p:spTree>
    <p:extLst>
      <p:ext uri="{BB962C8B-B14F-4D97-AF65-F5344CB8AC3E}">
        <p14:creationId xmlns:p14="http://schemas.microsoft.com/office/powerpoint/2010/main" val="50371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9AD-71B9-9919-3D44-D369FC3194D9}"/>
              </a:ext>
            </a:extLst>
          </p:cNvPr>
          <p:cNvSpPr>
            <a:spLocks noGrp="1"/>
          </p:cNvSpPr>
          <p:nvPr>
            <p:ph type="title"/>
          </p:nvPr>
        </p:nvSpPr>
        <p:spPr/>
        <p:txBody>
          <a:bodyPr/>
          <a:lstStyle/>
          <a:p>
            <a:r>
              <a:rPr lang="en-US" dirty="0"/>
              <a:t>Chaining operations time complexity</a:t>
            </a:r>
          </a:p>
        </p:txBody>
      </p:sp>
      <p:sp>
        <p:nvSpPr>
          <p:cNvPr id="3" name="Content Placeholder 2">
            <a:extLst>
              <a:ext uri="{FF2B5EF4-FFF2-40B4-BE49-F238E27FC236}">
                <a16:creationId xmlns:a16="http://schemas.microsoft.com/office/drawing/2014/main" id="{2BDD36FE-3D59-DEEA-33B5-3391A579B702}"/>
              </a:ext>
            </a:extLst>
          </p:cNvPr>
          <p:cNvSpPr>
            <a:spLocks noGrp="1"/>
          </p:cNvSpPr>
          <p:nvPr>
            <p:ph idx="1"/>
          </p:nvPr>
        </p:nvSpPr>
        <p:spPr/>
        <p:txBody>
          <a:bodyPr/>
          <a:lstStyle/>
          <a:p>
            <a:r>
              <a:rPr lang="en-US" dirty="0"/>
              <a:t>Get (average and worst)</a:t>
            </a:r>
          </a:p>
          <a:p>
            <a:pPr lvl="1"/>
            <a:r>
              <a:rPr lang="en-US" dirty="0"/>
              <a:t>Calculate hash to find right list</a:t>
            </a:r>
          </a:p>
          <a:p>
            <a:pPr lvl="2"/>
            <a:r>
              <a:rPr lang="en-US" dirty="0"/>
              <a:t>O(k) =&gt; O(1) for bounded key size</a:t>
            </a:r>
          </a:p>
          <a:p>
            <a:pPr lvl="1"/>
            <a:r>
              <a:rPr lang="en-US" dirty="0"/>
              <a:t>Traverse list looking for key</a:t>
            </a:r>
          </a:p>
          <a:p>
            <a:pPr lvl="2"/>
            <a:r>
              <a:rPr lang="en-US" dirty="0"/>
              <a:t>O(average list size)</a:t>
            </a:r>
          </a:p>
          <a:p>
            <a:pPr lvl="2"/>
            <a:r>
              <a:rPr lang="en-US" dirty="0"/>
              <a:t>Average list size == load factor</a:t>
            </a:r>
          </a:p>
          <a:p>
            <a:pPr lvl="2"/>
            <a:r>
              <a:rPr lang="en-US" dirty="0"/>
              <a:t>If we resize table when load factor hits a constant limit, this is amortized O(1)</a:t>
            </a:r>
          </a:p>
          <a:p>
            <a:pPr lvl="1"/>
            <a:r>
              <a:rPr lang="en-US" b="1" dirty="0"/>
              <a:t>O(1)</a:t>
            </a:r>
          </a:p>
        </p:txBody>
      </p:sp>
    </p:spTree>
    <p:extLst>
      <p:ext uri="{BB962C8B-B14F-4D97-AF65-F5344CB8AC3E}">
        <p14:creationId xmlns:p14="http://schemas.microsoft.com/office/powerpoint/2010/main" val="21829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E121-B67E-0005-8CE7-5A5AA2223FBE}"/>
              </a:ext>
            </a:extLst>
          </p:cNvPr>
          <p:cNvSpPr>
            <a:spLocks noGrp="1"/>
          </p:cNvSpPr>
          <p:nvPr>
            <p:ph type="title"/>
          </p:nvPr>
        </p:nvSpPr>
        <p:spPr/>
        <p:txBody>
          <a:bodyPr/>
          <a:lstStyle/>
          <a:p>
            <a:r>
              <a:rPr lang="en-US" dirty="0"/>
              <a:t>Chaining operations time complexity</a:t>
            </a:r>
          </a:p>
        </p:txBody>
      </p:sp>
      <p:sp>
        <p:nvSpPr>
          <p:cNvPr id="3" name="Content Placeholder 2">
            <a:extLst>
              <a:ext uri="{FF2B5EF4-FFF2-40B4-BE49-F238E27FC236}">
                <a16:creationId xmlns:a16="http://schemas.microsoft.com/office/drawing/2014/main" id="{A1E9B303-FE39-B95F-EEE9-BA7FA3B74CE5}"/>
              </a:ext>
            </a:extLst>
          </p:cNvPr>
          <p:cNvSpPr>
            <a:spLocks noGrp="1"/>
          </p:cNvSpPr>
          <p:nvPr>
            <p:ph idx="1"/>
          </p:nvPr>
        </p:nvSpPr>
        <p:spPr/>
        <p:txBody>
          <a:bodyPr>
            <a:normAutofit fontScale="85000" lnSpcReduction="20000"/>
          </a:bodyPr>
          <a:lstStyle/>
          <a:p>
            <a:r>
              <a:rPr lang="en-US" dirty="0"/>
              <a:t>put (average)</a:t>
            </a:r>
          </a:p>
          <a:p>
            <a:pPr lvl="1"/>
            <a:r>
              <a:rPr lang="en-US" dirty="0"/>
              <a:t>Calculate hash to find right list</a:t>
            </a:r>
          </a:p>
          <a:p>
            <a:pPr lvl="2"/>
            <a:r>
              <a:rPr lang="en-US" dirty="0"/>
              <a:t>O(K) =&gt; O(1)</a:t>
            </a:r>
          </a:p>
          <a:p>
            <a:pPr lvl="1"/>
            <a:r>
              <a:rPr lang="en-US" dirty="0"/>
              <a:t>Traverse list</a:t>
            </a:r>
          </a:p>
          <a:p>
            <a:pPr lvl="2"/>
            <a:r>
              <a:rPr lang="en-US" dirty="0"/>
              <a:t>O(avg. list size) =&gt; O(load) =&gt; O(1)</a:t>
            </a:r>
          </a:p>
          <a:p>
            <a:pPr lvl="1"/>
            <a:r>
              <a:rPr lang="en-US" dirty="0"/>
              <a:t>Insert into list if not found</a:t>
            </a:r>
          </a:p>
          <a:p>
            <a:pPr lvl="2"/>
            <a:r>
              <a:rPr lang="en-US" dirty="0"/>
              <a:t>O(1), add to head of list</a:t>
            </a:r>
          </a:p>
          <a:p>
            <a:pPr lvl="2"/>
            <a:r>
              <a:rPr lang="en-US" dirty="0"/>
              <a:t>No need for tail pointer</a:t>
            </a:r>
          </a:p>
          <a:p>
            <a:pPr lvl="1"/>
            <a:r>
              <a:rPr lang="en-US" b="1" dirty="0"/>
              <a:t>O(1)</a:t>
            </a:r>
          </a:p>
          <a:p>
            <a:r>
              <a:rPr lang="en-US" dirty="0"/>
              <a:t>put (worst)</a:t>
            </a:r>
          </a:p>
          <a:p>
            <a:pPr lvl="1"/>
            <a:r>
              <a:rPr lang="en-US" dirty="0"/>
              <a:t>May need to resize table if load limit exceeded to reduce average list size and spread keys out</a:t>
            </a:r>
          </a:p>
          <a:p>
            <a:pPr lvl="1"/>
            <a:r>
              <a:rPr lang="en-US" dirty="0"/>
              <a:t>Each existing K needs to be rehashed</a:t>
            </a:r>
          </a:p>
          <a:p>
            <a:pPr lvl="1"/>
            <a:r>
              <a:rPr lang="en-US" b="1" dirty="0"/>
              <a:t>O(n)</a:t>
            </a:r>
          </a:p>
          <a:p>
            <a:pPr lvl="1"/>
            <a:r>
              <a:rPr lang="en-US" dirty="0"/>
              <a:t>Best practice: resize when load exceeds </a:t>
            </a:r>
            <a:r>
              <a:rPr lang="en-US" b="1" dirty="0"/>
              <a:t>1.0</a:t>
            </a:r>
          </a:p>
          <a:p>
            <a:pPr lvl="1"/>
            <a:endParaRPr lang="en-US" dirty="0"/>
          </a:p>
        </p:txBody>
      </p:sp>
    </p:spTree>
    <p:extLst>
      <p:ext uri="{BB962C8B-B14F-4D97-AF65-F5344CB8AC3E}">
        <p14:creationId xmlns:p14="http://schemas.microsoft.com/office/powerpoint/2010/main" val="32337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4043-BC4B-5E83-DE0A-9B4DA873D580}"/>
              </a:ext>
            </a:extLst>
          </p:cNvPr>
          <p:cNvSpPr>
            <a:spLocks noGrp="1"/>
          </p:cNvSpPr>
          <p:nvPr>
            <p:ph type="title"/>
          </p:nvPr>
        </p:nvSpPr>
        <p:spPr/>
        <p:txBody>
          <a:bodyPr/>
          <a:lstStyle/>
          <a:p>
            <a:r>
              <a:rPr lang="en-US" dirty="0"/>
              <a:t>Is BST instead of list worth it?</a:t>
            </a:r>
          </a:p>
        </p:txBody>
      </p:sp>
      <p:sp>
        <p:nvSpPr>
          <p:cNvPr id="3" name="Content Placeholder 2">
            <a:extLst>
              <a:ext uri="{FF2B5EF4-FFF2-40B4-BE49-F238E27FC236}">
                <a16:creationId xmlns:a16="http://schemas.microsoft.com/office/drawing/2014/main" id="{FD078300-DF30-17E0-A1A4-8A5BE28655BD}"/>
              </a:ext>
            </a:extLst>
          </p:cNvPr>
          <p:cNvSpPr>
            <a:spLocks noGrp="1"/>
          </p:cNvSpPr>
          <p:nvPr>
            <p:ph idx="1"/>
          </p:nvPr>
        </p:nvSpPr>
        <p:spPr/>
        <p:txBody>
          <a:bodyPr/>
          <a:lstStyle/>
          <a:p>
            <a:r>
              <a:rPr lang="en-US" dirty="0"/>
              <a:t>In the case of a collision where we have to traverse a list to find some element, why don’t we store a BST to make traversal faster? That is, log(list length) instead of ½ list length</a:t>
            </a:r>
          </a:p>
          <a:p>
            <a:r>
              <a:rPr lang="en-US" dirty="0"/>
              <a:t>BST is over-complicated for little gain, if any</a:t>
            </a:r>
          </a:p>
          <a:p>
            <a:r>
              <a:rPr lang="en-US" dirty="0"/>
              <a:t>Prefer to focus on keeping lists short so that we can consider O(list length) to be </a:t>
            </a:r>
            <a:r>
              <a:rPr lang="en-US" b="1" dirty="0"/>
              <a:t>O(1)</a:t>
            </a:r>
          </a:p>
          <a:p>
            <a:r>
              <a:rPr lang="en-US" dirty="0"/>
              <a:t>Make table size bigger, make hash function distribute over more slots</a:t>
            </a:r>
          </a:p>
          <a:p>
            <a:endParaRPr lang="en-US" dirty="0"/>
          </a:p>
        </p:txBody>
      </p:sp>
    </p:spTree>
    <p:extLst>
      <p:ext uri="{BB962C8B-B14F-4D97-AF65-F5344CB8AC3E}">
        <p14:creationId xmlns:p14="http://schemas.microsoft.com/office/powerpoint/2010/main" val="2347005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26F9-9810-AD50-0F41-5B181CEB874F}"/>
              </a:ext>
            </a:extLst>
          </p:cNvPr>
          <p:cNvSpPr>
            <a:spLocks noGrp="1"/>
          </p:cNvSpPr>
          <p:nvPr>
            <p:ph type="title"/>
          </p:nvPr>
        </p:nvSpPr>
        <p:spPr/>
        <p:txBody>
          <a:bodyPr/>
          <a:lstStyle/>
          <a:p>
            <a:r>
              <a:rPr lang="en-US" dirty="0"/>
              <a:t>Probing</a:t>
            </a:r>
          </a:p>
        </p:txBody>
      </p:sp>
      <p:sp>
        <p:nvSpPr>
          <p:cNvPr id="3" name="Content Placeholder 2">
            <a:extLst>
              <a:ext uri="{FF2B5EF4-FFF2-40B4-BE49-F238E27FC236}">
                <a16:creationId xmlns:a16="http://schemas.microsoft.com/office/drawing/2014/main" id="{EEA0C72F-2364-CA7C-202F-1F039615AF97}"/>
              </a:ext>
            </a:extLst>
          </p:cNvPr>
          <p:cNvSpPr>
            <a:spLocks noGrp="1"/>
          </p:cNvSpPr>
          <p:nvPr>
            <p:ph idx="1"/>
          </p:nvPr>
        </p:nvSpPr>
        <p:spPr/>
        <p:txBody>
          <a:bodyPr/>
          <a:lstStyle/>
          <a:p>
            <a:r>
              <a:rPr lang="en-US" dirty="0"/>
              <a:t>Table entry is null or a single cell</a:t>
            </a:r>
          </a:p>
          <a:p>
            <a:r>
              <a:rPr lang="en-US" dirty="0"/>
              <a:t>If a new key hashes to an empty slot, then store a cell there with that key data</a:t>
            </a:r>
          </a:p>
          <a:p>
            <a:r>
              <a:rPr lang="en-US" dirty="0"/>
              <a:t>If a new key hashes to an occupied slot, compute a next slot to try (repeat as needed)</a:t>
            </a:r>
          </a:p>
        </p:txBody>
      </p:sp>
    </p:spTree>
    <p:extLst>
      <p:ext uri="{BB962C8B-B14F-4D97-AF65-F5344CB8AC3E}">
        <p14:creationId xmlns:p14="http://schemas.microsoft.com/office/powerpoint/2010/main" val="584631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78B8-F508-DF7E-56DC-4E383FE469D7}"/>
              </a:ext>
            </a:extLst>
          </p:cNvPr>
          <p:cNvSpPr>
            <a:spLocks noGrp="1"/>
          </p:cNvSpPr>
          <p:nvPr>
            <p:ph type="title"/>
          </p:nvPr>
        </p:nvSpPr>
        <p:spPr/>
        <p:txBody>
          <a:bodyPr/>
          <a:lstStyle/>
          <a:p>
            <a:r>
              <a:rPr lang="en-US" dirty="0"/>
              <a:t>Linear probing</a:t>
            </a:r>
          </a:p>
        </p:txBody>
      </p:sp>
      <p:sp>
        <p:nvSpPr>
          <p:cNvPr id="3" name="Content Placeholder 2">
            <a:extLst>
              <a:ext uri="{FF2B5EF4-FFF2-40B4-BE49-F238E27FC236}">
                <a16:creationId xmlns:a16="http://schemas.microsoft.com/office/drawing/2014/main" id="{9729EF5A-3058-6E83-FEF9-8424C247E02A}"/>
              </a:ext>
            </a:extLst>
          </p:cNvPr>
          <p:cNvSpPr>
            <a:spLocks noGrp="1"/>
          </p:cNvSpPr>
          <p:nvPr>
            <p:ph idx="1"/>
          </p:nvPr>
        </p:nvSpPr>
        <p:spPr/>
        <p:txBody>
          <a:bodyPr/>
          <a:lstStyle/>
          <a:p>
            <a:r>
              <a:rPr lang="en-US" dirty="0"/>
              <a:t>Linear probing says to try other “nearby” slots</a:t>
            </a:r>
          </a:p>
          <a:p>
            <a:r>
              <a:rPr lang="en-US" dirty="0"/>
              <a:t>If table[hash(key)] % size is full</a:t>
            </a:r>
          </a:p>
          <a:p>
            <a:r>
              <a:rPr lang="en-US" dirty="0"/>
              <a:t>Try table[hash(key)+1] % size, and if that’s full</a:t>
            </a:r>
          </a:p>
          <a:p>
            <a:r>
              <a:rPr lang="en-US" dirty="0"/>
              <a:t>Try table[hash(key)+2] % size</a:t>
            </a:r>
          </a:p>
          <a:p>
            <a:r>
              <a:rPr lang="en-US" dirty="0"/>
              <a:t>...</a:t>
            </a:r>
          </a:p>
          <a:p>
            <a:r>
              <a:rPr lang="en-US" dirty="0"/>
              <a:t>Until a slot is open</a:t>
            </a:r>
          </a:p>
        </p:txBody>
      </p:sp>
    </p:spTree>
    <p:extLst>
      <p:ext uri="{BB962C8B-B14F-4D97-AF65-F5344CB8AC3E}">
        <p14:creationId xmlns:p14="http://schemas.microsoft.com/office/powerpoint/2010/main" val="13341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6BAF-6206-6443-F1A4-06431E5ECE56}"/>
              </a:ext>
            </a:extLst>
          </p:cNvPr>
          <p:cNvSpPr>
            <a:spLocks noGrp="1"/>
          </p:cNvSpPr>
          <p:nvPr>
            <p:ph type="title"/>
          </p:nvPr>
        </p:nvSpPr>
        <p:spPr/>
        <p:txBody>
          <a:bodyPr/>
          <a:lstStyle/>
          <a:p>
            <a:r>
              <a:rPr lang="en-US" dirty="0"/>
              <a:t>Hashing applications</a:t>
            </a:r>
          </a:p>
        </p:txBody>
      </p:sp>
      <p:sp>
        <p:nvSpPr>
          <p:cNvPr id="3" name="Content Placeholder 2">
            <a:extLst>
              <a:ext uri="{FF2B5EF4-FFF2-40B4-BE49-F238E27FC236}">
                <a16:creationId xmlns:a16="http://schemas.microsoft.com/office/drawing/2014/main" id="{0242AE18-B013-41F7-5A24-79061C42AF36}"/>
              </a:ext>
            </a:extLst>
          </p:cNvPr>
          <p:cNvSpPr>
            <a:spLocks noGrp="1"/>
          </p:cNvSpPr>
          <p:nvPr>
            <p:ph idx="1"/>
          </p:nvPr>
        </p:nvSpPr>
        <p:spPr/>
        <p:txBody>
          <a:bodyPr>
            <a:normAutofit fontScale="70000" lnSpcReduction="20000"/>
          </a:bodyPr>
          <a:lstStyle/>
          <a:p>
            <a:r>
              <a:rPr lang="en-US" dirty="0"/>
              <a:t>When I download a file, how can I verify that the download was successful (no errors or tampering)?</a:t>
            </a:r>
          </a:p>
          <a:p>
            <a:pPr lvl="1"/>
            <a:r>
              <a:rPr lang="en-US" dirty="0"/>
              <a:t>Using a common hash function (e.g., SHA256), the website can post the hash of the file. I can then hash my file and compare</a:t>
            </a:r>
          </a:p>
          <a:p>
            <a:r>
              <a:rPr lang="en-US" dirty="0"/>
              <a:t>Websites need to verify my password when I login, but they can’t store it in plaintext (insecure)</a:t>
            </a:r>
          </a:p>
          <a:p>
            <a:pPr lvl="1"/>
            <a:r>
              <a:rPr lang="en-US" dirty="0"/>
              <a:t>They store the hash of my plaintext password</a:t>
            </a:r>
          </a:p>
          <a:p>
            <a:r>
              <a:rPr lang="en-US" dirty="0"/>
              <a:t>Cryptocurrency/blockchain (simplified example)</a:t>
            </a:r>
          </a:p>
          <a:p>
            <a:pPr lvl="1"/>
            <a:r>
              <a:rPr lang="en-US" dirty="0"/>
              <a:t>The blockchain can be thought of as a linked list of blocks where the links are hashes</a:t>
            </a:r>
          </a:p>
          <a:p>
            <a:pPr lvl="1"/>
            <a:r>
              <a:rPr lang="en-US" dirty="0"/>
              <a:t>The system generates a “target” hash value (say, a hash where the first 30 bits are all 0) for the current block, and you need to find a value that, after being hashed, is less than that value</a:t>
            </a:r>
          </a:p>
          <a:p>
            <a:pPr lvl="1"/>
            <a:r>
              <a:rPr lang="en-US" dirty="0"/>
              <a:t>If so, you get a Bitcoin (and create a new block)</a:t>
            </a:r>
          </a:p>
          <a:p>
            <a:r>
              <a:rPr lang="en-US" dirty="0"/>
              <a:t>For us,</a:t>
            </a:r>
          </a:p>
          <a:p>
            <a:pPr lvl="1"/>
            <a:r>
              <a:rPr lang="en-US" dirty="0"/>
              <a:t>Hashing is O(1), allowing us to implement some operations such as insert, delete, find in O(1)</a:t>
            </a:r>
          </a:p>
          <a:p>
            <a:pPr lvl="1"/>
            <a:r>
              <a:rPr lang="en-US" dirty="0"/>
              <a:t>But ordering operations (</a:t>
            </a:r>
            <a:r>
              <a:rPr lang="en-US" dirty="0" err="1"/>
              <a:t>findMin</a:t>
            </a:r>
            <a:r>
              <a:rPr lang="en-US" dirty="0"/>
              <a:t>, traversal) cannot be done</a:t>
            </a:r>
          </a:p>
          <a:p>
            <a:pPr lvl="1"/>
            <a:r>
              <a:rPr lang="en-US" dirty="0"/>
              <a:t>Basic idea, we can index into an array (integer indices) in O(1). What if the key is not an integer? Convert it to an integer by hashing, then use the hash to locate data in an array-like structure</a:t>
            </a:r>
          </a:p>
        </p:txBody>
      </p:sp>
    </p:spTree>
    <p:extLst>
      <p:ext uri="{BB962C8B-B14F-4D97-AF65-F5344CB8AC3E}">
        <p14:creationId xmlns:p14="http://schemas.microsoft.com/office/powerpoint/2010/main" val="943956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222375"/>
            <a:ext cx="4267200" cy="719496"/>
          </a:xfrm>
        </p:spPr>
        <p:txBody>
          <a:bodyPr>
            <a:normAutofit/>
          </a:bodyPr>
          <a:lstStyle/>
          <a:p>
            <a:r>
              <a:rPr lang="en-US" sz="3600" dirty="0">
                <a:solidFill>
                  <a:srgbClr val="0070C0"/>
                </a:solidFill>
                <a:latin typeface="Verdana" pitchFamily="34" charset="0"/>
                <a:ea typeface="Verdana" pitchFamily="34" charset="0"/>
                <a:cs typeface="Verdana" pitchFamily="34" charset="0"/>
              </a:rPr>
              <a:t>Example</a:t>
            </a:r>
          </a:p>
        </p:txBody>
      </p:sp>
      <p:sp>
        <p:nvSpPr>
          <p:cNvPr id="2" name="Content Placeholder 1"/>
          <p:cNvSpPr>
            <a:spLocks noGrp="1"/>
          </p:cNvSpPr>
          <p:nvPr>
            <p:ph idx="1"/>
          </p:nvPr>
        </p:nvSpPr>
        <p:spPr>
          <a:xfrm>
            <a:off x="1945024" y="1173335"/>
            <a:ext cx="2438400" cy="4929044"/>
          </a:xfrm>
        </p:spPr>
        <p:txBody>
          <a:bodyPr>
            <a:normAutofit/>
          </a:bodyPr>
          <a:lstStyle/>
          <a:p>
            <a:pPr marL="109728" indent="0">
              <a:spcAft>
                <a:spcPts val="1200"/>
              </a:spcAft>
              <a:buNone/>
            </a:pPr>
            <a:r>
              <a:rPr lang="en-US" sz="2400" b="1" i="1" dirty="0"/>
              <a:t>Keys:  </a:t>
            </a:r>
            <a:r>
              <a:rPr lang="en-US" sz="2400" b="1" i="1" dirty="0">
                <a:solidFill>
                  <a:srgbClr val="C00000"/>
                </a:solidFill>
              </a:rPr>
              <a:t>hash</a:t>
            </a:r>
          </a:p>
          <a:p>
            <a:pPr marL="109728" indent="0">
              <a:spcBef>
                <a:spcPts val="0"/>
              </a:spcBef>
              <a:buNone/>
            </a:pPr>
            <a:r>
              <a:rPr lang="en-US" sz="2400" b="1" i="1" dirty="0">
                <a:solidFill>
                  <a:srgbClr val="0070C0"/>
                </a:solidFill>
              </a:rPr>
              <a:t>andy, </a:t>
            </a:r>
          </a:p>
          <a:p>
            <a:pPr marL="109728" indent="0">
              <a:spcBef>
                <a:spcPts val="0"/>
              </a:spcBef>
              <a:buNone/>
            </a:pPr>
            <a:r>
              <a:rPr lang="en-US" sz="2400" b="1" i="1" dirty="0" err="1">
                <a:solidFill>
                  <a:srgbClr val="0070C0"/>
                </a:solidFill>
              </a:rPr>
              <a:t>dennis</a:t>
            </a:r>
            <a:r>
              <a:rPr lang="en-US" sz="2400" b="1" i="1" dirty="0">
                <a:solidFill>
                  <a:srgbClr val="0070C0"/>
                </a:solidFill>
              </a:rPr>
              <a:t>, </a:t>
            </a:r>
          </a:p>
          <a:p>
            <a:pPr marL="109728" indent="0">
              <a:spcBef>
                <a:spcPts val="0"/>
              </a:spcBef>
              <a:buNone/>
            </a:pPr>
            <a:r>
              <a:rPr lang="en-US" sz="2400" b="1" i="1" dirty="0">
                <a:solidFill>
                  <a:srgbClr val="0070C0"/>
                </a:solidFill>
              </a:rPr>
              <a:t>zorba, </a:t>
            </a:r>
          </a:p>
          <a:p>
            <a:pPr marL="109728" indent="0">
              <a:spcBef>
                <a:spcPts val="0"/>
              </a:spcBef>
              <a:buNone/>
            </a:pPr>
            <a:r>
              <a:rPr lang="en-US" sz="2400" b="1" i="1" dirty="0" err="1">
                <a:solidFill>
                  <a:srgbClr val="0070C0"/>
                </a:solidFill>
              </a:rPr>
              <a:t>claire</a:t>
            </a:r>
            <a:r>
              <a:rPr lang="en-US" sz="2400" b="1" i="1" dirty="0">
                <a:solidFill>
                  <a:srgbClr val="0070C0"/>
                </a:solidFill>
              </a:rPr>
              <a:t>, </a:t>
            </a:r>
          </a:p>
          <a:p>
            <a:pPr marL="109728" indent="0">
              <a:spcBef>
                <a:spcPts val="0"/>
              </a:spcBef>
              <a:buNone/>
            </a:pPr>
            <a:r>
              <a:rPr lang="en-US" sz="2400" b="1" i="1" dirty="0" err="1">
                <a:solidFill>
                  <a:srgbClr val="0070C0"/>
                </a:solidFill>
              </a:rPr>
              <a:t>wanda</a:t>
            </a:r>
            <a:r>
              <a:rPr lang="en-US" sz="2400" b="1" i="1" dirty="0">
                <a:solidFill>
                  <a:srgbClr val="0070C0"/>
                </a:solidFill>
              </a:rPr>
              <a:t>, </a:t>
            </a:r>
          </a:p>
          <a:p>
            <a:pPr marL="109728" indent="0">
              <a:spcBef>
                <a:spcPts val="0"/>
              </a:spcBef>
              <a:buNone/>
            </a:pPr>
            <a:r>
              <a:rPr lang="en-US" sz="2400" b="1" i="1" dirty="0">
                <a:solidFill>
                  <a:srgbClr val="0070C0"/>
                </a:solidFill>
              </a:rPr>
              <a:t>charles, </a:t>
            </a:r>
          </a:p>
          <a:p>
            <a:pPr marL="109728" indent="0">
              <a:spcBef>
                <a:spcPts val="0"/>
              </a:spcBef>
              <a:buNone/>
            </a:pPr>
            <a:r>
              <a:rPr lang="en-US" sz="2400" b="1" i="1" dirty="0">
                <a:solidFill>
                  <a:srgbClr val="0070C0"/>
                </a:solidFill>
              </a:rPr>
              <a:t>fern, </a:t>
            </a:r>
          </a:p>
          <a:p>
            <a:pPr marL="109728" indent="0">
              <a:spcBef>
                <a:spcPts val="0"/>
              </a:spcBef>
              <a:buNone/>
            </a:pPr>
            <a:r>
              <a:rPr lang="en-US" sz="2400" b="1" i="1" dirty="0">
                <a:solidFill>
                  <a:srgbClr val="0070C0"/>
                </a:solidFill>
              </a:rPr>
              <a:t>warren, </a:t>
            </a:r>
          </a:p>
          <a:p>
            <a:pPr marL="109728" indent="0">
              <a:spcBef>
                <a:spcPts val="0"/>
              </a:spcBef>
              <a:buNone/>
            </a:pPr>
            <a:r>
              <a:rPr lang="en-US" sz="2400" b="1" i="1" dirty="0">
                <a:solidFill>
                  <a:srgbClr val="0070C0"/>
                </a:solidFill>
              </a:rPr>
              <a:t>cindi, </a:t>
            </a:r>
          </a:p>
          <a:p>
            <a:pPr marL="109728" indent="0">
              <a:spcBef>
                <a:spcPts val="0"/>
              </a:spcBef>
              <a:buNone/>
            </a:pPr>
            <a:r>
              <a:rPr lang="en-US" sz="2400" b="1" i="1" dirty="0">
                <a:solidFill>
                  <a:srgbClr val="0070C0"/>
                </a:solidFill>
              </a:rPr>
              <a:t>xerxes, </a:t>
            </a:r>
          </a:p>
          <a:p>
            <a:pPr marL="109728" indent="0">
              <a:spcAft>
                <a:spcPts val="1200"/>
              </a:spcAft>
              <a:buNone/>
            </a:pPr>
            <a:r>
              <a:rPr lang="en-US" sz="2400" b="1" i="1" dirty="0">
                <a:solidFill>
                  <a:srgbClr val="0070C0"/>
                </a:solidFill>
              </a:rPr>
              <a:t>donna</a:t>
            </a:r>
          </a:p>
        </p:txBody>
      </p:sp>
      <p:grpSp>
        <p:nvGrpSpPr>
          <p:cNvPr id="38" name="Group 37"/>
          <p:cNvGrpSpPr/>
          <p:nvPr/>
        </p:nvGrpSpPr>
        <p:grpSpPr>
          <a:xfrm>
            <a:off x="7443721" y="346241"/>
            <a:ext cx="2908641" cy="6436939"/>
            <a:chOff x="-123734" y="274638"/>
            <a:chExt cx="3247934" cy="6436939"/>
          </a:xfrm>
        </p:grpSpPr>
        <p:sp>
          <p:nvSpPr>
            <p:cNvPr id="4" name="Rectangle 3"/>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33752" y="5033778"/>
              <a:ext cx="1866711" cy="338554"/>
            </a:xfrm>
            <a:prstGeom prst="rect">
              <a:avLst/>
            </a:prstGeom>
            <a:noFill/>
          </p:spPr>
          <p:txBody>
            <a:bodyPr wrap="square" rtlCol="0">
              <a:spAutoFit/>
            </a:bodyPr>
            <a:lstStyle/>
            <a:p>
              <a:endParaRPr lang="en-US" sz="1600" b="1" dirty="0">
                <a:solidFill>
                  <a:srgbClr val="0070C0"/>
                </a:solidFill>
              </a:endParaRPr>
            </a:p>
          </p:txBody>
        </p:sp>
        <p:sp>
          <p:nvSpPr>
            <p:cNvPr id="20" name="TextBox 19"/>
            <p:cNvSpPr txBox="1"/>
            <p:nvPr/>
          </p:nvSpPr>
          <p:spPr>
            <a:xfrm>
              <a:off x="362043" y="1163411"/>
              <a:ext cx="628558" cy="369332"/>
            </a:xfrm>
            <a:prstGeom prst="rect">
              <a:avLst/>
            </a:prstGeom>
            <a:noFill/>
          </p:spPr>
          <p:txBody>
            <a:bodyPr wrap="square" rtlCol="0">
              <a:spAutoFit/>
            </a:bodyPr>
            <a:lstStyle/>
            <a:p>
              <a:pPr algn="r"/>
              <a:r>
                <a:rPr lang="en-US" b="1" dirty="0">
                  <a:solidFill>
                    <a:srgbClr val="C00000"/>
                  </a:solidFill>
                </a:rPr>
                <a:t>2</a:t>
              </a:r>
            </a:p>
          </p:txBody>
        </p:sp>
        <p:sp>
          <p:nvSpPr>
            <p:cNvPr id="21" name="TextBox 20"/>
            <p:cNvSpPr txBox="1"/>
            <p:nvPr/>
          </p:nvSpPr>
          <p:spPr>
            <a:xfrm>
              <a:off x="277133" y="758865"/>
              <a:ext cx="687192" cy="369332"/>
            </a:xfrm>
            <a:prstGeom prst="rect">
              <a:avLst/>
            </a:prstGeom>
            <a:noFill/>
          </p:spPr>
          <p:txBody>
            <a:bodyPr wrap="square" rtlCol="0">
              <a:spAutoFit/>
            </a:bodyPr>
            <a:lstStyle/>
            <a:p>
              <a:pPr algn="r"/>
              <a:r>
                <a:rPr lang="en-US" b="1" dirty="0">
                  <a:solidFill>
                    <a:srgbClr val="C00000"/>
                  </a:solidFill>
                </a:rPr>
                <a:t>1</a:t>
              </a:r>
            </a:p>
          </p:txBody>
        </p:sp>
        <p:sp>
          <p:nvSpPr>
            <p:cNvPr id="22" name="TextBox 21"/>
            <p:cNvSpPr txBox="1"/>
            <p:nvPr/>
          </p:nvSpPr>
          <p:spPr>
            <a:xfrm>
              <a:off x="285912" y="325855"/>
              <a:ext cx="685451" cy="369332"/>
            </a:xfrm>
            <a:prstGeom prst="rect">
              <a:avLst/>
            </a:prstGeom>
            <a:noFill/>
          </p:spPr>
          <p:txBody>
            <a:bodyPr wrap="square" rtlCol="0">
              <a:spAutoFit/>
            </a:bodyPr>
            <a:lstStyle/>
            <a:p>
              <a:pPr algn="r"/>
              <a:r>
                <a:rPr lang="en-US" b="1" dirty="0">
                  <a:solidFill>
                    <a:srgbClr val="C00000"/>
                  </a:solidFill>
                </a:rPr>
                <a:t>0</a:t>
              </a:r>
            </a:p>
          </p:txBody>
        </p:sp>
        <p:sp>
          <p:nvSpPr>
            <p:cNvPr id="23" name="TextBox 22"/>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25" name="TextBox 24"/>
            <p:cNvSpPr txBox="1"/>
            <p:nvPr/>
          </p:nvSpPr>
          <p:spPr>
            <a:xfrm>
              <a:off x="349327" y="2374943"/>
              <a:ext cx="609413" cy="369332"/>
            </a:xfrm>
            <a:prstGeom prst="rect">
              <a:avLst/>
            </a:prstGeom>
            <a:noFill/>
          </p:spPr>
          <p:txBody>
            <a:bodyPr wrap="square" rtlCol="0">
              <a:spAutoFit/>
            </a:bodyPr>
            <a:lstStyle/>
            <a:p>
              <a:pPr algn="r"/>
              <a:r>
                <a:rPr lang="en-US" b="1" dirty="0">
                  <a:solidFill>
                    <a:srgbClr val="C00000"/>
                  </a:solidFill>
                </a:rPr>
                <a:t>5</a:t>
              </a:r>
            </a:p>
          </p:txBody>
        </p:sp>
        <p:sp>
          <p:nvSpPr>
            <p:cNvPr id="26" name="TextBox 25"/>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27" name="TextBox 26"/>
            <p:cNvSpPr txBox="1"/>
            <p:nvPr/>
          </p:nvSpPr>
          <p:spPr>
            <a:xfrm>
              <a:off x="243111" y="1560947"/>
              <a:ext cx="747490" cy="369332"/>
            </a:xfrm>
            <a:prstGeom prst="rect">
              <a:avLst/>
            </a:prstGeom>
            <a:noFill/>
          </p:spPr>
          <p:txBody>
            <a:bodyPr wrap="square" rtlCol="0">
              <a:spAutoFit/>
            </a:bodyPr>
            <a:lstStyle/>
            <a:p>
              <a:pPr algn="r"/>
              <a:r>
                <a:rPr lang="en-US" b="1" dirty="0">
                  <a:solidFill>
                    <a:srgbClr val="C00000"/>
                  </a:solidFill>
                </a:rPr>
                <a:t>3</a:t>
              </a:r>
            </a:p>
          </p:txBody>
        </p:sp>
        <p:sp>
          <p:nvSpPr>
            <p:cNvPr id="28" name="TextBox 27"/>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29" name="TextBox 28"/>
            <p:cNvSpPr txBox="1"/>
            <p:nvPr/>
          </p:nvSpPr>
          <p:spPr>
            <a:xfrm>
              <a:off x="271408" y="5960969"/>
              <a:ext cx="699955" cy="369332"/>
            </a:xfrm>
            <a:prstGeom prst="rect">
              <a:avLst/>
            </a:prstGeom>
            <a:noFill/>
          </p:spPr>
          <p:txBody>
            <a:bodyPr wrap="square" rtlCol="0">
              <a:spAutoFit/>
            </a:bodyPr>
            <a:lstStyle/>
            <a:p>
              <a:pPr algn="r"/>
              <a:r>
                <a:rPr lang="en-US" b="1" dirty="0">
                  <a:solidFill>
                    <a:srgbClr val="C00000"/>
                  </a:solidFill>
                </a:rPr>
                <a:t>24</a:t>
              </a:r>
            </a:p>
          </p:txBody>
        </p:sp>
        <p:sp>
          <p:nvSpPr>
            <p:cNvPr id="30" name="TextBox 29"/>
            <p:cNvSpPr txBox="1"/>
            <p:nvPr/>
          </p:nvSpPr>
          <p:spPr>
            <a:xfrm>
              <a:off x="257615" y="5591637"/>
              <a:ext cx="709573" cy="369332"/>
            </a:xfrm>
            <a:prstGeom prst="rect">
              <a:avLst/>
            </a:prstGeom>
            <a:noFill/>
          </p:spPr>
          <p:txBody>
            <a:bodyPr wrap="square" rtlCol="0">
              <a:spAutoFit/>
            </a:bodyPr>
            <a:lstStyle/>
            <a:p>
              <a:pPr algn="r"/>
              <a:r>
                <a:rPr lang="en-US" b="1" dirty="0">
                  <a:solidFill>
                    <a:srgbClr val="C00000"/>
                  </a:solidFill>
                </a:rPr>
                <a:t>23</a:t>
              </a:r>
            </a:p>
          </p:txBody>
        </p:sp>
        <p:sp>
          <p:nvSpPr>
            <p:cNvPr id="31" name="TextBox 30"/>
            <p:cNvSpPr txBox="1"/>
            <p:nvPr/>
          </p:nvSpPr>
          <p:spPr>
            <a:xfrm>
              <a:off x="1133752" y="3327334"/>
              <a:ext cx="1761848" cy="338554"/>
            </a:xfrm>
            <a:prstGeom prst="rect">
              <a:avLst/>
            </a:prstGeom>
            <a:noFill/>
          </p:spPr>
          <p:txBody>
            <a:bodyPr wrap="square" rtlCol="0">
              <a:spAutoFit/>
            </a:bodyPr>
            <a:lstStyle/>
            <a:p>
              <a:endParaRPr lang="en-US" sz="1600" b="1" dirty="0">
                <a:solidFill>
                  <a:srgbClr val="0070C0"/>
                </a:solidFill>
              </a:endParaRPr>
            </a:p>
          </p:txBody>
        </p:sp>
        <p:sp>
          <p:nvSpPr>
            <p:cNvPr id="32" name="TextBox 31"/>
            <p:cNvSpPr txBox="1"/>
            <p:nvPr/>
          </p:nvSpPr>
          <p:spPr>
            <a:xfrm>
              <a:off x="1133752" y="5574843"/>
              <a:ext cx="1881138" cy="338554"/>
            </a:xfrm>
            <a:prstGeom prst="rect">
              <a:avLst/>
            </a:prstGeom>
            <a:noFill/>
          </p:spPr>
          <p:txBody>
            <a:bodyPr wrap="square" rtlCol="0">
              <a:spAutoFit/>
            </a:bodyPr>
            <a:lstStyle/>
            <a:p>
              <a:endParaRPr lang="en-US" sz="1600" b="1" dirty="0">
                <a:solidFill>
                  <a:srgbClr val="0070C0"/>
                </a:solidFill>
              </a:endParaRPr>
            </a:p>
          </p:txBody>
        </p:sp>
        <p:sp>
          <p:nvSpPr>
            <p:cNvPr id="33" name="TextBox 32"/>
            <p:cNvSpPr txBox="1"/>
            <p:nvPr/>
          </p:nvSpPr>
          <p:spPr>
            <a:xfrm>
              <a:off x="1095098" y="1569027"/>
              <a:ext cx="1905367" cy="338554"/>
            </a:xfrm>
            <a:prstGeom prst="rect">
              <a:avLst/>
            </a:prstGeom>
            <a:noFill/>
          </p:spPr>
          <p:txBody>
            <a:bodyPr wrap="square" rtlCol="0">
              <a:spAutoFit/>
            </a:bodyPr>
            <a:lstStyle/>
            <a:p>
              <a:endParaRPr lang="en-US" sz="1600" b="1" dirty="0">
                <a:solidFill>
                  <a:srgbClr val="0070C0"/>
                </a:solidFill>
              </a:endParaRPr>
            </a:p>
          </p:txBody>
        </p:sp>
        <p:sp>
          <p:nvSpPr>
            <p:cNvPr id="34" name="TextBox 33"/>
            <p:cNvSpPr txBox="1"/>
            <p:nvPr/>
          </p:nvSpPr>
          <p:spPr>
            <a:xfrm>
              <a:off x="1066801" y="416958"/>
              <a:ext cx="1933665" cy="338554"/>
            </a:xfrm>
            <a:prstGeom prst="rect">
              <a:avLst/>
            </a:prstGeom>
            <a:noFill/>
          </p:spPr>
          <p:txBody>
            <a:bodyPr wrap="square" rtlCol="0">
              <a:spAutoFit/>
            </a:bodyPr>
            <a:lstStyle/>
            <a:p>
              <a:endParaRPr lang="en-US" sz="1600" b="1" dirty="0">
                <a:solidFill>
                  <a:srgbClr val="0070C0"/>
                </a:solidFill>
              </a:endParaRPr>
            </a:p>
          </p:txBody>
        </p:sp>
        <p:sp>
          <p:nvSpPr>
            <p:cNvPr id="35" name="TextBox 34"/>
            <p:cNvSpPr txBox="1"/>
            <p:nvPr/>
          </p:nvSpPr>
          <p:spPr>
            <a:xfrm>
              <a:off x="1066800" y="3890445"/>
              <a:ext cx="1933664" cy="338554"/>
            </a:xfrm>
            <a:prstGeom prst="rect">
              <a:avLst/>
            </a:prstGeom>
            <a:noFill/>
          </p:spPr>
          <p:txBody>
            <a:bodyPr wrap="square" rtlCol="0">
              <a:spAutoFit/>
            </a:bodyPr>
            <a:lstStyle/>
            <a:p>
              <a:endParaRPr lang="en-US" sz="1600" b="1" dirty="0">
                <a:solidFill>
                  <a:srgbClr val="0070C0"/>
                </a:solidFill>
              </a:endParaRPr>
            </a:p>
          </p:txBody>
        </p:sp>
        <p:sp>
          <p:nvSpPr>
            <p:cNvPr id="36" name="TextBox 35"/>
            <p:cNvSpPr txBox="1"/>
            <p:nvPr/>
          </p:nvSpPr>
          <p:spPr>
            <a:xfrm>
              <a:off x="1104713" y="2165980"/>
              <a:ext cx="1895751" cy="338554"/>
            </a:xfrm>
            <a:prstGeom prst="rect">
              <a:avLst/>
            </a:prstGeom>
            <a:noFill/>
          </p:spPr>
          <p:txBody>
            <a:bodyPr wrap="square" rtlCol="0">
              <a:spAutoFit/>
            </a:bodyPr>
            <a:lstStyle/>
            <a:p>
              <a:endParaRPr lang="en-US" sz="1600" b="1" dirty="0">
                <a:solidFill>
                  <a:srgbClr val="0070C0"/>
                </a:solidFill>
              </a:endParaRPr>
            </a:p>
          </p:txBody>
        </p:sp>
        <p:sp>
          <p:nvSpPr>
            <p:cNvPr id="37" name="TextBox 36"/>
            <p:cNvSpPr txBox="1"/>
            <p:nvPr/>
          </p:nvSpPr>
          <p:spPr>
            <a:xfrm>
              <a:off x="1133752" y="994134"/>
              <a:ext cx="1866713" cy="338554"/>
            </a:xfrm>
            <a:prstGeom prst="rect">
              <a:avLst/>
            </a:prstGeom>
            <a:noFill/>
          </p:spPr>
          <p:txBody>
            <a:bodyPr wrap="square" rtlCol="0">
              <a:spAutoFit/>
            </a:bodyPr>
            <a:lstStyle/>
            <a:p>
              <a:endParaRPr lang="en-US" sz="1600" b="1" dirty="0">
                <a:solidFill>
                  <a:srgbClr val="0070C0"/>
                </a:solidFill>
              </a:endParaRPr>
            </a:p>
          </p:txBody>
        </p:sp>
      </p:grpSp>
      <p:sp>
        <p:nvSpPr>
          <p:cNvPr id="39" name="TextBox 38"/>
          <p:cNvSpPr txBox="1"/>
          <p:nvPr/>
        </p:nvSpPr>
        <p:spPr>
          <a:xfrm>
            <a:off x="7887280" y="2052916"/>
            <a:ext cx="533400" cy="369332"/>
          </a:xfrm>
          <a:prstGeom prst="rect">
            <a:avLst/>
          </a:prstGeom>
          <a:noFill/>
        </p:spPr>
        <p:txBody>
          <a:bodyPr wrap="square" rtlCol="0">
            <a:spAutoFit/>
          </a:bodyPr>
          <a:lstStyle/>
          <a:p>
            <a:pPr algn="r"/>
            <a:r>
              <a:rPr lang="en-US" b="1" dirty="0">
                <a:solidFill>
                  <a:srgbClr val="C00000"/>
                </a:solidFill>
              </a:rPr>
              <a:t>4</a:t>
            </a:r>
          </a:p>
        </p:txBody>
      </p:sp>
      <p:sp>
        <p:nvSpPr>
          <p:cNvPr id="40" name="TextBox 39"/>
          <p:cNvSpPr txBox="1"/>
          <p:nvPr/>
        </p:nvSpPr>
        <p:spPr>
          <a:xfrm>
            <a:off x="7884715" y="5293907"/>
            <a:ext cx="533400" cy="369332"/>
          </a:xfrm>
          <a:prstGeom prst="rect">
            <a:avLst/>
          </a:prstGeom>
          <a:noFill/>
        </p:spPr>
        <p:txBody>
          <a:bodyPr wrap="square" rtlCol="0">
            <a:spAutoFit/>
          </a:bodyPr>
          <a:lstStyle/>
          <a:p>
            <a:pPr algn="r"/>
            <a:r>
              <a:rPr lang="en-US" b="1" dirty="0">
                <a:solidFill>
                  <a:srgbClr val="C00000"/>
                </a:solidFill>
              </a:rPr>
              <a:t>22</a:t>
            </a:r>
          </a:p>
        </p:txBody>
      </p:sp>
      <p:sp>
        <p:nvSpPr>
          <p:cNvPr id="41" name="TextBox 40"/>
          <p:cNvSpPr txBox="1"/>
          <p:nvPr/>
        </p:nvSpPr>
        <p:spPr>
          <a:xfrm>
            <a:off x="7899631" y="6423453"/>
            <a:ext cx="533400" cy="369332"/>
          </a:xfrm>
          <a:prstGeom prst="rect">
            <a:avLst/>
          </a:prstGeom>
          <a:noFill/>
        </p:spPr>
        <p:txBody>
          <a:bodyPr wrap="square" rtlCol="0">
            <a:spAutoFit/>
          </a:bodyPr>
          <a:lstStyle/>
          <a:p>
            <a:pPr algn="r"/>
            <a:r>
              <a:rPr lang="en-US" b="1" dirty="0">
                <a:solidFill>
                  <a:srgbClr val="C00000"/>
                </a:solidFill>
              </a:rPr>
              <a:t>25</a:t>
            </a:r>
          </a:p>
        </p:txBody>
      </p:sp>
      <p:sp>
        <p:nvSpPr>
          <p:cNvPr id="47" name="TextBox 46"/>
          <p:cNvSpPr txBox="1"/>
          <p:nvPr/>
        </p:nvSpPr>
        <p:spPr>
          <a:xfrm>
            <a:off x="8569844" y="1616358"/>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dennis</a:t>
            </a:r>
            <a:endParaRPr lang="en-US" sz="1600" b="1" i="1" dirty="0">
              <a:solidFill>
                <a:srgbClr val="C00000"/>
              </a:solidFill>
            </a:endParaRPr>
          </a:p>
        </p:txBody>
      </p:sp>
      <p:sp>
        <p:nvSpPr>
          <p:cNvPr id="8" name="Freeform 7"/>
          <p:cNvSpPr/>
          <p:nvPr/>
        </p:nvSpPr>
        <p:spPr>
          <a:xfrm>
            <a:off x="9965946" y="428199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9965946" y="4424035"/>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106946" y="430060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8106946" y="4427462"/>
            <a:ext cx="577049" cy="142043"/>
          </a:xfrm>
          <a:custGeom>
            <a:avLst/>
            <a:gdLst>
              <a:gd name="connsiteX0" fmla="*/ 0 w 577049"/>
              <a:gd name="connsiteY0" fmla="*/ 133165 h 142043"/>
              <a:gd name="connsiteX1" fmla="*/ 44388 w 577049"/>
              <a:gd name="connsiteY1" fmla="*/ 115410 h 142043"/>
              <a:gd name="connsiteX2" fmla="*/ 97654 w 577049"/>
              <a:gd name="connsiteY2" fmla="*/ 79899 h 142043"/>
              <a:gd name="connsiteX3" fmla="*/ 150920 w 577049"/>
              <a:gd name="connsiteY3" fmla="*/ 62144 h 142043"/>
              <a:gd name="connsiteX4" fmla="*/ 177554 w 577049"/>
              <a:gd name="connsiteY4" fmla="*/ 53266 h 142043"/>
              <a:gd name="connsiteX5" fmla="*/ 204187 w 577049"/>
              <a:gd name="connsiteY5" fmla="*/ 71021 h 142043"/>
              <a:gd name="connsiteX6" fmla="*/ 239697 w 577049"/>
              <a:gd name="connsiteY6" fmla="*/ 115410 h 142043"/>
              <a:gd name="connsiteX7" fmla="*/ 292963 w 577049"/>
              <a:gd name="connsiteY7" fmla="*/ 133165 h 142043"/>
              <a:gd name="connsiteX8" fmla="*/ 319596 w 577049"/>
              <a:gd name="connsiteY8" fmla="*/ 142043 h 142043"/>
              <a:gd name="connsiteX9" fmla="*/ 372862 w 577049"/>
              <a:gd name="connsiteY9" fmla="*/ 124287 h 142043"/>
              <a:gd name="connsiteX10" fmla="*/ 399495 w 577049"/>
              <a:gd name="connsiteY10" fmla="*/ 115410 h 142043"/>
              <a:gd name="connsiteX11" fmla="*/ 426128 w 577049"/>
              <a:gd name="connsiteY11" fmla="*/ 97654 h 142043"/>
              <a:gd name="connsiteX12" fmla="*/ 461639 w 577049"/>
              <a:gd name="connsiteY12" fmla="*/ 79899 h 142043"/>
              <a:gd name="connsiteX13" fmla="*/ 523783 w 577049"/>
              <a:gd name="connsiteY13" fmla="*/ 44388 h 142043"/>
              <a:gd name="connsiteX14" fmla="*/ 550416 w 577049"/>
              <a:gd name="connsiteY14" fmla="*/ 17755 h 142043"/>
              <a:gd name="connsiteX15" fmla="*/ 577049 w 577049"/>
              <a:gd name="connsiteY15" fmla="*/ 0 h 14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049" h="142043">
                <a:moveTo>
                  <a:pt x="0" y="133165"/>
                </a:moveTo>
                <a:cubicBezTo>
                  <a:pt x="14796" y="127247"/>
                  <a:pt x="30398" y="123041"/>
                  <a:pt x="44388" y="115410"/>
                </a:cubicBezTo>
                <a:cubicBezTo>
                  <a:pt x="63122" y="105192"/>
                  <a:pt x="78568" y="89442"/>
                  <a:pt x="97654" y="79899"/>
                </a:cubicBezTo>
                <a:cubicBezTo>
                  <a:pt x="114394" y="71529"/>
                  <a:pt x="133165" y="68062"/>
                  <a:pt x="150920" y="62144"/>
                </a:cubicBezTo>
                <a:lnTo>
                  <a:pt x="177554" y="53266"/>
                </a:lnTo>
                <a:cubicBezTo>
                  <a:pt x="186432" y="59184"/>
                  <a:pt x="196642" y="63476"/>
                  <a:pt x="204187" y="71021"/>
                </a:cubicBezTo>
                <a:cubicBezTo>
                  <a:pt x="216731" y="83565"/>
                  <a:pt x="222128" y="106625"/>
                  <a:pt x="239697" y="115410"/>
                </a:cubicBezTo>
                <a:cubicBezTo>
                  <a:pt x="256437" y="123780"/>
                  <a:pt x="275208" y="127247"/>
                  <a:pt x="292963" y="133165"/>
                </a:cubicBezTo>
                <a:lnTo>
                  <a:pt x="319596" y="142043"/>
                </a:lnTo>
                <a:lnTo>
                  <a:pt x="372862" y="124287"/>
                </a:lnTo>
                <a:lnTo>
                  <a:pt x="399495" y="115410"/>
                </a:lnTo>
                <a:cubicBezTo>
                  <a:pt x="408373" y="109491"/>
                  <a:pt x="416864" y="102948"/>
                  <a:pt x="426128" y="97654"/>
                </a:cubicBezTo>
                <a:cubicBezTo>
                  <a:pt x="437618" y="91088"/>
                  <a:pt x="450416" y="86913"/>
                  <a:pt x="461639" y="79899"/>
                </a:cubicBezTo>
                <a:cubicBezTo>
                  <a:pt x="523066" y="41508"/>
                  <a:pt x="471457" y="61831"/>
                  <a:pt x="523783" y="44388"/>
                </a:cubicBezTo>
                <a:cubicBezTo>
                  <a:pt x="532661" y="35510"/>
                  <a:pt x="540771" y="25792"/>
                  <a:pt x="550416" y="17755"/>
                </a:cubicBezTo>
                <a:cubicBezTo>
                  <a:pt x="558613" y="10925"/>
                  <a:pt x="577049" y="0"/>
                  <a:pt x="577049" y="0"/>
                </a:cubicBezTo>
              </a:path>
            </a:pathLst>
          </a:cu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8433031" y="750154"/>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420680" y="119979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461255" y="1604345"/>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461255" y="1979183"/>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8461255" y="240685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461255" y="2829431"/>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8461255" y="3314592"/>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437488" y="3737490"/>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437488" y="4904392"/>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450559" y="5294387"/>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437488" y="6401903"/>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461255" y="5675917"/>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450559" y="604524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867364" y="2943296"/>
            <a:ext cx="545751" cy="369332"/>
          </a:xfrm>
          <a:prstGeom prst="rect">
            <a:avLst/>
          </a:prstGeom>
          <a:noFill/>
        </p:spPr>
        <p:txBody>
          <a:bodyPr wrap="square" rtlCol="0">
            <a:spAutoFit/>
          </a:bodyPr>
          <a:lstStyle/>
          <a:p>
            <a:pPr algn="r"/>
            <a:r>
              <a:rPr lang="en-US" b="1" dirty="0">
                <a:solidFill>
                  <a:srgbClr val="C00000"/>
                </a:solidFill>
              </a:rPr>
              <a:t>6</a:t>
            </a:r>
          </a:p>
        </p:txBody>
      </p:sp>
      <p:sp>
        <p:nvSpPr>
          <p:cNvPr id="104" name="TextBox 103"/>
          <p:cNvSpPr txBox="1"/>
          <p:nvPr/>
        </p:nvSpPr>
        <p:spPr>
          <a:xfrm>
            <a:off x="7853329" y="3336477"/>
            <a:ext cx="545751" cy="369332"/>
          </a:xfrm>
          <a:prstGeom prst="rect">
            <a:avLst/>
          </a:prstGeom>
          <a:noFill/>
        </p:spPr>
        <p:txBody>
          <a:bodyPr wrap="square" rtlCol="0">
            <a:spAutoFit/>
          </a:bodyPr>
          <a:lstStyle/>
          <a:p>
            <a:pPr algn="r"/>
            <a:r>
              <a:rPr lang="en-US" b="1" dirty="0">
                <a:solidFill>
                  <a:srgbClr val="C00000"/>
                </a:solidFill>
              </a:rPr>
              <a:t>7</a:t>
            </a:r>
          </a:p>
        </p:txBody>
      </p:sp>
      <p:cxnSp>
        <p:nvCxnSpPr>
          <p:cNvPr id="105" name="Straight Connector 104"/>
          <p:cNvCxnSpPr/>
          <p:nvPr/>
        </p:nvCxnSpPr>
        <p:spPr>
          <a:xfrm>
            <a:off x="8437488" y="4148929"/>
            <a:ext cx="1901802"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829266" y="3746701"/>
            <a:ext cx="545751" cy="369332"/>
          </a:xfrm>
          <a:prstGeom prst="rect">
            <a:avLst/>
          </a:prstGeom>
          <a:noFill/>
        </p:spPr>
        <p:txBody>
          <a:bodyPr wrap="square" rtlCol="0">
            <a:spAutoFit/>
          </a:bodyPr>
          <a:lstStyle/>
          <a:p>
            <a:pPr algn="r"/>
            <a:r>
              <a:rPr lang="en-US" b="1" dirty="0">
                <a:solidFill>
                  <a:srgbClr val="C00000"/>
                </a:solidFill>
              </a:rPr>
              <a:t>8</a:t>
            </a:r>
          </a:p>
        </p:txBody>
      </p:sp>
      <p:sp>
        <p:nvSpPr>
          <p:cNvPr id="107" name="TextBox 106"/>
          <p:cNvSpPr txBox="1"/>
          <p:nvPr/>
        </p:nvSpPr>
        <p:spPr>
          <a:xfrm>
            <a:off x="3060698" y="1714361"/>
            <a:ext cx="343865" cy="369332"/>
          </a:xfrm>
          <a:prstGeom prst="rect">
            <a:avLst/>
          </a:prstGeom>
          <a:noFill/>
        </p:spPr>
        <p:txBody>
          <a:bodyPr wrap="square" rtlCol="0">
            <a:spAutoFit/>
          </a:bodyPr>
          <a:lstStyle/>
          <a:p>
            <a:r>
              <a:rPr lang="en-US" b="1" dirty="0">
                <a:solidFill>
                  <a:srgbClr val="C00000"/>
                </a:solidFill>
              </a:rPr>
              <a:t>0</a:t>
            </a:r>
          </a:p>
        </p:txBody>
      </p:sp>
      <p:sp>
        <p:nvSpPr>
          <p:cNvPr id="108" name="TextBox 107"/>
          <p:cNvSpPr txBox="1"/>
          <p:nvPr/>
        </p:nvSpPr>
        <p:spPr>
          <a:xfrm>
            <a:off x="3199910" y="2018819"/>
            <a:ext cx="343865" cy="369332"/>
          </a:xfrm>
          <a:prstGeom prst="rect">
            <a:avLst/>
          </a:prstGeom>
          <a:noFill/>
        </p:spPr>
        <p:txBody>
          <a:bodyPr wrap="square" rtlCol="0">
            <a:spAutoFit/>
          </a:bodyPr>
          <a:lstStyle/>
          <a:p>
            <a:r>
              <a:rPr lang="en-US" b="1" dirty="0">
                <a:solidFill>
                  <a:srgbClr val="C00000"/>
                </a:solidFill>
              </a:rPr>
              <a:t>3</a:t>
            </a:r>
          </a:p>
        </p:txBody>
      </p:sp>
      <p:sp>
        <p:nvSpPr>
          <p:cNvPr id="109" name="TextBox 108"/>
          <p:cNvSpPr txBox="1"/>
          <p:nvPr/>
        </p:nvSpPr>
        <p:spPr>
          <a:xfrm>
            <a:off x="8569844" y="35154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andy</a:t>
            </a:r>
            <a:endParaRPr lang="en-US" sz="1600" b="1" i="1" dirty="0">
              <a:solidFill>
                <a:srgbClr val="C00000"/>
              </a:solidFill>
            </a:endParaRPr>
          </a:p>
        </p:txBody>
      </p:sp>
      <p:sp>
        <p:nvSpPr>
          <p:cNvPr id="110" name="TextBox 109"/>
          <p:cNvSpPr txBox="1"/>
          <p:nvPr/>
        </p:nvSpPr>
        <p:spPr>
          <a:xfrm>
            <a:off x="3058884" y="2348042"/>
            <a:ext cx="609601" cy="369332"/>
          </a:xfrm>
          <a:prstGeom prst="rect">
            <a:avLst/>
          </a:prstGeom>
          <a:noFill/>
        </p:spPr>
        <p:txBody>
          <a:bodyPr wrap="square" rtlCol="0">
            <a:spAutoFit/>
          </a:bodyPr>
          <a:lstStyle/>
          <a:p>
            <a:r>
              <a:rPr lang="en-US" b="1" dirty="0">
                <a:solidFill>
                  <a:srgbClr val="C00000"/>
                </a:solidFill>
              </a:rPr>
              <a:t>25</a:t>
            </a:r>
          </a:p>
        </p:txBody>
      </p:sp>
      <p:sp>
        <p:nvSpPr>
          <p:cNvPr id="111" name="TextBox 110"/>
          <p:cNvSpPr txBox="1"/>
          <p:nvPr/>
        </p:nvSpPr>
        <p:spPr>
          <a:xfrm>
            <a:off x="3152688" y="2677265"/>
            <a:ext cx="343865" cy="369332"/>
          </a:xfrm>
          <a:prstGeom prst="rect">
            <a:avLst/>
          </a:prstGeom>
          <a:noFill/>
        </p:spPr>
        <p:txBody>
          <a:bodyPr wrap="square" rtlCol="0">
            <a:spAutoFit/>
          </a:bodyPr>
          <a:lstStyle/>
          <a:p>
            <a:r>
              <a:rPr lang="en-US" b="1" dirty="0">
                <a:solidFill>
                  <a:srgbClr val="C00000"/>
                </a:solidFill>
              </a:rPr>
              <a:t>2</a:t>
            </a:r>
          </a:p>
        </p:txBody>
      </p:sp>
      <p:sp>
        <p:nvSpPr>
          <p:cNvPr id="112" name="TextBox 111"/>
          <p:cNvSpPr txBox="1"/>
          <p:nvPr/>
        </p:nvSpPr>
        <p:spPr>
          <a:xfrm>
            <a:off x="8535228" y="3351866"/>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donna</a:t>
            </a:r>
          </a:p>
        </p:txBody>
      </p:sp>
      <p:sp>
        <p:nvSpPr>
          <p:cNvPr id="113" name="TextBox 112"/>
          <p:cNvSpPr txBox="1"/>
          <p:nvPr/>
        </p:nvSpPr>
        <p:spPr>
          <a:xfrm>
            <a:off x="8557144" y="1235013"/>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claire</a:t>
            </a:r>
            <a:endParaRPr lang="en-US" sz="1600" b="1" i="1" dirty="0">
              <a:solidFill>
                <a:srgbClr val="C00000"/>
              </a:solidFill>
            </a:endParaRPr>
          </a:p>
        </p:txBody>
      </p:sp>
      <p:sp>
        <p:nvSpPr>
          <p:cNvPr id="114" name="TextBox 113"/>
          <p:cNvSpPr txBox="1"/>
          <p:nvPr/>
        </p:nvSpPr>
        <p:spPr>
          <a:xfrm>
            <a:off x="8557144" y="6409535"/>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zorba</a:t>
            </a:r>
            <a:endParaRPr lang="en-US" sz="1600" b="1" i="1" dirty="0">
              <a:solidFill>
                <a:srgbClr val="C00000"/>
              </a:solidFill>
            </a:endParaRPr>
          </a:p>
        </p:txBody>
      </p:sp>
      <p:sp>
        <p:nvSpPr>
          <p:cNvPr id="115" name="TextBox 114"/>
          <p:cNvSpPr txBox="1"/>
          <p:nvPr/>
        </p:nvSpPr>
        <p:spPr>
          <a:xfrm>
            <a:off x="3209839" y="3008681"/>
            <a:ext cx="609601" cy="369332"/>
          </a:xfrm>
          <a:prstGeom prst="rect">
            <a:avLst/>
          </a:prstGeom>
          <a:noFill/>
        </p:spPr>
        <p:txBody>
          <a:bodyPr wrap="square" rtlCol="0">
            <a:spAutoFit/>
          </a:bodyPr>
          <a:lstStyle/>
          <a:p>
            <a:r>
              <a:rPr lang="en-US" b="1" dirty="0">
                <a:solidFill>
                  <a:srgbClr val="C00000"/>
                </a:solidFill>
              </a:rPr>
              <a:t>22</a:t>
            </a:r>
          </a:p>
        </p:txBody>
      </p:sp>
      <p:sp>
        <p:nvSpPr>
          <p:cNvPr id="116" name="TextBox 115"/>
          <p:cNvSpPr txBox="1"/>
          <p:nvPr/>
        </p:nvSpPr>
        <p:spPr>
          <a:xfrm>
            <a:off x="8543838" y="2032700"/>
            <a:ext cx="11430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charles</a:t>
            </a:r>
            <a:endParaRPr lang="en-US" sz="1600" b="1" i="1" dirty="0">
              <a:solidFill>
                <a:srgbClr val="C00000"/>
              </a:solidFill>
            </a:endParaRPr>
          </a:p>
        </p:txBody>
      </p:sp>
      <p:sp>
        <p:nvSpPr>
          <p:cNvPr id="117" name="TextBox 116"/>
          <p:cNvSpPr txBox="1"/>
          <p:nvPr/>
        </p:nvSpPr>
        <p:spPr>
          <a:xfrm>
            <a:off x="8569844" y="531653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wanda</a:t>
            </a:r>
            <a:endParaRPr lang="en-US" sz="1600" b="1" i="1" dirty="0">
              <a:solidFill>
                <a:srgbClr val="C00000"/>
              </a:solidFill>
            </a:endParaRPr>
          </a:p>
        </p:txBody>
      </p:sp>
      <p:sp>
        <p:nvSpPr>
          <p:cNvPr id="118" name="TextBox 117"/>
          <p:cNvSpPr txBox="1"/>
          <p:nvPr/>
        </p:nvSpPr>
        <p:spPr>
          <a:xfrm>
            <a:off x="3271694" y="3324911"/>
            <a:ext cx="1540644" cy="369332"/>
          </a:xfrm>
          <a:prstGeom prst="rect">
            <a:avLst/>
          </a:prstGeom>
          <a:noFill/>
        </p:spPr>
        <p:txBody>
          <a:bodyPr wrap="square" rtlCol="0">
            <a:spAutoFit/>
          </a:bodyPr>
          <a:lstStyle/>
          <a:p>
            <a:r>
              <a:rPr lang="en-US" b="1" dirty="0">
                <a:solidFill>
                  <a:srgbClr val="C00000"/>
                </a:solidFill>
              </a:rPr>
              <a:t>2 </a:t>
            </a:r>
            <a:r>
              <a:rPr lang="en-US" b="1" dirty="0">
                <a:solidFill>
                  <a:srgbClr val="C00000"/>
                </a:solidFill>
                <a:sym typeface="Wingdings" panose="05000000000000000000" pitchFamily="2" charset="2"/>
              </a:rPr>
              <a:t> 3  4</a:t>
            </a:r>
            <a:endParaRPr lang="en-US" b="1" dirty="0">
              <a:solidFill>
                <a:srgbClr val="C00000"/>
              </a:solidFill>
            </a:endParaRPr>
          </a:p>
        </p:txBody>
      </p:sp>
      <p:sp>
        <p:nvSpPr>
          <p:cNvPr id="119" name="TextBox 118"/>
          <p:cNvSpPr txBox="1"/>
          <p:nvPr/>
        </p:nvSpPr>
        <p:spPr>
          <a:xfrm>
            <a:off x="2884835" y="3681610"/>
            <a:ext cx="343865" cy="369332"/>
          </a:xfrm>
          <a:prstGeom prst="rect">
            <a:avLst/>
          </a:prstGeom>
          <a:noFill/>
        </p:spPr>
        <p:txBody>
          <a:bodyPr wrap="square" rtlCol="0">
            <a:spAutoFit/>
          </a:bodyPr>
          <a:lstStyle/>
          <a:p>
            <a:r>
              <a:rPr lang="en-US" b="1" dirty="0">
                <a:solidFill>
                  <a:srgbClr val="C00000"/>
                </a:solidFill>
              </a:rPr>
              <a:t>5</a:t>
            </a:r>
          </a:p>
        </p:txBody>
      </p:sp>
      <p:sp>
        <p:nvSpPr>
          <p:cNvPr id="120" name="TextBox 119"/>
          <p:cNvSpPr txBox="1"/>
          <p:nvPr/>
        </p:nvSpPr>
        <p:spPr>
          <a:xfrm>
            <a:off x="8595244" y="5694017"/>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warren</a:t>
            </a:r>
          </a:p>
        </p:txBody>
      </p:sp>
      <p:sp>
        <p:nvSpPr>
          <p:cNvPr id="122" name="TextBox 121"/>
          <p:cNvSpPr txBox="1"/>
          <p:nvPr/>
        </p:nvSpPr>
        <p:spPr>
          <a:xfrm>
            <a:off x="8535228" y="2451233"/>
            <a:ext cx="990600" cy="338554"/>
          </a:xfrm>
          <a:prstGeom prst="rect">
            <a:avLst/>
          </a:prstGeom>
          <a:noFill/>
          <a:ln w="25400">
            <a:noFill/>
          </a:ln>
        </p:spPr>
        <p:txBody>
          <a:bodyPr wrap="square" rtlCol="0">
            <a:spAutoFit/>
          </a:bodyPr>
          <a:lstStyle/>
          <a:p>
            <a:pPr marL="109728">
              <a:spcAft>
                <a:spcPts val="1200"/>
              </a:spcAft>
            </a:pPr>
            <a:r>
              <a:rPr lang="en-US" sz="1600" b="1" i="1" dirty="0">
                <a:solidFill>
                  <a:srgbClr val="C00000"/>
                </a:solidFill>
              </a:rPr>
              <a:t>fern</a:t>
            </a:r>
          </a:p>
        </p:txBody>
      </p:sp>
      <p:sp>
        <p:nvSpPr>
          <p:cNvPr id="123" name="TextBox 122"/>
          <p:cNvSpPr txBox="1"/>
          <p:nvPr/>
        </p:nvSpPr>
        <p:spPr>
          <a:xfrm>
            <a:off x="3270829" y="3949550"/>
            <a:ext cx="1235844" cy="369332"/>
          </a:xfrm>
          <a:prstGeom prst="rect">
            <a:avLst/>
          </a:prstGeom>
          <a:noFill/>
        </p:spPr>
        <p:txBody>
          <a:bodyPr wrap="square" rtlCol="0">
            <a:spAutoFit/>
          </a:bodyPr>
          <a:lstStyle/>
          <a:p>
            <a:r>
              <a:rPr lang="en-US" b="1" dirty="0">
                <a:solidFill>
                  <a:srgbClr val="C00000"/>
                </a:solidFill>
              </a:rPr>
              <a:t>22 </a:t>
            </a:r>
            <a:r>
              <a:rPr lang="en-US" b="1" dirty="0">
                <a:solidFill>
                  <a:srgbClr val="C00000"/>
                </a:solidFill>
                <a:sym typeface="Wingdings" panose="05000000000000000000" pitchFamily="2" charset="2"/>
              </a:rPr>
              <a:t> 23</a:t>
            </a:r>
            <a:endParaRPr lang="en-US" b="1" dirty="0">
              <a:solidFill>
                <a:srgbClr val="C00000"/>
              </a:solidFill>
            </a:endParaRPr>
          </a:p>
        </p:txBody>
      </p:sp>
      <p:sp>
        <p:nvSpPr>
          <p:cNvPr id="124" name="TextBox 123"/>
          <p:cNvSpPr txBox="1"/>
          <p:nvPr/>
        </p:nvSpPr>
        <p:spPr>
          <a:xfrm>
            <a:off x="3115206" y="4362383"/>
            <a:ext cx="2553667" cy="369332"/>
          </a:xfrm>
          <a:prstGeom prst="rect">
            <a:avLst/>
          </a:prstGeom>
          <a:noFill/>
        </p:spPr>
        <p:txBody>
          <a:bodyPr wrap="square" rtlCol="0">
            <a:spAutoFit/>
          </a:bodyPr>
          <a:lstStyle/>
          <a:p>
            <a:r>
              <a:rPr lang="en-US" b="1" dirty="0">
                <a:solidFill>
                  <a:srgbClr val="C00000"/>
                </a:solidFill>
              </a:rPr>
              <a:t>2 </a:t>
            </a:r>
            <a:r>
              <a:rPr lang="en-US" b="1" dirty="0">
                <a:solidFill>
                  <a:srgbClr val="C00000"/>
                </a:solidFill>
                <a:sym typeface="Wingdings" panose="05000000000000000000" pitchFamily="2" charset="2"/>
              </a:rPr>
              <a:t> 3  4  5  6</a:t>
            </a:r>
            <a:endParaRPr lang="en-US" b="1" dirty="0">
              <a:solidFill>
                <a:srgbClr val="C00000"/>
              </a:solidFill>
            </a:endParaRPr>
          </a:p>
        </p:txBody>
      </p:sp>
      <p:sp>
        <p:nvSpPr>
          <p:cNvPr id="126" name="TextBox 125"/>
          <p:cNvSpPr txBox="1"/>
          <p:nvPr/>
        </p:nvSpPr>
        <p:spPr>
          <a:xfrm>
            <a:off x="8516238" y="2876336"/>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cindi</a:t>
            </a:r>
            <a:endParaRPr lang="en-US" sz="1600" b="1" i="1" dirty="0">
              <a:solidFill>
                <a:srgbClr val="C00000"/>
              </a:solidFill>
            </a:endParaRPr>
          </a:p>
        </p:txBody>
      </p:sp>
      <p:sp>
        <p:nvSpPr>
          <p:cNvPr id="128" name="TextBox 127"/>
          <p:cNvSpPr txBox="1"/>
          <p:nvPr/>
        </p:nvSpPr>
        <p:spPr>
          <a:xfrm>
            <a:off x="3206367" y="4685955"/>
            <a:ext cx="1300306" cy="369332"/>
          </a:xfrm>
          <a:prstGeom prst="rect">
            <a:avLst/>
          </a:prstGeom>
          <a:noFill/>
        </p:spPr>
        <p:txBody>
          <a:bodyPr wrap="square" rtlCol="0">
            <a:spAutoFit/>
          </a:bodyPr>
          <a:lstStyle/>
          <a:p>
            <a:r>
              <a:rPr lang="en-US" b="1" dirty="0">
                <a:solidFill>
                  <a:srgbClr val="C00000"/>
                </a:solidFill>
              </a:rPr>
              <a:t>23 </a:t>
            </a:r>
            <a:r>
              <a:rPr lang="en-US" b="1" dirty="0">
                <a:solidFill>
                  <a:srgbClr val="C00000"/>
                </a:solidFill>
                <a:sym typeface="Wingdings" panose="05000000000000000000" pitchFamily="2" charset="2"/>
              </a:rPr>
              <a:t> 24 </a:t>
            </a:r>
            <a:endParaRPr lang="en-US" b="1" dirty="0">
              <a:solidFill>
                <a:srgbClr val="C00000"/>
              </a:solidFill>
            </a:endParaRPr>
          </a:p>
        </p:txBody>
      </p:sp>
      <p:sp>
        <p:nvSpPr>
          <p:cNvPr id="129" name="TextBox 128"/>
          <p:cNvSpPr txBox="1"/>
          <p:nvPr/>
        </p:nvSpPr>
        <p:spPr>
          <a:xfrm>
            <a:off x="8557144" y="6045249"/>
            <a:ext cx="990600" cy="338554"/>
          </a:xfrm>
          <a:prstGeom prst="rect">
            <a:avLst/>
          </a:prstGeom>
          <a:noFill/>
          <a:ln w="25400">
            <a:noFill/>
          </a:ln>
        </p:spPr>
        <p:txBody>
          <a:bodyPr wrap="square" rtlCol="0">
            <a:spAutoFit/>
          </a:bodyPr>
          <a:lstStyle/>
          <a:p>
            <a:pPr marL="109728">
              <a:spcAft>
                <a:spcPts val="1200"/>
              </a:spcAft>
            </a:pPr>
            <a:r>
              <a:rPr lang="en-US" sz="1600" b="1" i="1" dirty="0" err="1">
                <a:solidFill>
                  <a:srgbClr val="C00000"/>
                </a:solidFill>
              </a:rPr>
              <a:t>xerxes</a:t>
            </a:r>
            <a:endParaRPr lang="en-US" sz="1600" b="1" i="1" dirty="0">
              <a:solidFill>
                <a:srgbClr val="C00000"/>
              </a:solidFill>
            </a:endParaRPr>
          </a:p>
        </p:txBody>
      </p:sp>
      <p:sp>
        <p:nvSpPr>
          <p:cNvPr id="130" name="TextBox 129"/>
          <p:cNvSpPr txBox="1"/>
          <p:nvPr/>
        </p:nvSpPr>
        <p:spPr>
          <a:xfrm>
            <a:off x="3199910" y="5096227"/>
            <a:ext cx="2406170" cy="369332"/>
          </a:xfrm>
          <a:prstGeom prst="rect">
            <a:avLst/>
          </a:prstGeom>
          <a:noFill/>
        </p:spPr>
        <p:txBody>
          <a:bodyPr wrap="square" rtlCol="0">
            <a:spAutoFit/>
          </a:bodyPr>
          <a:lstStyle/>
          <a:p>
            <a:r>
              <a:rPr lang="en-US" b="1" dirty="0">
                <a:solidFill>
                  <a:srgbClr val="C00000"/>
                </a:solidFill>
              </a:rPr>
              <a:t>3 </a:t>
            </a:r>
            <a:r>
              <a:rPr lang="en-US" b="1" dirty="0">
                <a:solidFill>
                  <a:srgbClr val="C00000"/>
                </a:solidFill>
                <a:sym typeface="Wingdings" panose="05000000000000000000" pitchFamily="2" charset="2"/>
              </a:rPr>
              <a:t> 4  5  6  7</a:t>
            </a:r>
            <a:endParaRPr lang="en-US" b="1" dirty="0">
              <a:solidFill>
                <a:srgbClr val="C00000"/>
              </a:solidFill>
            </a:endParaRPr>
          </a:p>
        </p:txBody>
      </p:sp>
      <p:sp>
        <p:nvSpPr>
          <p:cNvPr id="70" name="TextBox 69"/>
          <p:cNvSpPr txBox="1"/>
          <p:nvPr/>
        </p:nvSpPr>
        <p:spPr>
          <a:xfrm>
            <a:off x="5150287" y="1468155"/>
            <a:ext cx="2631309" cy="2185214"/>
          </a:xfrm>
          <a:prstGeom prst="rect">
            <a:avLst/>
          </a:prstGeom>
          <a:noFill/>
        </p:spPr>
        <p:txBody>
          <a:bodyPr wrap="square" rtlCol="0">
            <a:spAutoFit/>
          </a:bodyPr>
          <a:lstStyle/>
          <a:p>
            <a:pPr>
              <a:spcBef>
                <a:spcPts val="600"/>
              </a:spcBef>
            </a:pPr>
            <a:r>
              <a:rPr lang="en-US" b="1" i="1" dirty="0">
                <a:solidFill>
                  <a:srgbClr val="007E39"/>
                </a:solidFill>
                <a:latin typeface="Segoe Print" panose="02000600000000000000" pitchFamily="2" charset="0"/>
                <a:cs typeface="Gisha" panose="020B0502040204020203" pitchFamily="34" charset="-79"/>
              </a:rPr>
              <a:t>Shows “</a:t>
            </a:r>
            <a:r>
              <a:rPr lang="en-US" b="1" i="1" dirty="0">
                <a:solidFill>
                  <a:srgbClr val="C00000"/>
                </a:solidFill>
                <a:latin typeface="Segoe Print" panose="02000600000000000000" pitchFamily="2" charset="0"/>
                <a:cs typeface="Gisha" panose="020B0502040204020203" pitchFamily="34" charset="-79"/>
              </a:rPr>
              <a:t>clustering</a:t>
            </a:r>
            <a:r>
              <a:rPr lang="en-US" b="1" i="1" dirty="0">
                <a:solidFill>
                  <a:srgbClr val="007E39"/>
                </a:solidFill>
                <a:latin typeface="Segoe Print" panose="02000600000000000000" pitchFamily="2" charset="0"/>
                <a:cs typeface="Gisha" panose="020B0502040204020203" pitchFamily="34" charset="-79"/>
              </a:rPr>
              <a:t>” or “</a:t>
            </a:r>
            <a:r>
              <a:rPr lang="en-US" b="1" i="1" dirty="0">
                <a:solidFill>
                  <a:srgbClr val="C00000"/>
                </a:solidFill>
                <a:latin typeface="Segoe Print" panose="02000600000000000000" pitchFamily="2" charset="0"/>
                <a:cs typeface="Gisha" panose="020B0502040204020203" pitchFamily="34" charset="-79"/>
              </a:rPr>
              <a:t>clumping</a:t>
            </a:r>
            <a:r>
              <a:rPr lang="en-US" b="1" i="1" dirty="0">
                <a:solidFill>
                  <a:srgbClr val="007E39"/>
                </a:solidFill>
                <a:latin typeface="Segoe Print" panose="02000600000000000000" pitchFamily="2" charset="0"/>
                <a:cs typeface="Gisha" panose="020B0502040204020203" pitchFamily="34" charset="-79"/>
              </a:rPr>
              <a:t>” </a:t>
            </a:r>
          </a:p>
          <a:p>
            <a:pPr>
              <a:spcBef>
                <a:spcPts val="600"/>
              </a:spcBef>
            </a:pPr>
            <a:r>
              <a:rPr lang="en-US" b="1" i="1" dirty="0">
                <a:solidFill>
                  <a:srgbClr val="007E39"/>
                </a:solidFill>
                <a:latin typeface="Segoe Print" panose="02000600000000000000" pitchFamily="2" charset="0"/>
                <a:cs typeface="Gisha" panose="020B0502040204020203" pitchFamily="34" charset="-79"/>
              </a:rPr>
              <a:t>where you get heavily used crowded parts, </a:t>
            </a:r>
          </a:p>
          <a:p>
            <a:pPr>
              <a:spcBef>
                <a:spcPts val="600"/>
              </a:spcBef>
            </a:pPr>
            <a:r>
              <a:rPr lang="en-US" b="1" i="1" dirty="0">
                <a:solidFill>
                  <a:srgbClr val="007E39"/>
                </a:solidFill>
                <a:latin typeface="Segoe Print" panose="02000600000000000000" pitchFamily="2" charset="0"/>
                <a:cs typeface="Gisha" panose="020B0502040204020203" pitchFamily="34" charset="-79"/>
              </a:rPr>
              <a:t>empty parts…</a:t>
            </a:r>
          </a:p>
          <a:p>
            <a:endParaRPr lang="en-US" b="1" i="1" dirty="0">
              <a:solidFill>
                <a:schemeClr val="accent4">
                  <a:lumMod val="75000"/>
                </a:schemeClr>
              </a:solidFill>
              <a:latin typeface="Segoe Print" panose="02000600000000000000" pitchFamily="2" charset="0"/>
              <a:cs typeface="Gisha" panose="020B0502040204020203" pitchFamily="34" charset="-79"/>
            </a:endParaRPr>
          </a:p>
        </p:txBody>
      </p:sp>
    </p:spTree>
    <p:extLst>
      <p:ext uri="{BB962C8B-B14F-4D97-AF65-F5344CB8AC3E}">
        <p14:creationId xmlns:p14="http://schemas.microsoft.com/office/powerpoint/2010/main" val="7409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ipe(left)">
                                      <p:cBhvr>
                                        <p:cTn id="20" dur="13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500"/>
                                        <p:tgtEl>
                                          <p:spTgt spid="2">
                                            <p:txEl>
                                              <p:pRg st="2" end="2"/>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wipe(left)">
                                      <p:cBhvr>
                                        <p:cTn id="29" dur="500"/>
                                        <p:tgtEl>
                                          <p:spTgt spid="10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14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500"/>
                                        <p:tgtEl>
                                          <p:spTgt spid="2">
                                            <p:txEl>
                                              <p:pRg st="3" end="3"/>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left)">
                                      <p:cBhvr>
                                        <p:cTn id="42" dur="500"/>
                                        <p:tgtEl>
                                          <p:spTgt spid="110"/>
                                        </p:tgtEl>
                                      </p:cBhvr>
                                    </p:animEffect>
                                  </p:childTnLst>
                                </p:cTn>
                              </p:par>
                            </p:childTnLst>
                          </p:cTn>
                        </p:par>
                        <p:par>
                          <p:cTn id="43" fill="hold">
                            <p:stCondLst>
                              <p:cond delay="1000"/>
                            </p:stCondLst>
                            <p:childTnLst>
                              <p:par>
                                <p:cTn id="44" presetID="22" presetClass="entr" presetSubtype="8" fill="hold" grpId="0" nodeType="afterEffect">
                                  <p:stCondLst>
                                    <p:cond delay="300"/>
                                  </p:stCondLst>
                                  <p:childTnLst>
                                    <p:set>
                                      <p:cBhvr>
                                        <p:cTn id="45" dur="1" fill="hold">
                                          <p:stCondLst>
                                            <p:cond delay="0"/>
                                          </p:stCondLst>
                                        </p:cTn>
                                        <p:tgtEl>
                                          <p:spTgt spid="114"/>
                                        </p:tgtEl>
                                        <p:attrNameLst>
                                          <p:attrName>style.visibility</p:attrName>
                                        </p:attrNameLst>
                                      </p:cBhvr>
                                      <p:to>
                                        <p:strVal val="visible"/>
                                      </p:to>
                                    </p:set>
                                    <p:animEffect transition="in" filter="wipe(left)">
                                      <p:cBhvr>
                                        <p:cTn id="46" dur="1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animEffect transition="in" filter="fade">
                                      <p:cBhvr>
                                        <p:cTn id="51" dur="500"/>
                                        <p:tgtEl>
                                          <p:spTgt spid="2">
                                            <p:txEl>
                                              <p:pRg st="4" end="4"/>
                                            </p:txEl>
                                          </p:spTgt>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par>
                          <p:cTn id="56" fill="hold">
                            <p:stCondLst>
                              <p:cond delay="1000"/>
                            </p:stCondLst>
                            <p:childTnLst>
                              <p:par>
                                <p:cTn id="57" presetID="22" presetClass="entr" presetSubtype="8" fill="hold" grpId="0" nodeType="afterEffect">
                                  <p:stCondLst>
                                    <p:cond delay="300"/>
                                  </p:stCondLst>
                                  <p:childTnLst>
                                    <p:set>
                                      <p:cBhvr>
                                        <p:cTn id="58" dur="1" fill="hold">
                                          <p:stCondLst>
                                            <p:cond delay="0"/>
                                          </p:stCondLst>
                                        </p:cTn>
                                        <p:tgtEl>
                                          <p:spTgt spid="113"/>
                                        </p:tgtEl>
                                        <p:attrNameLst>
                                          <p:attrName>style.visibility</p:attrName>
                                        </p:attrNameLst>
                                      </p:cBhvr>
                                      <p:to>
                                        <p:strVal val="visible"/>
                                      </p:to>
                                    </p:set>
                                    <p:animEffect transition="in" filter="wipe(left)">
                                      <p:cBhvr>
                                        <p:cTn id="59" dur="1500"/>
                                        <p:tgtEl>
                                          <p:spTgt spid="11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5" end="5"/>
                                            </p:txEl>
                                          </p:spTgt>
                                        </p:tgtEl>
                                        <p:attrNameLst>
                                          <p:attrName>style.visibility</p:attrName>
                                        </p:attrNameLst>
                                      </p:cBhvr>
                                      <p:to>
                                        <p:strVal val="visible"/>
                                      </p:to>
                                    </p:set>
                                    <p:animEffect transition="in" filter="fade">
                                      <p:cBhvr>
                                        <p:cTn id="64" dur="500"/>
                                        <p:tgtEl>
                                          <p:spTgt spid="2">
                                            <p:txEl>
                                              <p:pRg st="5" end="5"/>
                                            </p:txEl>
                                          </p:spTgt>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left)">
                                      <p:cBhvr>
                                        <p:cTn id="68" dur="500"/>
                                        <p:tgtEl>
                                          <p:spTgt spid="115"/>
                                        </p:tgtEl>
                                      </p:cBhvr>
                                    </p:animEffect>
                                  </p:childTnLst>
                                </p:cTn>
                              </p:par>
                            </p:childTnLst>
                          </p:cTn>
                        </p:par>
                        <p:par>
                          <p:cTn id="69" fill="hold">
                            <p:stCondLst>
                              <p:cond delay="1000"/>
                            </p:stCondLst>
                            <p:childTnLst>
                              <p:par>
                                <p:cTn id="70" presetID="22" presetClass="entr" presetSubtype="8" fill="hold" grpId="0" nodeType="afterEffect">
                                  <p:stCondLst>
                                    <p:cond delay="400"/>
                                  </p:stCondLst>
                                  <p:childTnLst>
                                    <p:set>
                                      <p:cBhvr>
                                        <p:cTn id="71" dur="1" fill="hold">
                                          <p:stCondLst>
                                            <p:cond delay="0"/>
                                          </p:stCondLst>
                                        </p:cTn>
                                        <p:tgtEl>
                                          <p:spTgt spid="117"/>
                                        </p:tgtEl>
                                        <p:attrNameLst>
                                          <p:attrName>style.visibility</p:attrName>
                                        </p:attrNameLst>
                                      </p:cBhvr>
                                      <p:to>
                                        <p:strVal val="visible"/>
                                      </p:to>
                                    </p:set>
                                    <p:animEffect transition="in" filter="wipe(left)">
                                      <p:cBhvr>
                                        <p:cTn id="72" dur="1300"/>
                                        <p:tgtEl>
                                          <p:spTgt spid="1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xEl>
                                              <p:pRg st="6" end="6"/>
                                            </p:txEl>
                                          </p:spTgt>
                                        </p:tgtEl>
                                        <p:attrNameLst>
                                          <p:attrName>style.visibility</p:attrName>
                                        </p:attrNameLst>
                                      </p:cBhvr>
                                      <p:to>
                                        <p:strVal val="visible"/>
                                      </p:to>
                                    </p:set>
                                    <p:animEffect transition="in" filter="fade">
                                      <p:cBhvr>
                                        <p:cTn id="77" dur="500"/>
                                        <p:tgtEl>
                                          <p:spTgt spid="2">
                                            <p:txEl>
                                              <p:pRg st="6" end="6"/>
                                            </p:txEl>
                                          </p:spTgt>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wipe(left)">
                                      <p:cBhvr>
                                        <p:cTn id="81" dur="900"/>
                                        <p:tgtEl>
                                          <p:spTgt spid="118"/>
                                        </p:tgtEl>
                                      </p:cBhvr>
                                    </p:animEffect>
                                  </p:childTnLst>
                                </p:cTn>
                              </p:par>
                            </p:childTnLst>
                          </p:cTn>
                        </p:par>
                        <p:par>
                          <p:cTn id="82" fill="hold">
                            <p:stCondLst>
                              <p:cond delay="1400"/>
                            </p:stCondLst>
                            <p:childTnLst>
                              <p:par>
                                <p:cTn id="83" presetID="47" presetClass="entr" presetSubtype="0" fill="hold" grpId="0" nodeType="afterEffect">
                                  <p:stCondLst>
                                    <p:cond delay="80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anim calcmode="lin" valueType="num">
                                      <p:cBhvr>
                                        <p:cTn id="86" dur="1000" fill="hold"/>
                                        <p:tgtEl>
                                          <p:spTgt spid="116"/>
                                        </p:tgtEl>
                                        <p:attrNameLst>
                                          <p:attrName>ppt_x</p:attrName>
                                        </p:attrNameLst>
                                      </p:cBhvr>
                                      <p:tavLst>
                                        <p:tav tm="0">
                                          <p:val>
                                            <p:strVal val="#ppt_x"/>
                                          </p:val>
                                        </p:tav>
                                        <p:tav tm="100000">
                                          <p:val>
                                            <p:strVal val="#ppt_x"/>
                                          </p:val>
                                        </p:tav>
                                      </p:tavLst>
                                    </p:anim>
                                    <p:anim calcmode="lin" valueType="num">
                                      <p:cBhvr>
                                        <p:cTn id="87"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xEl>
                                              <p:pRg st="7" end="7"/>
                                            </p:txEl>
                                          </p:spTgt>
                                        </p:tgtEl>
                                        <p:attrNameLst>
                                          <p:attrName>style.visibility</p:attrName>
                                        </p:attrNameLst>
                                      </p:cBhvr>
                                      <p:to>
                                        <p:strVal val="visible"/>
                                      </p:to>
                                    </p:set>
                                    <p:animEffect transition="in" filter="fade">
                                      <p:cBhvr>
                                        <p:cTn id="92" dur="500"/>
                                        <p:tgtEl>
                                          <p:spTgt spid="2">
                                            <p:txEl>
                                              <p:pRg st="7" end="7"/>
                                            </p:txEl>
                                          </p:spTgt>
                                        </p:tgtEl>
                                      </p:cBhvr>
                                    </p:animEffect>
                                  </p:childTnLst>
                                </p:cTn>
                              </p:par>
                            </p:childTnLst>
                          </p:cTn>
                        </p:par>
                        <p:par>
                          <p:cTn id="93" fill="hold">
                            <p:stCondLst>
                              <p:cond delay="500"/>
                            </p:stCondLst>
                            <p:childTnLst>
                              <p:par>
                                <p:cTn id="94" presetID="22" presetClass="entr" presetSubtype="8" fill="hold" grpId="0" nodeType="afterEffect">
                                  <p:stCondLst>
                                    <p:cond delay="300"/>
                                  </p:stCondLst>
                                  <p:childTnLst>
                                    <p:set>
                                      <p:cBhvr>
                                        <p:cTn id="95" dur="1" fill="hold">
                                          <p:stCondLst>
                                            <p:cond delay="0"/>
                                          </p:stCondLst>
                                        </p:cTn>
                                        <p:tgtEl>
                                          <p:spTgt spid="119"/>
                                        </p:tgtEl>
                                        <p:attrNameLst>
                                          <p:attrName>style.visibility</p:attrName>
                                        </p:attrNameLst>
                                      </p:cBhvr>
                                      <p:to>
                                        <p:strVal val="visible"/>
                                      </p:to>
                                    </p:set>
                                    <p:animEffect transition="in" filter="wipe(left)">
                                      <p:cBhvr>
                                        <p:cTn id="96" dur="500"/>
                                        <p:tgtEl>
                                          <p:spTgt spid="119"/>
                                        </p:tgtEl>
                                      </p:cBhvr>
                                    </p:animEffect>
                                  </p:childTnLst>
                                </p:cTn>
                              </p:par>
                            </p:childTnLst>
                          </p:cTn>
                        </p:par>
                        <p:par>
                          <p:cTn id="97" fill="hold">
                            <p:stCondLst>
                              <p:cond delay="1300"/>
                            </p:stCondLst>
                            <p:childTnLst>
                              <p:par>
                                <p:cTn id="98" presetID="22" presetClass="entr" presetSubtype="8" fill="hold" grpId="0" nodeType="afterEffect">
                                  <p:stCondLst>
                                    <p:cond delay="500"/>
                                  </p:stCondLst>
                                  <p:childTnLst>
                                    <p:set>
                                      <p:cBhvr>
                                        <p:cTn id="99" dur="1" fill="hold">
                                          <p:stCondLst>
                                            <p:cond delay="0"/>
                                          </p:stCondLst>
                                        </p:cTn>
                                        <p:tgtEl>
                                          <p:spTgt spid="122"/>
                                        </p:tgtEl>
                                        <p:attrNameLst>
                                          <p:attrName>style.visibility</p:attrName>
                                        </p:attrNameLst>
                                      </p:cBhvr>
                                      <p:to>
                                        <p:strVal val="visible"/>
                                      </p:to>
                                    </p:set>
                                    <p:animEffect transition="in" filter="wipe(left)">
                                      <p:cBhvr>
                                        <p:cTn id="100" dur="13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
                                            <p:txEl>
                                              <p:pRg st="8" end="8"/>
                                            </p:txEl>
                                          </p:spTgt>
                                        </p:tgtEl>
                                        <p:attrNameLst>
                                          <p:attrName>style.visibility</p:attrName>
                                        </p:attrNameLst>
                                      </p:cBhvr>
                                      <p:to>
                                        <p:strVal val="visible"/>
                                      </p:to>
                                    </p:set>
                                    <p:animEffect transition="in" filter="fade">
                                      <p:cBhvr>
                                        <p:cTn id="105" dur="500"/>
                                        <p:tgtEl>
                                          <p:spTgt spid="2">
                                            <p:txEl>
                                              <p:pRg st="8" end="8"/>
                                            </p:txEl>
                                          </p:spTgt>
                                        </p:tgtEl>
                                      </p:cBhvr>
                                    </p:animEffect>
                                  </p:childTnLst>
                                </p:cTn>
                              </p:par>
                            </p:childTnLst>
                          </p:cTn>
                        </p:par>
                        <p:par>
                          <p:cTn id="106" fill="hold">
                            <p:stCondLst>
                              <p:cond delay="500"/>
                            </p:stCondLst>
                            <p:childTnLst>
                              <p:par>
                                <p:cTn id="107" presetID="22" presetClass="entr" presetSubtype="8" fill="hold" grpId="0" nodeType="afterEffect">
                                  <p:stCondLst>
                                    <p:cond delay="200"/>
                                  </p:stCondLst>
                                  <p:childTnLst>
                                    <p:set>
                                      <p:cBhvr>
                                        <p:cTn id="108" dur="1" fill="hold">
                                          <p:stCondLst>
                                            <p:cond delay="0"/>
                                          </p:stCondLst>
                                        </p:cTn>
                                        <p:tgtEl>
                                          <p:spTgt spid="123"/>
                                        </p:tgtEl>
                                        <p:attrNameLst>
                                          <p:attrName>style.visibility</p:attrName>
                                        </p:attrNameLst>
                                      </p:cBhvr>
                                      <p:to>
                                        <p:strVal val="visible"/>
                                      </p:to>
                                    </p:set>
                                    <p:animEffect transition="in" filter="wipe(left)">
                                      <p:cBhvr>
                                        <p:cTn id="109" dur="1100"/>
                                        <p:tgtEl>
                                          <p:spTgt spid="123"/>
                                        </p:tgtEl>
                                      </p:cBhvr>
                                    </p:animEffect>
                                  </p:childTnLst>
                                </p:cTn>
                              </p:par>
                            </p:childTnLst>
                          </p:cTn>
                        </p:par>
                        <p:par>
                          <p:cTn id="110" fill="hold">
                            <p:stCondLst>
                              <p:cond delay="1800"/>
                            </p:stCondLst>
                            <p:childTnLst>
                              <p:par>
                                <p:cTn id="111" presetID="47" presetClass="entr" presetSubtype="0" fill="hold" grpId="0" nodeType="afterEffect">
                                  <p:stCondLst>
                                    <p:cond delay="400"/>
                                  </p:stCondLst>
                                  <p:childTnLst>
                                    <p:set>
                                      <p:cBhvr>
                                        <p:cTn id="112" dur="1" fill="hold">
                                          <p:stCondLst>
                                            <p:cond delay="0"/>
                                          </p:stCondLst>
                                        </p:cTn>
                                        <p:tgtEl>
                                          <p:spTgt spid="120"/>
                                        </p:tgtEl>
                                        <p:attrNameLst>
                                          <p:attrName>style.visibility</p:attrName>
                                        </p:attrNameLst>
                                      </p:cBhvr>
                                      <p:to>
                                        <p:strVal val="visible"/>
                                      </p:to>
                                    </p:set>
                                    <p:animEffect transition="in" filter="fade">
                                      <p:cBhvr>
                                        <p:cTn id="113" dur="1000"/>
                                        <p:tgtEl>
                                          <p:spTgt spid="120"/>
                                        </p:tgtEl>
                                      </p:cBhvr>
                                    </p:animEffect>
                                    <p:anim calcmode="lin" valueType="num">
                                      <p:cBhvr>
                                        <p:cTn id="114" dur="1000" fill="hold"/>
                                        <p:tgtEl>
                                          <p:spTgt spid="120"/>
                                        </p:tgtEl>
                                        <p:attrNameLst>
                                          <p:attrName>ppt_x</p:attrName>
                                        </p:attrNameLst>
                                      </p:cBhvr>
                                      <p:tavLst>
                                        <p:tav tm="0">
                                          <p:val>
                                            <p:strVal val="#ppt_x"/>
                                          </p:val>
                                        </p:tav>
                                        <p:tav tm="100000">
                                          <p:val>
                                            <p:strVal val="#ppt_x"/>
                                          </p:val>
                                        </p:tav>
                                      </p:tavLst>
                                    </p:anim>
                                    <p:anim calcmode="lin" valueType="num">
                                      <p:cBhvr>
                                        <p:cTn id="115"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
                                            <p:txEl>
                                              <p:pRg st="9" end="9"/>
                                            </p:txEl>
                                          </p:spTgt>
                                        </p:tgtEl>
                                        <p:attrNameLst>
                                          <p:attrName>style.visibility</p:attrName>
                                        </p:attrNameLst>
                                      </p:cBhvr>
                                      <p:to>
                                        <p:strVal val="visible"/>
                                      </p:to>
                                    </p:set>
                                    <p:animEffect transition="in" filter="fade">
                                      <p:cBhvr>
                                        <p:cTn id="120" dur="500"/>
                                        <p:tgtEl>
                                          <p:spTgt spid="2">
                                            <p:txEl>
                                              <p:pRg st="9" end="9"/>
                                            </p:txEl>
                                          </p:spTgt>
                                        </p:tgtEl>
                                      </p:cBhvr>
                                    </p:animEffect>
                                  </p:childTnLst>
                                </p:cTn>
                              </p:par>
                            </p:childTnLst>
                          </p:cTn>
                        </p:par>
                        <p:par>
                          <p:cTn id="121" fill="hold">
                            <p:stCondLst>
                              <p:cond delay="500"/>
                            </p:stCondLst>
                            <p:childTnLst>
                              <p:par>
                                <p:cTn id="122" presetID="22" presetClass="entr" presetSubtype="8" fill="hold" grpId="0" nodeType="afterEffect">
                                  <p:stCondLst>
                                    <p:cond delay="300"/>
                                  </p:stCondLst>
                                  <p:childTnLst>
                                    <p:set>
                                      <p:cBhvr>
                                        <p:cTn id="123" dur="1" fill="hold">
                                          <p:stCondLst>
                                            <p:cond delay="0"/>
                                          </p:stCondLst>
                                        </p:cTn>
                                        <p:tgtEl>
                                          <p:spTgt spid="124"/>
                                        </p:tgtEl>
                                        <p:attrNameLst>
                                          <p:attrName>style.visibility</p:attrName>
                                        </p:attrNameLst>
                                      </p:cBhvr>
                                      <p:to>
                                        <p:strVal val="visible"/>
                                      </p:to>
                                    </p:set>
                                    <p:animEffect transition="in" filter="wipe(left)">
                                      <p:cBhvr>
                                        <p:cTn id="124" dur="1700"/>
                                        <p:tgtEl>
                                          <p:spTgt spid="124"/>
                                        </p:tgtEl>
                                      </p:cBhvr>
                                    </p:animEffect>
                                  </p:childTnLst>
                                </p:cTn>
                              </p:par>
                            </p:childTnLst>
                          </p:cTn>
                        </p:par>
                        <p:par>
                          <p:cTn id="125" fill="hold">
                            <p:stCondLst>
                              <p:cond delay="2500"/>
                            </p:stCondLst>
                            <p:childTnLst>
                              <p:par>
                                <p:cTn id="126" presetID="47" presetClass="entr" presetSubtype="0" fill="hold" grpId="0" nodeType="afterEffect">
                                  <p:stCondLst>
                                    <p:cond delay="0"/>
                                  </p:stCondLst>
                                  <p:childTnLst>
                                    <p:set>
                                      <p:cBhvr>
                                        <p:cTn id="127" dur="1" fill="hold">
                                          <p:stCondLst>
                                            <p:cond delay="0"/>
                                          </p:stCondLst>
                                        </p:cTn>
                                        <p:tgtEl>
                                          <p:spTgt spid="126"/>
                                        </p:tgtEl>
                                        <p:attrNameLst>
                                          <p:attrName>style.visibility</p:attrName>
                                        </p:attrNameLst>
                                      </p:cBhvr>
                                      <p:to>
                                        <p:strVal val="visible"/>
                                      </p:to>
                                    </p:set>
                                    <p:animEffect transition="in" filter="fade">
                                      <p:cBhvr>
                                        <p:cTn id="128" dur="1000"/>
                                        <p:tgtEl>
                                          <p:spTgt spid="126"/>
                                        </p:tgtEl>
                                      </p:cBhvr>
                                    </p:animEffect>
                                    <p:anim calcmode="lin" valueType="num">
                                      <p:cBhvr>
                                        <p:cTn id="129" dur="1000" fill="hold"/>
                                        <p:tgtEl>
                                          <p:spTgt spid="126"/>
                                        </p:tgtEl>
                                        <p:attrNameLst>
                                          <p:attrName>ppt_x</p:attrName>
                                        </p:attrNameLst>
                                      </p:cBhvr>
                                      <p:tavLst>
                                        <p:tav tm="0">
                                          <p:val>
                                            <p:strVal val="#ppt_x"/>
                                          </p:val>
                                        </p:tav>
                                        <p:tav tm="100000">
                                          <p:val>
                                            <p:strVal val="#ppt_x"/>
                                          </p:val>
                                        </p:tav>
                                      </p:tavLst>
                                    </p:anim>
                                    <p:anim calcmode="lin" valueType="num">
                                      <p:cBhvr>
                                        <p:cTn id="130"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
                                            <p:txEl>
                                              <p:pRg st="10" end="10"/>
                                            </p:txEl>
                                          </p:spTgt>
                                        </p:tgtEl>
                                        <p:attrNameLst>
                                          <p:attrName>style.visibility</p:attrName>
                                        </p:attrNameLst>
                                      </p:cBhvr>
                                      <p:to>
                                        <p:strVal val="visible"/>
                                      </p:to>
                                    </p:set>
                                    <p:animEffect transition="in" filter="fade">
                                      <p:cBhvr>
                                        <p:cTn id="135" dur="500"/>
                                        <p:tgtEl>
                                          <p:spTgt spid="2">
                                            <p:txEl>
                                              <p:pRg st="10" end="10"/>
                                            </p:txEl>
                                          </p:spTgt>
                                        </p:tgtEl>
                                      </p:cBhvr>
                                    </p:animEffect>
                                  </p:childTnLst>
                                </p:cTn>
                              </p:par>
                            </p:childTnLst>
                          </p:cTn>
                        </p:par>
                        <p:par>
                          <p:cTn id="136" fill="hold">
                            <p:stCondLst>
                              <p:cond delay="500"/>
                            </p:stCondLst>
                            <p:childTnLst>
                              <p:par>
                                <p:cTn id="137" presetID="22" presetClass="entr" presetSubtype="8" fill="hold" grpId="0" nodeType="afterEffect">
                                  <p:stCondLst>
                                    <p:cond delay="300"/>
                                  </p:stCondLst>
                                  <p:childTnLst>
                                    <p:set>
                                      <p:cBhvr>
                                        <p:cTn id="138" dur="1" fill="hold">
                                          <p:stCondLst>
                                            <p:cond delay="0"/>
                                          </p:stCondLst>
                                        </p:cTn>
                                        <p:tgtEl>
                                          <p:spTgt spid="128"/>
                                        </p:tgtEl>
                                        <p:attrNameLst>
                                          <p:attrName>style.visibility</p:attrName>
                                        </p:attrNameLst>
                                      </p:cBhvr>
                                      <p:to>
                                        <p:strVal val="visible"/>
                                      </p:to>
                                    </p:set>
                                    <p:animEffect transition="in" filter="wipe(left)">
                                      <p:cBhvr>
                                        <p:cTn id="139" dur="1100"/>
                                        <p:tgtEl>
                                          <p:spTgt spid="128"/>
                                        </p:tgtEl>
                                      </p:cBhvr>
                                    </p:animEffect>
                                  </p:childTnLst>
                                </p:cTn>
                              </p:par>
                            </p:childTnLst>
                          </p:cTn>
                        </p:par>
                        <p:par>
                          <p:cTn id="140" fill="hold">
                            <p:stCondLst>
                              <p:cond delay="1900"/>
                            </p:stCondLst>
                            <p:childTnLst>
                              <p:par>
                                <p:cTn id="141" presetID="47" presetClass="entr" presetSubtype="0" fill="hold" grpId="0" nodeType="afterEffect">
                                  <p:stCondLst>
                                    <p:cond delay="400"/>
                                  </p:stCondLst>
                                  <p:childTnLst>
                                    <p:set>
                                      <p:cBhvr>
                                        <p:cTn id="142" dur="1" fill="hold">
                                          <p:stCondLst>
                                            <p:cond delay="0"/>
                                          </p:stCondLst>
                                        </p:cTn>
                                        <p:tgtEl>
                                          <p:spTgt spid="129"/>
                                        </p:tgtEl>
                                        <p:attrNameLst>
                                          <p:attrName>style.visibility</p:attrName>
                                        </p:attrNameLst>
                                      </p:cBhvr>
                                      <p:to>
                                        <p:strVal val="visible"/>
                                      </p:to>
                                    </p:set>
                                    <p:animEffect transition="in" filter="fade">
                                      <p:cBhvr>
                                        <p:cTn id="143" dur="1000"/>
                                        <p:tgtEl>
                                          <p:spTgt spid="129"/>
                                        </p:tgtEl>
                                      </p:cBhvr>
                                    </p:animEffect>
                                    <p:anim calcmode="lin" valueType="num">
                                      <p:cBhvr>
                                        <p:cTn id="144" dur="1000" fill="hold"/>
                                        <p:tgtEl>
                                          <p:spTgt spid="129"/>
                                        </p:tgtEl>
                                        <p:attrNameLst>
                                          <p:attrName>ppt_x</p:attrName>
                                        </p:attrNameLst>
                                      </p:cBhvr>
                                      <p:tavLst>
                                        <p:tav tm="0">
                                          <p:val>
                                            <p:strVal val="#ppt_x"/>
                                          </p:val>
                                        </p:tav>
                                        <p:tav tm="100000">
                                          <p:val>
                                            <p:strVal val="#ppt_x"/>
                                          </p:val>
                                        </p:tav>
                                      </p:tavLst>
                                    </p:anim>
                                    <p:anim calcmode="lin" valueType="num">
                                      <p:cBhvr>
                                        <p:cTn id="145"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
                                            <p:txEl>
                                              <p:pRg st="11" end="11"/>
                                            </p:txEl>
                                          </p:spTgt>
                                        </p:tgtEl>
                                        <p:attrNameLst>
                                          <p:attrName>style.visibility</p:attrName>
                                        </p:attrNameLst>
                                      </p:cBhvr>
                                      <p:to>
                                        <p:strVal val="visible"/>
                                      </p:to>
                                    </p:set>
                                    <p:animEffect transition="in" filter="fade">
                                      <p:cBhvr>
                                        <p:cTn id="150" dur="500"/>
                                        <p:tgtEl>
                                          <p:spTgt spid="2">
                                            <p:txEl>
                                              <p:pRg st="11" end="11"/>
                                            </p:txEl>
                                          </p:spTgt>
                                        </p:tgtEl>
                                      </p:cBhvr>
                                    </p:animEffect>
                                  </p:childTnLst>
                                </p:cTn>
                              </p:par>
                            </p:childTnLst>
                          </p:cTn>
                        </p:par>
                        <p:par>
                          <p:cTn id="151" fill="hold">
                            <p:stCondLst>
                              <p:cond delay="500"/>
                            </p:stCondLst>
                            <p:childTnLst>
                              <p:par>
                                <p:cTn id="152" presetID="22" presetClass="entr" presetSubtype="8" fill="hold" grpId="0" nodeType="afterEffect">
                                  <p:stCondLst>
                                    <p:cond delay="400"/>
                                  </p:stCondLst>
                                  <p:childTnLst>
                                    <p:set>
                                      <p:cBhvr>
                                        <p:cTn id="153" dur="1" fill="hold">
                                          <p:stCondLst>
                                            <p:cond delay="0"/>
                                          </p:stCondLst>
                                        </p:cTn>
                                        <p:tgtEl>
                                          <p:spTgt spid="130"/>
                                        </p:tgtEl>
                                        <p:attrNameLst>
                                          <p:attrName>style.visibility</p:attrName>
                                        </p:attrNameLst>
                                      </p:cBhvr>
                                      <p:to>
                                        <p:strVal val="visible"/>
                                      </p:to>
                                    </p:set>
                                    <p:animEffect transition="in" filter="wipe(left)">
                                      <p:cBhvr>
                                        <p:cTn id="154" dur="1600"/>
                                        <p:tgtEl>
                                          <p:spTgt spid="130"/>
                                        </p:tgtEl>
                                      </p:cBhvr>
                                    </p:animEffect>
                                  </p:childTnLst>
                                </p:cTn>
                              </p:par>
                            </p:childTnLst>
                          </p:cTn>
                        </p:par>
                        <p:par>
                          <p:cTn id="155" fill="hold">
                            <p:stCondLst>
                              <p:cond delay="2500"/>
                            </p:stCondLst>
                            <p:childTnLst>
                              <p:par>
                                <p:cTn id="156" presetID="47" presetClass="entr" presetSubtype="0" fill="hold" grpId="0" nodeType="afterEffect">
                                  <p:stCondLst>
                                    <p:cond delay="500"/>
                                  </p:stCondLst>
                                  <p:childTnLst>
                                    <p:set>
                                      <p:cBhvr>
                                        <p:cTn id="157" dur="1" fill="hold">
                                          <p:stCondLst>
                                            <p:cond delay="0"/>
                                          </p:stCondLst>
                                        </p:cTn>
                                        <p:tgtEl>
                                          <p:spTgt spid="112"/>
                                        </p:tgtEl>
                                        <p:attrNameLst>
                                          <p:attrName>style.visibility</p:attrName>
                                        </p:attrNameLst>
                                      </p:cBhvr>
                                      <p:to>
                                        <p:strVal val="visible"/>
                                      </p:to>
                                    </p:set>
                                    <p:animEffect transition="in" filter="fade">
                                      <p:cBhvr>
                                        <p:cTn id="158" dur="1000"/>
                                        <p:tgtEl>
                                          <p:spTgt spid="112"/>
                                        </p:tgtEl>
                                      </p:cBhvr>
                                    </p:animEffect>
                                    <p:anim calcmode="lin" valueType="num">
                                      <p:cBhvr>
                                        <p:cTn id="159" dur="1000" fill="hold"/>
                                        <p:tgtEl>
                                          <p:spTgt spid="112"/>
                                        </p:tgtEl>
                                        <p:attrNameLst>
                                          <p:attrName>ppt_x</p:attrName>
                                        </p:attrNameLst>
                                      </p:cBhvr>
                                      <p:tavLst>
                                        <p:tav tm="0">
                                          <p:val>
                                            <p:strVal val="#ppt_x"/>
                                          </p:val>
                                        </p:tav>
                                        <p:tav tm="100000">
                                          <p:val>
                                            <p:strVal val="#ppt_x"/>
                                          </p:val>
                                        </p:tav>
                                      </p:tavLst>
                                    </p:anim>
                                    <p:anim calcmode="lin" valueType="num">
                                      <p:cBhvr>
                                        <p:cTn id="160"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53" presetClass="entr" presetSubtype="16" fill="hold" grpId="0" nodeType="clickEffect">
                                  <p:stCondLst>
                                    <p:cond delay="0"/>
                                  </p:stCondLst>
                                  <p:childTnLst>
                                    <p:set>
                                      <p:cBhvr>
                                        <p:cTn id="164" dur="1" fill="hold">
                                          <p:stCondLst>
                                            <p:cond delay="0"/>
                                          </p:stCondLst>
                                        </p:cTn>
                                        <p:tgtEl>
                                          <p:spTgt spid="70"/>
                                        </p:tgtEl>
                                        <p:attrNameLst>
                                          <p:attrName>style.visibility</p:attrName>
                                        </p:attrNameLst>
                                      </p:cBhvr>
                                      <p:to>
                                        <p:strVal val="visible"/>
                                      </p:to>
                                    </p:set>
                                    <p:anim calcmode="lin" valueType="num">
                                      <p:cBhvr>
                                        <p:cTn id="165" dur="500" fill="hold"/>
                                        <p:tgtEl>
                                          <p:spTgt spid="70"/>
                                        </p:tgtEl>
                                        <p:attrNameLst>
                                          <p:attrName>ppt_w</p:attrName>
                                        </p:attrNameLst>
                                      </p:cBhvr>
                                      <p:tavLst>
                                        <p:tav tm="0">
                                          <p:val>
                                            <p:fltVal val="0"/>
                                          </p:val>
                                        </p:tav>
                                        <p:tav tm="100000">
                                          <p:val>
                                            <p:strVal val="#ppt_w"/>
                                          </p:val>
                                        </p:tav>
                                      </p:tavLst>
                                    </p:anim>
                                    <p:anim calcmode="lin" valueType="num">
                                      <p:cBhvr>
                                        <p:cTn id="166" dur="500" fill="hold"/>
                                        <p:tgtEl>
                                          <p:spTgt spid="70"/>
                                        </p:tgtEl>
                                        <p:attrNameLst>
                                          <p:attrName>ppt_h</p:attrName>
                                        </p:attrNameLst>
                                      </p:cBhvr>
                                      <p:tavLst>
                                        <p:tav tm="0">
                                          <p:val>
                                            <p:fltVal val="0"/>
                                          </p:val>
                                        </p:tav>
                                        <p:tav tm="100000">
                                          <p:val>
                                            <p:strVal val="#ppt_h"/>
                                          </p:val>
                                        </p:tav>
                                      </p:tavLst>
                                    </p:anim>
                                    <p:animEffect transition="in" filter="fade">
                                      <p:cBhvr>
                                        <p:cTn id="16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7"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2" grpId="0"/>
      <p:bldP spid="123" grpId="0"/>
      <p:bldP spid="124" grpId="0"/>
      <p:bldP spid="126" grpId="0"/>
      <p:bldP spid="128" grpId="0"/>
      <p:bldP spid="129" grpId="0"/>
      <p:bldP spid="130" grpId="0"/>
      <p:bldP spid="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2219-9C76-EB5A-2563-763A0D07BFE4}"/>
              </a:ext>
            </a:extLst>
          </p:cNvPr>
          <p:cNvSpPr>
            <a:spLocks noGrp="1"/>
          </p:cNvSpPr>
          <p:nvPr>
            <p:ph type="title"/>
          </p:nvPr>
        </p:nvSpPr>
        <p:spPr/>
        <p:txBody>
          <a:bodyPr/>
          <a:lstStyle/>
          <a:p>
            <a:r>
              <a:rPr lang="en-US" dirty="0"/>
              <a:t>Probing operations</a:t>
            </a:r>
          </a:p>
        </p:txBody>
      </p:sp>
      <p:sp>
        <p:nvSpPr>
          <p:cNvPr id="3" name="Content Placeholder 2">
            <a:extLst>
              <a:ext uri="{FF2B5EF4-FFF2-40B4-BE49-F238E27FC236}">
                <a16:creationId xmlns:a16="http://schemas.microsoft.com/office/drawing/2014/main" id="{A5ACE029-89D6-162E-0B3C-62BA4E118936}"/>
              </a:ext>
            </a:extLst>
          </p:cNvPr>
          <p:cNvSpPr>
            <a:spLocks noGrp="1"/>
          </p:cNvSpPr>
          <p:nvPr>
            <p:ph idx="1"/>
          </p:nvPr>
        </p:nvSpPr>
        <p:spPr/>
        <p:txBody>
          <a:bodyPr>
            <a:normAutofit fontScale="92500" lnSpcReduction="10000"/>
          </a:bodyPr>
          <a:lstStyle/>
          <a:p>
            <a:r>
              <a:rPr lang="en-US" dirty="0"/>
              <a:t>put(key, value)</a:t>
            </a:r>
          </a:p>
          <a:p>
            <a:pPr lvl="1"/>
            <a:r>
              <a:rPr lang="en-US" dirty="0"/>
              <a:t>Hash(key) to get table index</a:t>
            </a:r>
          </a:p>
          <a:p>
            <a:pPr lvl="1"/>
            <a:r>
              <a:rPr lang="en-US" dirty="0"/>
              <a:t>If table entry contains correct key or is empty, then replace value or store key/value pair at that spot as appropriate</a:t>
            </a:r>
          </a:p>
          <a:p>
            <a:pPr lvl="1"/>
            <a:r>
              <a:rPr lang="en-US" dirty="0"/>
              <a:t>Else, try the next table entry</a:t>
            </a:r>
          </a:p>
          <a:p>
            <a:pPr lvl="1"/>
            <a:r>
              <a:rPr lang="en-US" dirty="0"/>
              <a:t>Continue until success</a:t>
            </a:r>
          </a:p>
          <a:p>
            <a:r>
              <a:rPr lang="en-US" dirty="0"/>
              <a:t>find(key)</a:t>
            </a:r>
          </a:p>
          <a:p>
            <a:pPr lvl="1"/>
            <a:r>
              <a:rPr lang="en-US" dirty="0"/>
              <a:t>Hash(key) to get table index</a:t>
            </a:r>
          </a:p>
          <a:p>
            <a:pPr lvl="1"/>
            <a:r>
              <a:rPr lang="en-US" dirty="0"/>
              <a:t>If table entry contains matching key, then return associated value</a:t>
            </a:r>
          </a:p>
          <a:p>
            <a:pPr lvl="1"/>
            <a:r>
              <a:rPr lang="en-US" dirty="0"/>
              <a:t>Else, try the next table entry</a:t>
            </a:r>
          </a:p>
          <a:p>
            <a:pPr lvl="1"/>
            <a:r>
              <a:rPr lang="en-US" dirty="0"/>
              <a:t>Continue until key is found or empty spot is encountered</a:t>
            </a:r>
          </a:p>
          <a:p>
            <a:pPr lvl="1"/>
            <a:r>
              <a:rPr lang="en-US" dirty="0"/>
              <a:t>If empty spot is encountered, then key is not in map</a:t>
            </a:r>
          </a:p>
        </p:txBody>
      </p:sp>
    </p:spTree>
    <p:extLst>
      <p:ext uri="{BB962C8B-B14F-4D97-AF65-F5344CB8AC3E}">
        <p14:creationId xmlns:p14="http://schemas.microsoft.com/office/powerpoint/2010/main" val="576299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ACF5-26C1-4D42-6C73-9F0D2B96DF6B}"/>
              </a:ext>
            </a:extLst>
          </p:cNvPr>
          <p:cNvSpPr>
            <a:spLocks noGrp="1"/>
          </p:cNvSpPr>
          <p:nvPr>
            <p:ph type="title"/>
          </p:nvPr>
        </p:nvSpPr>
        <p:spPr/>
        <p:txBody>
          <a:bodyPr/>
          <a:lstStyle/>
          <a:p>
            <a:r>
              <a:rPr lang="en-US" dirty="0"/>
              <a:t>Probing operations - remove</a:t>
            </a:r>
          </a:p>
        </p:txBody>
      </p:sp>
      <p:sp>
        <p:nvSpPr>
          <p:cNvPr id="3" name="Content Placeholder 2">
            <a:extLst>
              <a:ext uri="{FF2B5EF4-FFF2-40B4-BE49-F238E27FC236}">
                <a16:creationId xmlns:a16="http://schemas.microsoft.com/office/drawing/2014/main" id="{25F63614-34EC-1EDF-A458-5D2A89B73697}"/>
              </a:ext>
            </a:extLst>
          </p:cNvPr>
          <p:cNvSpPr>
            <a:spLocks noGrp="1"/>
          </p:cNvSpPr>
          <p:nvPr>
            <p:ph idx="1"/>
          </p:nvPr>
        </p:nvSpPr>
        <p:spPr/>
        <p:txBody>
          <a:bodyPr/>
          <a:lstStyle/>
          <a:p>
            <a:r>
              <a:rPr lang="en-US" dirty="0"/>
              <a:t>remove(key)</a:t>
            </a:r>
          </a:p>
          <a:p>
            <a:pPr lvl="1"/>
            <a:r>
              <a:rPr lang="en-US" b="1" dirty="0"/>
              <a:t>Not so simple</a:t>
            </a:r>
            <a:r>
              <a:rPr lang="en-US" dirty="0"/>
              <a:t>, can’t just empty the table cell which might create a gap in some probe chain</a:t>
            </a:r>
          </a:p>
          <a:p>
            <a:pPr lvl="2"/>
            <a:r>
              <a:rPr lang="en-US" dirty="0"/>
              <a:t>E.g., on slide before previous one, suppose we actually delete ”</a:t>
            </a:r>
            <a:r>
              <a:rPr lang="en-US" dirty="0" err="1"/>
              <a:t>dennis</a:t>
            </a:r>
            <a:r>
              <a:rPr lang="en-US" dirty="0"/>
              <a:t>”</a:t>
            </a:r>
          </a:p>
          <a:p>
            <a:pPr lvl="2"/>
            <a:r>
              <a:rPr lang="en-US" dirty="0"/>
              <a:t>Then when attempting to find “</a:t>
            </a:r>
            <a:r>
              <a:rPr lang="en-US" dirty="0" err="1"/>
              <a:t>charles</a:t>
            </a:r>
            <a:r>
              <a:rPr lang="en-US" dirty="0"/>
              <a:t>”, we go 2 -&gt; 3, but 3 is now empty, so we assume “</a:t>
            </a:r>
            <a:r>
              <a:rPr lang="en-US" dirty="0" err="1"/>
              <a:t>charles</a:t>
            </a:r>
            <a:r>
              <a:rPr lang="en-US" dirty="0"/>
              <a:t>” is not in the table and stop finding</a:t>
            </a:r>
          </a:p>
          <a:p>
            <a:pPr lvl="1"/>
            <a:r>
              <a:rPr lang="en-US" b="1" dirty="0"/>
              <a:t>Lazy deletion </a:t>
            </a:r>
            <a:r>
              <a:rPr lang="en-US" dirty="0"/>
              <a:t>required</a:t>
            </a:r>
          </a:p>
          <a:p>
            <a:pPr lvl="2"/>
            <a:r>
              <a:rPr lang="en-US" dirty="0"/>
              <a:t>Replace removed key with some “inactive” marker</a:t>
            </a:r>
          </a:p>
          <a:p>
            <a:pPr lvl="2"/>
            <a:r>
              <a:rPr lang="en-US" dirty="0"/>
              <a:t>On find, “inactive” says “occupied, keep probing”</a:t>
            </a:r>
          </a:p>
          <a:p>
            <a:pPr lvl="2"/>
            <a:r>
              <a:rPr lang="en-US" dirty="0"/>
              <a:t>On put, “inactive” says “open, free for use”</a:t>
            </a:r>
          </a:p>
        </p:txBody>
      </p:sp>
    </p:spTree>
    <p:extLst>
      <p:ext uri="{BB962C8B-B14F-4D97-AF65-F5344CB8AC3E}">
        <p14:creationId xmlns:p14="http://schemas.microsoft.com/office/powerpoint/2010/main" val="417278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8644-24FC-A560-607D-C5FDDC3E2B5C}"/>
              </a:ext>
            </a:extLst>
          </p:cNvPr>
          <p:cNvSpPr>
            <a:spLocks noGrp="1"/>
          </p:cNvSpPr>
          <p:nvPr>
            <p:ph type="title"/>
          </p:nvPr>
        </p:nvSpPr>
        <p:spPr/>
        <p:txBody>
          <a:bodyPr/>
          <a:lstStyle/>
          <a:p>
            <a:r>
              <a:rPr lang="en-US" dirty="0"/>
              <a:t>Clustering issue</a:t>
            </a:r>
          </a:p>
        </p:txBody>
      </p:sp>
      <p:sp>
        <p:nvSpPr>
          <p:cNvPr id="3" name="Content Placeholder 2">
            <a:extLst>
              <a:ext uri="{FF2B5EF4-FFF2-40B4-BE49-F238E27FC236}">
                <a16:creationId xmlns:a16="http://schemas.microsoft.com/office/drawing/2014/main" id="{8CADC0DC-C4C5-542E-92CF-72A58EA43247}"/>
              </a:ext>
            </a:extLst>
          </p:cNvPr>
          <p:cNvSpPr>
            <a:spLocks noGrp="1"/>
          </p:cNvSpPr>
          <p:nvPr>
            <p:ph idx="1"/>
          </p:nvPr>
        </p:nvSpPr>
        <p:spPr/>
        <p:txBody>
          <a:bodyPr>
            <a:normAutofit/>
          </a:bodyPr>
          <a:lstStyle/>
          <a:p>
            <a:r>
              <a:rPr lang="en-US" dirty="0"/>
              <a:t>Clustering slows access</a:t>
            </a:r>
          </a:p>
          <a:p>
            <a:pPr lvl="1"/>
            <a:r>
              <a:rPr lang="en-US" dirty="0"/>
              <a:t>It’s like having to search a list in hashing to lists</a:t>
            </a:r>
          </a:p>
          <a:p>
            <a:r>
              <a:rPr lang="en-US" dirty="0"/>
              <a:t>Solution: larger table size</a:t>
            </a:r>
          </a:p>
          <a:p>
            <a:pPr lvl="1"/>
            <a:r>
              <a:rPr lang="en-US" dirty="0"/>
              <a:t>Table space in probing is like the list cells in chaining</a:t>
            </a:r>
          </a:p>
          <a:p>
            <a:r>
              <a:rPr lang="en-US" dirty="0"/>
              <a:t>More space means more open slots for initial hash, less hopping to probe</a:t>
            </a:r>
          </a:p>
          <a:p>
            <a:r>
              <a:rPr lang="en-US" dirty="0"/>
              <a:t>Load </a:t>
            </a:r>
            <a:r>
              <a:rPr lang="el-GR" dirty="0"/>
              <a:t>λ </a:t>
            </a:r>
            <a:r>
              <a:rPr lang="en-US" dirty="0"/>
              <a:t>should be </a:t>
            </a:r>
            <a:r>
              <a:rPr lang="en-US" b="1" dirty="0"/>
              <a:t>½</a:t>
            </a:r>
            <a:r>
              <a:rPr lang="en-US" dirty="0"/>
              <a:t> for probing (assumes well distributed hash function)</a:t>
            </a:r>
          </a:p>
          <a:p>
            <a:pPr lvl="1"/>
            <a:r>
              <a:rPr lang="en-US" dirty="0"/>
              <a:t>Probing guaranteed to work if </a:t>
            </a:r>
            <a:r>
              <a:rPr lang="el-GR" dirty="0"/>
              <a:t>λ</a:t>
            </a:r>
            <a:r>
              <a:rPr lang="en-US" dirty="0"/>
              <a:t> &lt; 1.0 (i.e., not full), but 0.5 for better performance</a:t>
            </a:r>
          </a:p>
          <a:p>
            <a:endParaRPr lang="en-US" dirty="0"/>
          </a:p>
        </p:txBody>
      </p:sp>
    </p:spTree>
    <p:extLst>
      <p:ext uri="{BB962C8B-B14F-4D97-AF65-F5344CB8AC3E}">
        <p14:creationId xmlns:p14="http://schemas.microsoft.com/office/powerpoint/2010/main" val="36899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2F04-D2EE-06F2-C322-D2F96967E8BA}"/>
              </a:ext>
            </a:extLst>
          </p:cNvPr>
          <p:cNvSpPr>
            <a:spLocks noGrp="1"/>
          </p:cNvSpPr>
          <p:nvPr>
            <p:ph type="title"/>
          </p:nvPr>
        </p:nvSpPr>
        <p:spPr/>
        <p:txBody>
          <a:bodyPr/>
          <a:lstStyle/>
          <a:p>
            <a:r>
              <a:rPr lang="en-US" dirty="0"/>
              <a:t>Clustering solution?</a:t>
            </a:r>
          </a:p>
        </p:txBody>
      </p:sp>
      <p:sp>
        <p:nvSpPr>
          <p:cNvPr id="3" name="Content Placeholder 2">
            <a:extLst>
              <a:ext uri="{FF2B5EF4-FFF2-40B4-BE49-F238E27FC236}">
                <a16:creationId xmlns:a16="http://schemas.microsoft.com/office/drawing/2014/main" id="{8B734C74-FB31-B21D-F656-CFFEF3E46383}"/>
              </a:ext>
            </a:extLst>
          </p:cNvPr>
          <p:cNvSpPr>
            <a:spLocks noGrp="1"/>
          </p:cNvSpPr>
          <p:nvPr>
            <p:ph idx="1"/>
          </p:nvPr>
        </p:nvSpPr>
        <p:spPr/>
        <p:txBody>
          <a:bodyPr/>
          <a:lstStyle/>
          <a:p>
            <a:r>
              <a:rPr lang="en-US" dirty="0"/>
              <a:t>Need custom hash function?</a:t>
            </a:r>
          </a:p>
          <a:p>
            <a:r>
              <a:rPr lang="en-US" dirty="0"/>
              <a:t>Some data may have a form that makes clusters with some hash function, not others</a:t>
            </a:r>
          </a:p>
          <a:p>
            <a:r>
              <a:rPr lang="en-US" dirty="0"/>
              <a:t>Consider a hash function that uses first 3 chars</a:t>
            </a:r>
          </a:p>
          <a:p>
            <a:pPr lvl="1"/>
            <a:r>
              <a:rPr lang="en-US" dirty="0"/>
              <a:t>McDuff, MacBeth, McBride, McDaniel, </a:t>
            </a:r>
            <a:r>
              <a:rPr lang="en-US" dirty="0" err="1"/>
              <a:t>MacGraw</a:t>
            </a:r>
            <a:r>
              <a:rPr lang="en-US" dirty="0"/>
              <a:t>, MacDonald, MacLean, McKensie, McDermott, …</a:t>
            </a:r>
          </a:p>
          <a:p>
            <a:pPr lvl="1"/>
            <a:r>
              <a:rPr lang="en-US" dirty="0"/>
              <a:t>These will collide</a:t>
            </a:r>
          </a:p>
          <a:p>
            <a:r>
              <a:rPr lang="en-US" dirty="0"/>
              <a:t>No hash function is perfect for all data</a:t>
            </a:r>
          </a:p>
        </p:txBody>
      </p:sp>
    </p:spTree>
    <p:extLst>
      <p:ext uri="{BB962C8B-B14F-4D97-AF65-F5344CB8AC3E}">
        <p14:creationId xmlns:p14="http://schemas.microsoft.com/office/powerpoint/2010/main" val="417305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93A7-6132-7BA9-509C-B45FFD6A7BDE}"/>
              </a:ext>
            </a:extLst>
          </p:cNvPr>
          <p:cNvSpPr>
            <a:spLocks noGrp="1"/>
          </p:cNvSpPr>
          <p:nvPr>
            <p:ph type="title"/>
          </p:nvPr>
        </p:nvSpPr>
        <p:spPr/>
        <p:txBody>
          <a:bodyPr/>
          <a:lstStyle/>
          <a:p>
            <a:r>
              <a:rPr lang="en-US" dirty="0"/>
              <a:t>Clustering solution: probe randomly</a:t>
            </a:r>
          </a:p>
        </p:txBody>
      </p:sp>
      <p:sp>
        <p:nvSpPr>
          <p:cNvPr id="3" name="Content Placeholder 2">
            <a:extLst>
              <a:ext uri="{FF2B5EF4-FFF2-40B4-BE49-F238E27FC236}">
                <a16:creationId xmlns:a16="http://schemas.microsoft.com/office/drawing/2014/main" id="{6FC1EEB7-57FF-FB13-727B-69D7599D14DE}"/>
              </a:ext>
            </a:extLst>
          </p:cNvPr>
          <p:cNvSpPr>
            <a:spLocks noGrp="1"/>
          </p:cNvSpPr>
          <p:nvPr>
            <p:ph idx="1"/>
          </p:nvPr>
        </p:nvSpPr>
        <p:spPr/>
        <p:txBody>
          <a:bodyPr/>
          <a:lstStyle/>
          <a:p>
            <a:r>
              <a:rPr lang="en-US" dirty="0"/>
              <a:t>We’ll actually probe “more randomly”</a:t>
            </a:r>
          </a:p>
          <a:p>
            <a:r>
              <a:rPr lang="en-US" dirty="0"/>
              <a:t>Probe farther away from collision site and leave some slots near the collision open for future keys</a:t>
            </a:r>
          </a:p>
          <a:p>
            <a:r>
              <a:rPr lang="en-US" dirty="0"/>
              <a:t>General probing formula</a:t>
            </a:r>
          </a:p>
          <a:p>
            <a:pPr lvl="1"/>
            <a:r>
              <a:rPr lang="en-US" dirty="0"/>
              <a:t>h</a:t>
            </a:r>
            <a:r>
              <a:rPr lang="en-US" baseline="-25000" dirty="0"/>
              <a:t>i</a:t>
            </a:r>
            <a:r>
              <a:rPr lang="en-US" dirty="0"/>
              <a:t> = hash(key) + f(</a:t>
            </a:r>
            <a:r>
              <a:rPr lang="en-US" dirty="0" err="1"/>
              <a:t>i</a:t>
            </a:r>
            <a:r>
              <a:rPr lang="en-US" dirty="0"/>
              <a:t>)</a:t>
            </a:r>
          </a:p>
          <a:p>
            <a:pPr lvl="1"/>
            <a:r>
              <a:rPr lang="en-US" dirty="0"/>
              <a:t>f(0) = 0</a:t>
            </a:r>
          </a:p>
          <a:p>
            <a:r>
              <a:rPr lang="en-US" dirty="0"/>
              <a:t>Can get different probing patterns using different formulas f(</a:t>
            </a:r>
            <a:r>
              <a:rPr lang="en-US" dirty="0" err="1"/>
              <a:t>i</a:t>
            </a:r>
            <a:r>
              <a:rPr lang="en-US" dirty="0"/>
              <a:t>)</a:t>
            </a:r>
          </a:p>
        </p:txBody>
      </p:sp>
    </p:spTree>
    <p:extLst>
      <p:ext uri="{BB962C8B-B14F-4D97-AF65-F5344CB8AC3E}">
        <p14:creationId xmlns:p14="http://schemas.microsoft.com/office/powerpoint/2010/main" val="3974086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General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709893"/>
              </a:xfrm>
            </p:spPr>
            <p:txBody>
              <a:bodyPr>
                <a:normAutofit/>
              </a:bodyPr>
              <a:lstStyle/>
              <a:p>
                <a:pPr marL="109728" indent="0">
                  <a:spcBef>
                    <a:spcPts val="600"/>
                  </a:spcBef>
                  <a:spcAft>
                    <a:spcPts val="1800"/>
                  </a:spcAft>
                  <a:buNone/>
                </a:pPr>
                <a:r>
                  <a:rPr lang="en-US" sz="2800" b="1" i="1" dirty="0">
                    <a:solidFill>
                      <a:srgbClr val="C00000"/>
                    </a:solidFill>
                  </a:rPr>
                  <a:t>Let’s formalize this</a:t>
                </a:r>
              </a:p>
              <a:p>
                <a:pPr marL="109728" indent="0">
                  <a:spcBef>
                    <a:spcPts val="600"/>
                  </a:spcBef>
                  <a:spcAft>
                    <a:spcPts val="600"/>
                  </a:spcAft>
                  <a:buNone/>
                </a:pPr>
                <a:r>
                  <a:rPr lang="en-US" sz="2000" b="1" dirty="0"/>
                  <a:t>A key defines a sequence of hash values</a:t>
                </a:r>
              </a:p>
              <a:p>
                <a:pPr marL="109728" indent="0">
                  <a:spcBef>
                    <a:spcPts val="600"/>
                  </a:spcBef>
                  <a:spcAft>
                    <a:spcPts val="600"/>
                  </a:spcAft>
                  <a:buNone/>
                </a:pPr>
                <a:r>
                  <a:rPr lang="en-US" sz="2400" b="1" i="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𝟎</m:t>
                        </m:r>
                      </m:sub>
                    </m:sSub>
                  </m:oMath>
                </a14:m>
                <a:r>
                  <a:rPr lang="en-US" sz="2800" b="1" i="1" dirty="0">
                    <a:solidFill>
                      <a:srgbClr val="0070C0"/>
                    </a:solidFill>
                  </a:rPr>
                  <a:t>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𝟏</m:t>
                        </m:r>
                      </m:sub>
                    </m:sSub>
                  </m:oMath>
                </a14:m>
                <a:r>
                  <a:rPr lang="en-US" sz="2800" b="1" i="1" dirty="0">
                    <a:solidFill>
                      <a:srgbClr val="0070C0"/>
                    </a:solidFill>
                  </a:rPr>
                  <a:t>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𝟐</m:t>
                        </m:r>
                      </m:sub>
                    </m:sSub>
                  </m:oMath>
                </a14:m>
                <a:r>
                  <a:rPr lang="en-US" sz="2800" b="1" i="1" dirty="0">
                    <a:solidFill>
                      <a:srgbClr val="0070C0"/>
                    </a:solidFill>
                  </a:rPr>
                  <a:t> , …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𝒏</m:t>
                        </m:r>
                      </m:sub>
                    </m:sSub>
                  </m:oMath>
                </a14:m>
                <a:r>
                  <a:rPr lang="en-US" sz="2800" b="1" i="1" dirty="0">
                    <a:solidFill>
                      <a:srgbClr val="0070C0"/>
                    </a:solidFill>
                  </a:rPr>
                  <a:t> , …</a:t>
                </a:r>
              </a:p>
              <a:p>
                <a:pPr marL="109728" indent="0">
                  <a:spcBef>
                    <a:spcPts val="1800"/>
                  </a:spcBef>
                  <a:spcAft>
                    <a:spcPts val="1200"/>
                  </a:spcAft>
                  <a:buNone/>
                </a:pPr>
                <a:r>
                  <a:rPr lang="en-US" sz="2000" b="1" dirty="0"/>
                  <a:t>We try each hash </a:t>
                </a:r>
                <a:r>
                  <a:rPr lang="en-US" sz="2000" b="1" dirty="0" err="1"/>
                  <a:t>val</a:t>
                </a:r>
                <a:r>
                  <a:rPr lang="en-US" sz="2000" b="1" dirty="0"/>
                  <a:t> in sequence until we get an open slot</a:t>
                </a:r>
              </a:p>
              <a:p>
                <a:pPr marL="109728" indent="0">
                  <a:spcBef>
                    <a:spcPts val="0"/>
                  </a:spcBef>
                  <a:buNone/>
                </a:pPr>
                <a:r>
                  <a:rPr lang="en-US" sz="2800" b="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𝒊</m:t>
                        </m:r>
                      </m:sub>
                    </m:sSub>
                  </m:oMath>
                </a14:m>
                <a:r>
                  <a:rPr lang="en-US" sz="2800" b="1" dirty="0">
                    <a:solidFill>
                      <a:srgbClr val="0070C0"/>
                    </a:solidFill>
                  </a:rPr>
                  <a:t> = </a:t>
                </a:r>
                <a14:m>
                  <m:oMath xmlns:m="http://schemas.openxmlformats.org/officeDocument/2006/math">
                    <m:r>
                      <a:rPr lang="en-US" sz="2800" b="1" i="1" dirty="0">
                        <a:solidFill>
                          <a:srgbClr val="0070C0"/>
                        </a:solidFill>
                        <a:latin typeface="Cambria Math" panose="02040503050406030204" pitchFamily="18" charset="0"/>
                      </a:rPr>
                      <m:t>𝒉𝒂𝒔𝒉</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𝒌𝒆𝒚</m:t>
                    </m:r>
                    <m:r>
                      <a:rPr lang="en-US" sz="2800" b="1" i="1" dirty="0">
                        <a:solidFill>
                          <a:srgbClr val="0070C0"/>
                        </a:solidFill>
                        <a:latin typeface="Cambria Math" panose="02040503050406030204" pitchFamily="18" charset="0"/>
                      </a:rPr>
                      <m:t>) + </m:t>
                    </m:r>
                    <m:r>
                      <a:rPr lang="en-US" sz="2800" b="1" i="1" dirty="0">
                        <a:solidFill>
                          <a:srgbClr val="0070C0"/>
                        </a:solidFill>
                        <a:latin typeface="Cambria Math" panose="02040503050406030204" pitchFamily="18" charset="0"/>
                      </a:rPr>
                      <m:t>𝒇</m:t>
                    </m:r>
                    <m:r>
                      <a:rPr lang="en-US" sz="2800" b="1" i="1" dirty="0">
                        <a:solidFill>
                          <a:srgbClr val="0070C0"/>
                        </a:solidFill>
                        <a:latin typeface="Cambria Math" panose="02040503050406030204" pitchFamily="18" charset="0"/>
                      </a:rPr>
                      <m:t>(</m:t>
                    </m:r>
                    <m:r>
                      <a:rPr lang="en-US" sz="2800" b="1" i="1" dirty="0" err="1">
                        <a:solidFill>
                          <a:srgbClr val="0070C0"/>
                        </a:solidFill>
                        <a:latin typeface="Cambria Math" panose="02040503050406030204" pitchFamily="18" charset="0"/>
                      </a:rPr>
                      <m:t>𝒊</m:t>
                    </m:r>
                    <m:r>
                      <a:rPr lang="en-US" sz="2800" b="1" i="1" dirty="0">
                        <a:solidFill>
                          <a:srgbClr val="0070C0"/>
                        </a:solidFill>
                        <a:latin typeface="Cambria Math" panose="02040503050406030204" pitchFamily="18" charset="0"/>
                      </a:rPr>
                      <m:t>)</m:t>
                    </m:r>
                  </m:oMath>
                </a14:m>
                <a:r>
                  <a:rPr lang="en-US" sz="2800" b="1" dirty="0">
                    <a:solidFill>
                      <a:srgbClr val="0070C0"/>
                    </a:solidFill>
                  </a:rPr>
                  <a:t> </a:t>
                </a:r>
              </a:p>
              <a:p>
                <a:pPr marL="109728" indent="0">
                  <a:spcBef>
                    <a:spcPts val="600"/>
                  </a:spcBef>
                  <a:spcAft>
                    <a:spcPts val="1800"/>
                  </a:spcAft>
                  <a:buNone/>
                </a:pPr>
                <a:r>
                  <a:rPr lang="en-US" sz="2800" b="1" dirty="0">
                    <a:solidFill>
                      <a:srgbClr val="0070C0"/>
                    </a:solidFill>
                  </a:rPr>
                  <a:t>        </a:t>
                </a:r>
                <a14:m>
                  <m:oMath xmlns:m="http://schemas.openxmlformats.org/officeDocument/2006/math">
                    <m:r>
                      <a:rPr lang="en-US" sz="2800" b="1" i="1" dirty="0">
                        <a:solidFill>
                          <a:srgbClr val="0070C0"/>
                        </a:solidFill>
                        <a:latin typeface="Cambria Math" panose="02040503050406030204" pitchFamily="18" charset="0"/>
                      </a:rPr>
                      <m:t>𝒇</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𝟎</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𝟎</m:t>
                    </m:r>
                  </m:oMath>
                </a14:m>
                <a:r>
                  <a:rPr lang="en-US" sz="2800" b="1" dirty="0">
                    <a:solidFill>
                      <a:srgbClr val="0070C0"/>
                    </a:solidFill>
                  </a:rPr>
                  <a:t>     </a:t>
                </a:r>
              </a:p>
              <a:p>
                <a:pPr marL="109728" indent="0">
                  <a:spcBef>
                    <a:spcPts val="600"/>
                  </a:spcBef>
                  <a:buNone/>
                </a:pPr>
                <a:r>
                  <a:rPr lang="en-US" sz="2000" b="1" dirty="0"/>
                  <a:t>this makes   </a:t>
                </a:r>
              </a:p>
              <a:p>
                <a:pPr marL="109728" indent="0">
                  <a:spcBef>
                    <a:spcPts val="600"/>
                  </a:spcBef>
                  <a:spcAft>
                    <a:spcPts val="1800"/>
                  </a:spcAft>
                  <a:buNone/>
                </a:pPr>
                <a:r>
                  <a:rPr lang="en-US" sz="2400" b="1" i="1" dirty="0">
                    <a:solidFill>
                      <a:srgbClr val="0070C0"/>
                    </a:solidFill>
                  </a:rPr>
                  <a:t>        </a:t>
                </a:r>
                <a14:m>
                  <m:oMath xmlns:m="http://schemas.openxmlformats.org/officeDocument/2006/math">
                    <m:sSub>
                      <m:sSubPr>
                        <m:ctrlPr>
                          <a:rPr lang="en-US" sz="2800" b="1" i="1" dirty="0">
                            <a:solidFill>
                              <a:srgbClr val="0070C0"/>
                            </a:solidFill>
                            <a:latin typeface="Cambria Math" panose="02040503050406030204" pitchFamily="18" charset="0"/>
                          </a:rPr>
                        </m:ctrlPr>
                      </m:sSubPr>
                      <m:e>
                        <m:r>
                          <a:rPr lang="en-US" sz="2800" b="1" i="1" dirty="0">
                            <a:solidFill>
                              <a:srgbClr val="0070C0"/>
                            </a:solidFill>
                            <a:latin typeface="Cambria Math" panose="02040503050406030204" pitchFamily="18" charset="0"/>
                          </a:rPr>
                          <m:t>𝒉</m:t>
                        </m:r>
                      </m:e>
                      <m:sub>
                        <m:r>
                          <a:rPr lang="en-US" sz="2800" b="1" i="1" dirty="0">
                            <a:solidFill>
                              <a:srgbClr val="0070C0"/>
                            </a:solidFill>
                            <a:latin typeface="Cambria Math" panose="02040503050406030204" pitchFamily="18" charset="0"/>
                          </a:rPr>
                          <m:t>𝟎</m:t>
                        </m:r>
                      </m:sub>
                    </m:sSub>
                  </m:oMath>
                </a14:m>
                <a:r>
                  <a:rPr lang="en-US" sz="2800" b="1" dirty="0">
                    <a:solidFill>
                      <a:srgbClr val="0070C0"/>
                    </a:solidFill>
                  </a:rPr>
                  <a:t> = </a:t>
                </a:r>
                <a14:m>
                  <m:oMath xmlns:m="http://schemas.openxmlformats.org/officeDocument/2006/math">
                    <m:r>
                      <a:rPr lang="en-US" sz="2800" b="1" i="1" dirty="0">
                        <a:solidFill>
                          <a:srgbClr val="0070C0"/>
                        </a:solidFill>
                        <a:latin typeface="Cambria Math" panose="02040503050406030204" pitchFamily="18" charset="0"/>
                      </a:rPr>
                      <m:t>𝒉𝒂𝒔𝒉</m:t>
                    </m:r>
                    <m:r>
                      <a:rPr lang="en-US" sz="2800" b="1" i="1" dirty="0">
                        <a:solidFill>
                          <a:srgbClr val="0070C0"/>
                        </a:solidFill>
                        <a:latin typeface="Cambria Math" panose="02040503050406030204" pitchFamily="18" charset="0"/>
                      </a:rPr>
                      <m:t>(</m:t>
                    </m:r>
                    <m:r>
                      <a:rPr lang="en-US" sz="2800" b="1" i="1" dirty="0">
                        <a:solidFill>
                          <a:srgbClr val="0070C0"/>
                        </a:solidFill>
                        <a:latin typeface="Cambria Math" panose="02040503050406030204" pitchFamily="18" charset="0"/>
                      </a:rPr>
                      <m:t>𝒌𝒆𝒚</m:t>
                    </m:r>
                    <m:r>
                      <a:rPr lang="en-US" sz="2800" b="1" i="1" dirty="0">
                        <a:solidFill>
                          <a:srgbClr val="0070C0"/>
                        </a:solidFill>
                        <a:latin typeface="Cambria Math" panose="02040503050406030204" pitchFamily="18" charset="0"/>
                      </a:rPr>
                      <m:t>)   </m:t>
                    </m:r>
                  </m:oMath>
                </a14:m>
                <a:r>
                  <a:rPr lang="en-US" sz="2400" b="1" i="1" dirty="0">
                    <a:solidFill>
                      <a:srgbClr val="C00000"/>
                    </a:solidFill>
                  </a:rPr>
                  <a:t>the basic hash value </a:t>
                </a:r>
                <a:endParaRPr lang="en-US" sz="2800" b="1" i="1"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709893"/>
              </a:xfrm>
              <a:blipFill>
                <a:blip r:embed="rId2"/>
                <a:stretch>
                  <a:fillRect l="-222" t="-2199"/>
                </a:stretch>
              </a:blipFill>
            </p:spPr>
            <p:txBody>
              <a:bodyPr/>
              <a:lstStyle/>
              <a:p>
                <a:r>
                  <a:rPr lang="en-US">
                    <a:noFill/>
                  </a:rPr>
                  <a:t> </a:t>
                </a:r>
              </a:p>
            </p:txBody>
          </p:sp>
        </mc:Fallback>
      </mc:AlternateContent>
    </p:spTree>
    <p:extLst>
      <p:ext uri="{BB962C8B-B14F-4D97-AF65-F5344CB8AC3E}">
        <p14:creationId xmlns:p14="http://schemas.microsoft.com/office/powerpoint/2010/main" val="357537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Linear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709893"/>
              </a:xfrm>
            </p:spPr>
            <p:txBody>
              <a:bodyPr>
                <a:normAutofit/>
              </a:bodyPr>
              <a:lstStyle/>
              <a:p>
                <a:pPr marL="109728" indent="0">
                  <a:spcBef>
                    <a:spcPts val="0"/>
                  </a:spcBef>
                  <a:buNone/>
                </a:pPr>
                <a:r>
                  <a:rPr lang="en-US" sz="2800" b="1" dirty="0">
                    <a:solidFill>
                      <a:srgbClr val="C00000"/>
                    </a:solidFill>
                  </a:rPr>
                  <a:t>We get different probing patterns by </a:t>
                </a:r>
              </a:p>
              <a:p>
                <a:pPr marL="109728" indent="0">
                  <a:spcBef>
                    <a:spcPts val="0"/>
                  </a:spcBef>
                  <a:buNone/>
                </a:pPr>
                <a:r>
                  <a:rPr lang="en-US" sz="2800" b="1" dirty="0">
                    <a:solidFill>
                      <a:srgbClr val="C00000"/>
                    </a:solidFill>
                  </a:rPr>
                  <a:t>defining different </a:t>
                </a:r>
                <a14:m>
                  <m:oMath xmlns:m="http://schemas.openxmlformats.org/officeDocument/2006/math">
                    <m:r>
                      <a:rPr lang="en-US" sz="2800" b="1" dirty="0">
                        <a:solidFill>
                          <a:srgbClr val="C00000"/>
                        </a:solidFill>
                        <a:latin typeface="Cambria Math" panose="02040503050406030204" pitchFamily="18" charset="0"/>
                      </a:rPr>
                      <m:t> </m:t>
                    </m:r>
                    <m:r>
                      <a:rPr lang="en-US" sz="2800" b="1" dirty="0">
                        <a:solidFill>
                          <a:srgbClr val="C00000"/>
                        </a:solidFill>
                        <a:latin typeface="Cambria Math" panose="02040503050406030204" pitchFamily="18" charset="0"/>
                      </a:rPr>
                      <m:t>𝐟</m:t>
                    </m:r>
                    <m:r>
                      <a:rPr lang="en-US" sz="2800" b="1" dirty="0">
                        <a:solidFill>
                          <a:srgbClr val="C00000"/>
                        </a:solidFill>
                        <a:latin typeface="Cambria Math" panose="02040503050406030204" pitchFamily="18" charset="0"/>
                      </a:rPr>
                      <m:t>(</m:t>
                    </m:r>
                    <m:r>
                      <a:rPr lang="en-US" sz="2800" b="1" dirty="0" err="1">
                        <a:solidFill>
                          <a:srgbClr val="C00000"/>
                        </a:solidFill>
                        <a:latin typeface="Cambria Math" panose="02040503050406030204" pitchFamily="18" charset="0"/>
                      </a:rPr>
                      <m:t>𝐢</m:t>
                    </m:r>
                    <m:r>
                      <a:rPr lang="en-US" sz="2800" b="1" dirty="0">
                        <a:solidFill>
                          <a:srgbClr val="C00000"/>
                        </a:solidFill>
                        <a:latin typeface="Cambria Math" panose="02040503050406030204" pitchFamily="18" charset="0"/>
                      </a:rPr>
                      <m:t>) </m:t>
                    </m:r>
                  </m:oMath>
                </a14:m>
                <a:r>
                  <a:rPr lang="en-US" sz="2800" b="1" dirty="0">
                    <a:solidFill>
                      <a:srgbClr val="C00000"/>
                    </a:solidFill>
                  </a:rPr>
                  <a:t> functions</a:t>
                </a:r>
              </a:p>
              <a:p>
                <a:pPr marL="109728" indent="0">
                  <a:spcBef>
                    <a:spcPts val="1800"/>
                  </a:spcBef>
                  <a:spcAft>
                    <a:spcPts val="600"/>
                  </a:spcAft>
                  <a:buNone/>
                </a:pPr>
                <a:r>
                  <a:rPr lang="en-US" sz="2400" b="1" dirty="0"/>
                  <a:t>Linear Probing: </a:t>
                </a:r>
                <a:endParaRPr lang="en-US" sz="2400" b="1" i="1" dirty="0">
                  <a:solidFill>
                    <a:srgbClr val="0070C0"/>
                  </a:solidFill>
                  <a:latin typeface="Cambria Math" panose="02040503050406030204" pitchFamily="18" charset="0"/>
                </a:endParaRPr>
              </a:p>
              <a:p>
                <a:pPr marL="109728" indent="0">
                  <a:spcBef>
                    <a:spcPts val="600"/>
                  </a:spcBef>
                  <a:spcAft>
                    <a:spcPts val="600"/>
                  </a:spcAft>
                  <a:buNone/>
                </a:pPr>
                <a:r>
                  <a:rPr lang="en-US" sz="28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r>
                      <a:rPr lang="en-US" sz="2400" b="1" i="1" dirty="0">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solidFill>
                      <a:srgbClr val="C00000"/>
                    </a:solidFill>
                  </a:rPr>
                  <a:t>hash(key)+0</a:t>
                </a:r>
              </a:p>
              <a:p>
                <a:pPr marL="109728" indent="0">
                  <a:spcBef>
                    <a:spcPts val="0"/>
                  </a:spcBef>
                  <a:buNone/>
                </a:pPr>
                <a:r>
                  <a:rPr lang="en-US" sz="2400" b="1" i="1" dirty="0">
                    <a:solidFill>
                      <a:srgbClr val="C00000"/>
                    </a:solidFill>
                  </a:rPr>
                  <a:t>                 hash(key)+1</a:t>
                </a:r>
              </a:p>
              <a:p>
                <a:pPr marL="109728" indent="0">
                  <a:spcBef>
                    <a:spcPts val="0"/>
                  </a:spcBef>
                  <a:buNone/>
                </a:pPr>
                <a:r>
                  <a:rPr lang="en-US" sz="2400" b="1" i="1" dirty="0">
                    <a:solidFill>
                      <a:srgbClr val="C00000"/>
                    </a:solidFill>
                  </a:rPr>
                  <a:t>                 hash(key)+2</a:t>
                </a:r>
              </a:p>
              <a:p>
                <a:pPr marL="109728" indent="0">
                  <a:spcBef>
                    <a:spcPts val="0"/>
                  </a:spcBef>
                  <a:buNone/>
                </a:pPr>
                <a:r>
                  <a:rPr lang="en-US" sz="2400" b="1" i="1" dirty="0">
                    <a:solidFill>
                      <a:srgbClr val="C00000"/>
                    </a:solidFill>
                  </a:rPr>
                  <a:t>                 hash(key)+3  …   </a:t>
                </a:r>
                <a:r>
                  <a:rPr lang="en-US" sz="2400" b="1" dirty="0">
                    <a:solidFill>
                      <a:srgbClr val="0070C0"/>
                    </a:solidFill>
                  </a:rPr>
                  <a:t> </a:t>
                </a:r>
                <a:r>
                  <a:rPr lang="en-US" sz="2400" b="1" i="1" dirty="0">
                    <a:solidFill>
                      <a:srgbClr val="0070C0"/>
                    </a:solidFill>
                  </a:rPr>
                  <a:t>% table length</a:t>
                </a:r>
                <a:endParaRPr lang="en-US" sz="2400" b="1" i="1" dirty="0">
                  <a:solidFill>
                    <a:srgbClr val="C00000"/>
                  </a:solidFill>
                </a:endParaRPr>
              </a:p>
              <a:p>
                <a:pPr marL="109728" indent="0">
                  <a:spcBef>
                    <a:spcPts val="0"/>
                  </a:spcBef>
                  <a:buNone/>
                </a:pPr>
                <a:endParaRPr lang="en-US" sz="2400" b="1" dirty="0"/>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709893"/>
              </a:xfrm>
              <a:blipFill>
                <a:blip r:embed="rId2"/>
                <a:stretch>
                  <a:fillRect l="-222" t="-2199"/>
                </a:stretch>
              </a:blipFill>
            </p:spPr>
            <p:txBody>
              <a:bodyPr/>
              <a:lstStyle/>
              <a:p>
                <a:r>
                  <a:rPr lang="en-US">
                    <a:noFill/>
                  </a:rPr>
                  <a:t> </a:t>
                </a:r>
              </a:p>
            </p:txBody>
          </p:sp>
        </mc:Fallback>
      </mc:AlternateContent>
    </p:spTree>
    <p:extLst>
      <p:ext uri="{BB962C8B-B14F-4D97-AF65-F5344CB8AC3E}">
        <p14:creationId xmlns:p14="http://schemas.microsoft.com/office/powerpoint/2010/main" val="146721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40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par>
                          <p:cTn id="21" fill="hold">
                            <p:stCondLst>
                              <p:cond delay="1400"/>
                            </p:stCondLst>
                            <p:childTnLst>
                              <p:par>
                                <p:cTn id="22" presetID="10" presetClass="entr" presetSubtype="0" fill="hold" grpId="0" nodeType="afterEffect">
                                  <p:stCondLst>
                                    <p:cond delay="60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60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par>
                          <p:cTn id="34" fill="hold">
                            <p:stCondLst>
                              <p:cond delay="1600"/>
                            </p:stCondLst>
                            <p:childTnLst>
                              <p:par>
                                <p:cTn id="35" presetID="10" presetClass="entr" presetSubtype="0" fill="hold" grpId="0" nodeType="afterEffect">
                                  <p:stCondLst>
                                    <p:cond delay="60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par>
                          <p:cTn id="38" fill="hold">
                            <p:stCondLst>
                              <p:cond delay="2700"/>
                            </p:stCondLst>
                            <p:childTnLst>
                              <p:par>
                                <p:cTn id="39" presetID="10" presetClass="entr" presetSubtype="0" fill="hold" grpId="0" nodeType="afterEffect">
                                  <p:stCondLst>
                                    <p:cond delay="40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Quadratic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862293"/>
              </a:xfrm>
            </p:spPr>
            <p:txBody>
              <a:bodyPr>
                <a:normAutofit/>
              </a:bodyPr>
              <a:lstStyle/>
              <a:p>
                <a:pPr marL="109728" indent="0">
                  <a:spcBef>
                    <a:spcPts val="0"/>
                  </a:spcBef>
                  <a:buNone/>
                </a:pPr>
                <a:r>
                  <a:rPr lang="en-US" sz="2800" b="1" dirty="0">
                    <a:solidFill>
                      <a:srgbClr val="C00000"/>
                    </a:solidFill>
                  </a:rPr>
                  <a:t>Probe via skipping by squares</a:t>
                </a:r>
              </a:p>
              <a:p>
                <a:pPr marL="109728" indent="0">
                  <a:spcBef>
                    <a:spcPts val="1800"/>
                  </a:spcBef>
                  <a:spcAft>
                    <a:spcPts val="600"/>
                  </a:spcAft>
                  <a:buNone/>
                </a:pPr>
                <a:r>
                  <a:rPr lang="en-US" sz="24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sSup>
                      <m:sSupPr>
                        <m:ctrlPr>
                          <a:rPr lang="en-US" sz="2400" b="1" i="1" dirty="0">
                            <a:solidFill>
                              <a:srgbClr val="007E39"/>
                            </a:solidFill>
                            <a:latin typeface="Cambria Math" panose="02040503050406030204" pitchFamily="18" charset="0"/>
                          </a:rPr>
                        </m:ctrlPr>
                      </m:sSupPr>
                      <m:e>
                        <m:r>
                          <a:rPr lang="en-US" sz="2400" b="1" i="1" dirty="0">
                            <a:solidFill>
                              <a:srgbClr val="007E39"/>
                            </a:solidFill>
                            <a:latin typeface="Cambria Math" panose="02040503050406030204" pitchFamily="18" charset="0"/>
                          </a:rPr>
                          <m:t>𝒊</m:t>
                        </m:r>
                      </m:e>
                      <m:sup>
                        <m:r>
                          <a:rPr lang="en-US" sz="2400" b="1" i="1" dirty="0">
                            <a:solidFill>
                              <a:srgbClr val="007E39"/>
                            </a:solidFill>
                            <a:latin typeface="Cambria Math" panose="02040503050406030204" pitchFamily="18" charset="0"/>
                          </a:rPr>
                          <m:t>𝟐</m:t>
                        </m:r>
                      </m:sup>
                    </m:sSup>
                    <m:r>
                      <a:rPr lang="en-US" sz="2400" b="1" i="1" dirty="0">
                        <a:solidFill>
                          <a:srgbClr val="0070C0"/>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t>0: hash(key)+</a:t>
                </a:r>
                <a:r>
                  <a:rPr lang="en-US" sz="2400" b="1" dirty="0"/>
                  <a:t>0</a:t>
                </a:r>
              </a:p>
              <a:p>
                <a:pPr marL="109728" indent="0">
                  <a:spcBef>
                    <a:spcPts val="0"/>
                  </a:spcBef>
                  <a:buNone/>
                </a:pPr>
                <a:r>
                  <a:rPr lang="en-US" sz="2400" b="1" i="1" dirty="0"/>
                  <a:t>                 1: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𝟏</m:t>
                        </m:r>
                      </m:e>
                      <m:sup>
                        <m:r>
                          <a:rPr lang="en-US" sz="2400" b="1" i="1" dirty="0">
                            <a:latin typeface="Cambria Math" panose="02040503050406030204" pitchFamily="18" charset="0"/>
                          </a:rPr>
                          <m:t>𝟐</m:t>
                        </m:r>
                      </m:sup>
                    </m:sSup>
                  </m:oMath>
                </a14:m>
                <a:r>
                  <a:rPr lang="en-US" sz="2400" b="1" i="1" dirty="0"/>
                  <a:t> </a:t>
                </a:r>
                <a:r>
                  <a:rPr lang="en-US" sz="2400" b="1" i="1" dirty="0">
                    <a:solidFill>
                      <a:srgbClr val="C00000"/>
                    </a:solidFill>
                  </a:rPr>
                  <a:t> is  hash(key)+1</a:t>
                </a:r>
              </a:p>
              <a:p>
                <a:pPr marL="109728" indent="0">
                  <a:spcBef>
                    <a:spcPts val="0"/>
                  </a:spcBef>
                  <a:buNone/>
                </a:pPr>
                <a:r>
                  <a:rPr lang="en-US" sz="2400" b="1" i="1" dirty="0">
                    <a:solidFill>
                      <a:srgbClr val="C00000"/>
                    </a:solidFill>
                  </a:rPr>
                  <a:t>                 </a:t>
                </a:r>
                <a:r>
                  <a:rPr lang="en-US" sz="2400" b="1" i="1" dirty="0"/>
                  <a:t>2: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𝟐</m:t>
                        </m:r>
                      </m:sup>
                    </m:sSup>
                  </m:oMath>
                </a14:m>
                <a:r>
                  <a:rPr lang="en-US" sz="2400" b="1" i="1" dirty="0">
                    <a:solidFill>
                      <a:srgbClr val="C00000"/>
                    </a:solidFill>
                  </a:rPr>
                  <a:t>  is  hash(key)+4</a:t>
                </a:r>
              </a:p>
              <a:p>
                <a:pPr marL="109728" indent="0">
                  <a:spcBef>
                    <a:spcPts val="0"/>
                  </a:spcBef>
                  <a:buNone/>
                </a:pPr>
                <a:r>
                  <a:rPr lang="en-US" sz="2400" b="1" i="1" dirty="0">
                    <a:solidFill>
                      <a:srgbClr val="C00000"/>
                    </a:solidFill>
                  </a:rPr>
                  <a:t>                 </a:t>
                </a:r>
                <a:r>
                  <a:rPr lang="en-US" sz="2400" b="1" i="1" dirty="0"/>
                  <a:t>3: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𝟑</m:t>
                        </m:r>
                      </m:e>
                      <m:sup>
                        <m:r>
                          <a:rPr lang="en-US" sz="2400" b="1" i="1" dirty="0">
                            <a:latin typeface="Cambria Math" panose="02040503050406030204" pitchFamily="18" charset="0"/>
                          </a:rPr>
                          <m:t>𝟐</m:t>
                        </m:r>
                      </m:sup>
                    </m:sSup>
                  </m:oMath>
                </a14:m>
                <a:r>
                  <a:rPr lang="en-US" sz="2400" b="1" i="1" dirty="0">
                    <a:solidFill>
                      <a:srgbClr val="C00000"/>
                    </a:solidFill>
                  </a:rPr>
                  <a:t>  is  hash(key)+9</a:t>
                </a:r>
              </a:p>
              <a:p>
                <a:pPr marL="109728" indent="0">
                  <a:spcBef>
                    <a:spcPts val="0"/>
                  </a:spcBef>
                  <a:buNone/>
                </a:pPr>
                <a:r>
                  <a:rPr lang="en-US" sz="2400" b="1" i="1" dirty="0">
                    <a:solidFill>
                      <a:srgbClr val="C00000"/>
                    </a:solidFill>
                  </a:rPr>
                  <a:t>                       …</a:t>
                </a:r>
              </a:p>
              <a:p>
                <a:pPr marL="109728" indent="0">
                  <a:spcBef>
                    <a:spcPts val="0"/>
                  </a:spcBef>
                  <a:buNone/>
                </a:pPr>
                <a:r>
                  <a:rPr lang="en-US" sz="2400" b="1" i="1" dirty="0">
                    <a:solidFill>
                      <a:srgbClr val="C00000"/>
                    </a:solidFill>
                  </a:rPr>
                  <a:t>                 </a:t>
                </a:r>
                <a:r>
                  <a:rPr lang="en-US" sz="2400" b="1" i="1" dirty="0"/>
                  <a:t>8: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𝟖</m:t>
                        </m:r>
                      </m:e>
                      <m:sup>
                        <m:r>
                          <a:rPr lang="en-US" sz="2400" b="1" i="1" dirty="0">
                            <a:latin typeface="Cambria Math" panose="02040503050406030204" pitchFamily="18" charset="0"/>
                          </a:rPr>
                          <m:t>𝟐</m:t>
                        </m:r>
                      </m:sup>
                    </m:sSup>
                  </m:oMath>
                </a14:m>
                <a:r>
                  <a:rPr lang="en-US" sz="2400" b="1" i="1" dirty="0">
                    <a:solidFill>
                      <a:srgbClr val="C00000"/>
                    </a:solidFill>
                  </a:rPr>
                  <a:t>  is  hash(key)+64</a:t>
                </a:r>
              </a:p>
              <a:p>
                <a:pPr marL="109728" indent="0">
                  <a:spcBef>
                    <a:spcPts val="1200"/>
                  </a:spcBef>
                  <a:buNone/>
                </a:pPr>
                <a:r>
                  <a:rPr lang="en-US" sz="2400" b="1" i="1" dirty="0">
                    <a:solidFill>
                      <a:srgbClr val="0070C0"/>
                    </a:solidFill>
                  </a:rPr>
                  <a:t>                          % table length</a:t>
                </a:r>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862293"/>
              </a:xfrm>
              <a:blipFill>
                <a:blip r:embed="rId2"/>
                <a:stretch>
                  <a:fillRect l="-222" t="-2130"/>
                </a:stretch>
              </a:blipFill>
            </p:spPr>
            <p:txBody>
              <a:bodyPr/>
              <a:lstStyle/>
              <a:p>
                <a:r>
                  <a:rPr lang="en-US">
                    <a:noFill/>
                  </a:rPr>
                  <a:t> </a:t>
                </a:r>
              </a:p>
            </p:txBody>
          </p:sp>
        </mc:Fallback>
      </mc:AlternateContent>
    </p:spTree>
    <p:extLst>
      <p:ext uri="{BB962C8B-B14F-4D97-AF65-F5344CB8AC3E}">
        <p14:creationId xmlns:p14="http://schemas.microsoft.com/office/powerpoint/2010/main" val="145520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3600" dirty="0">
                <a:solidFill>
                  <a:srgbClr val="0070C0"/>
                </a:solidFill>
                <a:latin typeface="Verdana" pitchFamily="34" charset="0"/>
                <a:ea typeface="Verdana" pitchFamily="34" charset="0"/>
                <a:cs typeface="Verdana" pitchFamily="34" charset="0"/>
              </a:rPr>
              <a:t>Exponential Probing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57400" y="1386108"/>
                <a:ext cx="8229600" cy="4862293"/>
              </a:xfrm>
            </p:spPr>
            <p:txBody>
              <a:bodyPr>
                <a:normAutofit/>
              </a:bodyPr>
              <a:lstStyle/>
              <a:p>
                <a:pPr marL="109728" indent="0">
                  <a:spcBef>
                    <a:spcPts val="0"/>
                  </a:spcBef>
                  <a:buNone/>
                </a:pPr>
                <a:r>
                  <a:rPr lang="en-US" sz="2800" b="1" dirty="0">
                    <a:solidFill>
                      <a:srgbClr val="C00000"/>
                    </a:solidFill>
                  </a:rPr>
                  <a:t>Probe via skipping by powers of 2</a:t>
                </a:r>
              </a:p>
              <a:p>
                <a:pPr marL="109728" indent="0">
                  <a:spcBef>
                    <a:spcPts val="1800"/>
                  </a:spcBef>
                  <a:spcAft>
                    <a:spcPts val="600"/>
                  </a:spcAft>
                  <a:buNone/>
                </a:pPr>
                <a:r>
                  <a:rPr lang="en-US" sz="2400" b="1" dirty="0">
                    <a:solidFill>
                      <a:srgbClr val="0070C0"/>
                    </a:solidFill>
                  </a:rPr>
                  <a:t>   </a:t>
                </a:r>
                <a14:m>
                  <m:oMath xmlns:m="http://schemas.openxmlformats.org/officeDocument/2006/math">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𝒉</m:t>
                        </m:r>
                      </m:e>
                      <m:sub>
                        <m:r>
                          <a:rPr lang="en-US" sz="2400" b="1" i="1" dirty="0">
                            <a:solidFill>
                              <a:srgbClr val="0070C0"/>
                            </a:solidFill>
                            <a:latin typeface="Cambria Math" panose="02040503050406030204" pitchFamily="18" charset="0"/>
                          </a:rPr>
                          <m:t>𝒊</m:t>
                        </m:r>
                      </m:sub>
                    </m:sSub>
                  </m:oMath>
                </a14:m>
                <a:r>
                  <a:rPr lang="en-US" sz="2400" b="1" dirty="0">
                    <a:solidFill>
                      <a:srgbClr val="0070C0"/>
                    </a:solidFill>
                  </a:rPr>
                  <a:t> = </a:t>
                </a:r>
                <a14:m>
                  <m:oMath xmlns:m="http://schemas.openxmlformats.org/officeDocument/2006/math">
                    <m:r>
                      <a:rPr lang="en-US" sz="2400" b="1" i="1" dirty="0">
                        <a:solidFill>
                          <a:srgbClr val="0070C0"/>
                        </a:solidFill>
                        <a:latin typeface="Cambria Math" panose="02040503050406030204" pitchFamily="18" charset="0"/>
                      </a:rPr>
                      <m:t>𝒉𝒂𝒔𝒉</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𝒌𝒆𝒚</m:t>
                    </m:r>
                    <m:r>
                      <a:rPr lang="en-US" sz="2400" b="1" i="1" dirty="0">
                        <a:solidFill>
                          <a:srgbClr val="0070C0"/>
                        </a:solidFill>
                        <a:latin typeface="Cambria Math" panose="02040503050406030204" pitchFamily="18" charset="0"/>
                      </a:rPr>
                      <m:t>) + </m:t>
                    </m:r>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m:t>
                    </m:r>
                  </m:oMath>
                </a14:m>
                <a:r>
                  <a:rPr lang="en-US" sz="2400" b="1" dirty="0">
                    <a:solidFill>
                      <a:srgbClr val="0070C0"/>
                    </a:solidFill>
                  </a:rPr>
                  <a:t> </a:t>
                </a:r>
              </a:p>
              <a:p>
                <a:pPr marL="109728" indent="0">
                  <a:spcBef>
                    <a:spcPts val="600"/>
                  </a:spcBef>
                  <a:spcAft>
                    <a:spcPts val="600"/>
                  </a:spcAft>
                  <a:buNone/>
                </a:pPr>
                <a:r>
                  <a:rPr lang="en-US" sz="2400" b="1" dirty="0">
                    <a:solidFill>
                      <a:srgbClr val="0070C0"/>
                    </a:solidFill>
                  </a:rPr>
                  <a:t>   </a:t>
                </a:r>
                <a14:m>
                  <m:oMath xmlns:m="http://schemas.openxmlformats.org/officeDocument/2006/math">
                    <m:r>
                      <a:rPr lang="en-US" sz="2400" b="1" i="1" dirty="0">
                        <a:solidFill>
                          <a:srgbClr val="0070C0"/>
                        </a:solidFill>
                        <a:latin typeface="Cambria Math" panose="02040503050406030204" pitchFamily="18" charset="0"/>
                      </a:rPr>
                      <m:t>𝒇</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𝟎</m:t>
                    </m:r>
                  </m:oMath>
                </a14:m>
                <a:r>
                  <a:rPr lang="en-US" sz="2400" b="1" dirty="0">
                    <a:solidFill>
                      <a:srgbClr val="0070C0"/>
                    </a:solidFill>
                  </a:rPr>
                  <a:t> ,   </a:t>
                </a:r>
                <a14:m>
                  <m:oMath xmlns:m="http://schemas.openxmlformats.org/officeDocument/2006/math">
                    <m:r>
                      <a:rPr lang="en-US" sz="2400" b="1" i="1" dirty="0">
                        <a:solidFill>
                          <a:srgbClr val="007E39"/>
                        </a:solidFill>
                        <a:latin typeface="Cambria Math" panose="02040503050406030204" pitchFamily="18" charset="0"/>
                      </a:rPr>
                      <m:t>𝒇</m:t>
                    </m:r>
                    <m:r>
                      <a:rPr lang="en-US" sz="2400" b="1" i="1" dirty="0">
                        <a:solidFill>
                          <a:srgbClr val="007E39"/>
                        </a:solidFill>
                        <a:latin typeface="Cambria Math" panose="02040503050406030204" pitchFamily="18" charset="0"/>
                      </a:rPr>
                      <m:t>(</m:t>
                    </m:r>
                    <m:r>
                      <a:rPr lang="en-US" sz="2400" b="1" i="1" dirty="0" err="1">
                        <a:solidFill>
                          <a:srgbClr val="007E39"/>
                        </a:solidFill>
                        <a:latin typeface="Cambria Math" panose="02040503050406030204" pitchFamily="18" charset="0"/>
                      </a:rPr>
                      <m:t>𝒊</m:t>
                    </m:r>
                    <m:r>
                      <a:rPr lang="en-US" sz="2400" b="1" i="1" dirty="0">
                        <a:solidFill>
                          <a:srgbClr val="007E39"/>
                        </a:solidFill>
                        <a:latin typeface="Cambria Math" panose="02040503050406030204" pitchFamily="18" charset="0"/>
                      </a:rPr>
                      <m:t>) = </m:t>
                    </m:r>
                    <m:sSup>
                      <m:sSupPr>
                        <m:ctrlPr>
                          <a:rPr lang="en-US" sz="2400" b="1" i="1" dirty="0">
                            <a:solidFill>
                              <a:srgbClr val="007E39"/>
                            </a:solidFill>
                            <a:latin typeface="Cambria Math" panose="02040503050406030204" pitchFamily="18" charset="0"/>
                          </a:rPr>
                        </m:ctrlPr>
                      </m:sSupPr>
                      <m:e>
                        <m:r>
                          <a:rPr lang="en-US" sz="2400" b="1" i="1" dirty="0">
                            <a:solidFill>
                              <a:srgbClr val="007E39"/>
                            </a:solidFill>
                            <a:latin typeface="Cambria Math" panose="02040503050406030204" pitchFamily="18" charset="0"/>
                          </a:rPr>
                          <m:t>𝟐</m:t>
                        </m:r>
                      </m:e>
                      <m:sup>
                        <m:r>
                          <a:rPr lang="en-US" sz="2400" b="1" i="1" dirty="0">
                            <a:solidFill>
                              <a:srgbClr val="007E39"/>
                            </a:solidFill>
                            <a:latin typeface="Cambria Math" panose="02040503050406030204" pitchFamily="18" charset="0"/>
                          </a:rPr>
                          <m:t>𝒊</m:t>
                        </m:r>
                      </m:sup>
                    </m:sSup>
                    <m:r>
                      <a:rPr lang="en-US" sz="2400" b="1" i="1" dirty="0">
                        <a:solidFill>
                          <a:srgbClr val="0070C0"/>
                        </a:solidFill>
                        <a:latin typeface="Cambria Math" panose="02040503050406030204" pitchFamily="18" charset="0"/>
                      </a:rPr>
                      <m:t>     </m:t>
                    </m:r>
                    <m:r>
                      <a:rPr lang="en-US" sz="2400" b="1" i="1" dirty="0">
                        <a:solidFill>
                          <a:srgbClr val="0070C0"/>
                        </a:solidFill>
                        <a:latin typeface="Cambria Math" panose="02040503050406030204" pitchFamily="18" charset="0"/>
                      </a:rPr>
                      <m:t>𝒇𝒐𝒓</m:t>
                    </m:r>
                    <m:r>
                      <a:rPr lang="en-US" sz="2400" b="1" i="1" dirty="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𝒊</m:t>
                    </m:r>
                    <m:r>
                      <a:rPr lang="en-US" sz="2400" b="1" i="1" dirty="0">
                        <a:solidFill>
                          <a:srgbClr val="0070C0"/>
                        </a:solidFill>
                        <a:latin typeface="Cambria Math" panose="02040503050406030204" pitchFamily="18" charset="0"/>
                      </a:rPr>
                      <m:t>&gt;</m:t>
                    </m:r>
                    <m:r>
                      <a:rPr lang="en-US" sz="2400" b="1" i="1" dirty="0">
                        <a:solidFill>
                          <a:srgbClr val="0070C0"/>
                        </a:solidFill>
                        <a:latin typeface="Cambria Math" panose="02040503050406030204" pitchFamily="18" charset="0"/>
                      </a:rPr>
                      <m:t>𝟎</m:t>
                    </m:r>
                  </m:oMath>
                </a14:m>
                <a:endParaRPr lang="en-US" sz="2400" b="1" i="1" dirty="0">
                  <a:solidFill>
                    <a:srgbClr val="0070C0"/>
                  </a:solidFill>
                </a:endParaRPr>
              </a:p>
              <a:p>
                <a:pPr marL="109728" indent="0">
                  <a:spcBef>
                    <a:spcPts val="1800"/>
                  </a:spcBef>
                  <a:buNone/>
                </a:pPr>
                <a:r>
                  <a:rPr lang="en-US" sz="2400" b="1" dirty="0"/>
                  <a:t>Sequence:  </a:t>
                </a:r>
                <a:r>
                  <a:rPr lang="en-US" sz="2400" b="1" i="1" dirty="0"/>
                  <a:t>0:</a:t>
                </a:r>
                <a:r>
                  <a:rPr lang="en-US" sz="2400" b="1" dirty="0"/>
                  <a:t> </a:t>
                </a:r>
                <a:r>
                  <a:rPr lang="en-US" sz="2400" b="1" i="1" dirty="0"/>
                  <a:t>hash(key)+</a:t>
                </a:r>
                <a:r>
                  <a:rPr lang="en-US" sz="2400" b="1" dirty="0"/>
                  <a:t>0</a:t>
                </a:r>
              </a:p>
              <a:p>
                <a:pPr marL="109728" indent="0">
                  <a:spcBef>
                    <a:spcPts val="0"/>
                  </a:spcBef>
                  <a:buNone/>
                </a:pPr>
                <a:r>
                  <a:rPr lang="en-US" sz="2400" b="1" i="1" dirty="0"/>
                  <a:t>                 1: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𝟏</m:t>
                        </m:r>
                      </m:sup>
                    </m:sSup>
                  </m:oMath>
                </a14:m>
                <a:r>
                  <a:rPr lang="en-US" sz="2400" b="1" i="1" dirty="0">
                    <a:solidFill>
                      <a:srgbClr val="C00000"/>
                    </a:solidFill>
                  </a:rPr>
                  <a:t>  is  hash(key)+2</a:t>
                </a:r>
              </a:p>
              <a:p>
                <a:pPr marL="109728" indent="0">
                  <a:spcBef>
                    <a:spcPts val="0"/>
                  </a:spcBef>
                  <a:buNone/>
                </a:pPr>
                <a:r>
                  <a:rPr lang="en-US" sz="2400" b="1" i="1" dirty="0">
                    <a:solidFill>
                      <a:srgbClr val="C00000"/>
                    </a:solidFill>
                  </a:rPr>
                  <a:t>                 </a:t>
                </a:r>
                <a:r>
                  <a:rPr lang="en-US" sz="2400" b="1" i="1" dirty="0"/>
                  <a:t>2: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𝟐</m:t>
                        </m:r>
                      </m:sup>
                    </m:sSup>
                  </m:oMath>
                </a14:m>
                <a:r>
                  <a:rPr lang="en-US" sz="2400" b="1" i="1" dirty="0">
                    <a:solidFill>
                      <a:srgbClr val="C00000"/>
                    </a:solidFill>
                  </a:rPr>
                  <a:t>  is  hash(key)+4</a:t>
                </a:r>
              </a:p>
              <a:p>
                <a:pPr marL="109728" indent="0">
                  <a:spcBef>
                    <a:spcPts val="0"/>
                  </a:spcBef>
                  <a:buNone/>
                </a:pPr>
                <a:r>
                  <a:rPr lang="en-US" sz="2400" b="1" i="1" dirty="0">
                    <a:solidFill>
                      <a:srgbClr val="C00000"/>
                    </a:solidFill>
                  </a:rPr>
                  <a:t>                 </a:t>
                </a:r>
                <a:r>
                  <a:rPr lang="en-US" sz="2400" b="1" i="1" dirty="0"/>
                  <a:t>3: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𝟑</m:t>
                        </m:r>
                      </m:sup>
                    </m:sSup>
                  </m:oMath>
                </a14:m>
                <a:r>
                  <a:rPr lang="en-US" sz="2400" b="1" i="1" dirty="0">
                    <a:solidFill>
                      <a:srgbClr val="C00000"/>
                    </a:solidFill>
                  </a:rPr>
                  <a:t>  is  hash(key)+8</a:t>
                </a:r>
              </a:p>
              <a:p>
                <a:pPr marL="109728" indent="0">
                  <a:spcBef>
                    <a:spcPts val="0"/>
                  </a:spcBef>
                  <a:buNone/>
                </a:pPr>
                <a:r>
                  <a:rPr lang="en-US" sz="2400" b="1" i="1" dirty="0">
                    <a:solidFill>
                      <a:srgbClr val="C00000"/>
                    </a:solidFill>
                  </a:rPr>
                  <a:t>                        …</a:t>
                </a:r>
              </a:p>
              <a:p>
                <a:pPr marL="109728" indent="0">
                  <a:spcBef>
                    <a:spcPts val="0"/>
                  </a:spcBef>
                  <a:buNone/>
                </a:pPr>
                <a:r>
                  <a:rPr lang="en-US" sz="2400" b="1" i="1" dirty="0">
                    <a:solidFill>
                      <a:srgbClr val="C00000"/>
                    </a:solidFill>
                  </a:rPr>
                  <a:t>                 </a:t>
                </a:r>
                <a:r>
                  <a:rPr lang="en-US" sz="2400" b="1" i="1" dirty="0"/>
                  <a:t>8: hash(key)+</a:t>
                </a:r>
                <a14:m>
                  <m:oMath xmlns:m="http://schemas.openxmlformats.org/officeDocument/2006/math">
                    <m:sSup>
                      <m:sSupPr>
                        <m:ctrlPr>
                          <a:rPr lang="en-US" sz="2400" b="1" i="1" dirty="0">
                            <a:latin typeface="Cambria Math" panose="02040503050406030204" pitchFamily="18" charset="0"/>
                          </a:rPr>
                        </m:ctrlPr>
                      </m:sSupPr>
                      <m:e>
                        <m:r>
                          <a:rPr lang="en-US" sz="2400" b="1" i="1" dirty="0">
                            <a:latin typeface="Cambria Math" panose="02040503050406030204" pitchFamily="18" charset="0"/>
                          </a:rPr>
                          <m:t>𝟐</m:t>
                        </m:r>
                      </m:e>
                      <m:sup>
                        <m:r>
                          <a:rPr lang="en-US" sz="2400" b="1" i="1" dirty="0">
                            <a:latin typeface="Cambria Math" panose="02040503050406030204" pitchFamily="18" charset="0"/>
                          </a:rPr>
                          <m:t>𝟖</m:t>
                        </m:r>
                      </m:sup>
                    </m:sSup>
                  </m:oMath>
                </a14:m>
                <a:r>
                  <a:rPr lang="en-US" sz="2400" b="1" i="1" dirty="0">
                    <a:solidFill>
                      <a:srgbClr val="C00000"/>
                    </a:solidFill>
                  </a:rPr>
                  <a:t>  is  hash(key)+256</a:t>
                </a:r>
              </a:p>
              <a:p>
                <a:pPr marL="109728" indent="0">
                  <a:spcBef>
                    <a:spcPts val="1200"/>
                  </a:spcBef>
                  <a:buNone/>
                </a:pPr>
                <a:r>
                  <a:rPr lang="en-US" sz="2400" b="1" i="1" dirty="0">
                    <a:solidFill>
                      <a:srgbClr val="0070C0"/>
                    </a:solidFill>
                  </a:rPr>
                  <a:t>                        % table length</a:t>
                </a:r>
              </a:p>
              <a:p>
                <a:pPr marL="109728" indent="0">
                  <a:spcBef>
                    <a:spcPts val="0"/>
                  </a:spcBef>
                  <a:buNone/>
                </a:pPr>
                <a:endParaRPr lang="en-US" sz="24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57400" y="1386108"/>
                <a:ext cx="8229600" cy="4862293"/>
              </a:xfrm>
              <a:blipFill>
                <a:blip r:embed="rId2"/>
                <a:stretch>
                  <a:fillRect l="-222" t="-2130"/>
                </a:stretch>
              </a:blipFill>
            </p:spPr>
            <p:txBody>
              <a:bodyPr/>
              <a:lstStyle/>
              <a:p>
                <a:r>
                  <a:rPr lang="en-US">
                    <a:noFill/>
                  </a:rPr>
                  <a:t> </a:t>
                </a:r>
              </a:p>
            </p:txBody>
          </p:sp>
        </mc:Fallback>
      </mc:AlternateContent>
    </p:spTree>
    <p:extLst>
      <p:ext uri="{BB962C8B-B14F-4D97-AF65-F5344CB8AC3E}">
        <p14:creationId xmlns:p14="http://schemas.microsoft.com/office/powerpoint/2010/main" val="292781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0693-DFF0-9C8A-9DD5-E56FD08AD52B}"/>
              </a:ext>
            </a:extLst>
          </p:cNvPr>
          <p:cNvSpPr>
            <a:spLocks noGrp="1"/>
          </p:cNvSpPr>
          <p:nvPr>
            <p:ph type="title"/>
          </p:nvPr>
        </p:nvSpPr>
        <p:spPr/>
        <p:txBody>
          <a:bodyPr/>
          <a:lstStyle/>
          <a:p>
            <a:r>
              <a:rPr lang="en-US" dirty="0"/>
              <a:t>Hash terms</a:t>
            </a:r>
          </a:p>
        </p:txBody>
      </p:sp>
      <p:sp>
        <p:nvSpPr>
          <p:cNvPr id="3" name="Content Placeholder 2">
            <a:extLst>
              <a:ext uri="{FF2B5EF4-FFF2-40B4-BE49-F238E27FC236}">
                <a16:creationId xmlns:a16="http://schemas.microsoft.com/office/drawing/2014/main" id="{A3165AD2-F2B0-F9B8-AB29-EE5356F6D933}"/>
              </a:ext>
            </a:extLst>
          </p:cNvPr>
          <p:cNvSpPr>
            <a:spLocks noGrp="1"/>
          </p:cNvSpPr>
          <p:nvPr>
            <p:ph idx="1"/>
          </p:nvPr>
        </p:nvSpPr>
        <p:spPr/>
        <p:txBody>
          <a:bodyPr>
            <a:normAutofit fontScale="92500" lnSpcReduction="10000"/>
          </a:bodyPr>
          <a:lstStyle/>
          <a:p>
            <a:r>
              <a:rPr lang="en-US" dirty="0"/>
              <a:t>Hashing is the basic concept of computing an integer (the “hash” or “hash value” ) from some data value (the “key” )</a:t>
            </a:r>
          </a:p>
          <a:p>
            <a:r>
              <a:rPr lang="en-US" dirty="0"/>
              <a:t>We intend to use that hash integer as an index into an array or table of associated data (keys and associated values)</a:t>
            </a:r>
          </a:p>
          <a:p>
            <a:r>
              <a:rPr lang="en-US" dirty="0"/>
              <a:t>Map is an ADT similar to Python’s </a:t>
            </a:r>
            <a:r>
              <a:rPr lang="en-US" dirty="0" err="1"/>
              <a:t>dict</a:t>
            </a:r>
            <a:endParaRPr lang="en-US" dirty="0"/>
          </a:p>
          <a:p>
            <a:pPr lvl="1"/>
            <a:r>
              <a:rPr lang="en-US" dirty="0"/>
              <a:t>void put(k, v)</a:t>
            </a:r>
          </a:p>
          <a:p>
            <a:pPr lvl="1"/>
            <a:r>
              <a:rPr lang="en-US" dirty="0"/>
              <a:t>V get(k)</a:t>
            </a:r>
          </a:p>
          <a:p>
            <a:pPr lvl="1"/>
            <a:r>
              <a:rPr lang="en-US" dirty="0"/>
              <a:t>void remove(k)</a:t>
            </a:r>
          </a:p>
          <a:p>
            <a:pPr lvl="1"/>
            <a:r>
              <a:rPr lang="en-US" dirty="0" err="1"/>
              <a:t>boolean</a:t>
            </a:r>
            <a:r>
              <a:rPr lang="en-US" dirty="0"/>
              <a:t> contains(k)</a:t>
            </a:r>
          </a:p>
          <a:p>
            <a:r>
              <a:rPr lang="en-US" dirty="0"/>
              <a:t>HashMap is an implementation of Map using a hash function</a:t>
            </a:r>
          </a:p>
          <a:p>
            <a:r>
              <a:rPr lang="en-US" dirty="0"/>
              <a:t>Hash table is the array where data is stored</a:t>
            </a:r>
          </a:p>
        </p:txBody>
      </p:sp>
    </p:spTree>
    <p:extLst>
      <p:ext uri="{BB962C8B-B14F-4D97-AF65-F5344CB8AC3E}">
        <p14:creationId xmlns:p14="http://schemas.microsoft.com/office/powerpoint/2010/main" val="153770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176-6E98-DF79-BEE0-8878BC25E1D6}"/>
              </a:ext>
            </a:extLst>
          </p:cNvPr>
          <p:cNvSpPr>
            <a:spLocks noGrp="1"/>
          </p:cNvSpPr>
          <p:nvPr>
            <p:ph type="title"/>
          </p:nvPr>
        </p:nvSpPr>
        <p:spPr/>
        <p:txBody>
          <a:bodyPr/>
          <a:lstStyle/>
          <a:p>
            <a:r>
              <a:rPr lang="en-US" dirty="0"/>
              <a:t>Probing performance</a:t>
            </a:r>
          </a:p>
        </p:txBody>
      </p:sp>
      <p:sp>
        <p:nvSpPr>
          <p:cNvPr id="3" name="Content Placeholder 2">
            <a:extLst>
              <a:ext uri="{FF2B5EF4-FFF2-40B4-BE49-F238E27FC236}">
                <a16:creationId xmlns:a16="http://schemas.microsoft.com/office/drawing/2014/main" id="{CF576E0C-0567-A5DA-AEC8-5CACB1AA15DF}"/>
              </a:ext>
            </a:extLst>
          </p:cNvPr>
          <p:cNvSpPr>
            <a:spLocks noGrp="1"/>
          </p:cNvSpPr>
          <p:nvPr>
            <p:ph idx="1"/>
          </p:nvPr>
        </p:nvSpPr>
        <p:spPr/>
        <p:txBody>
          <a:bodyPr/>
          <a:lstStyle/>
          <a:p>
            <a:r>
              <a:rPr lang="en-US" dirty="0"/>
              <a:t>get (average and worst)</a:t>
            </a:r>
          </a:p>
          <a:p>
            <a:pPr lvl="1"/>
            <a:r>
              <a:rPr lang="en-US" dirty="0"/>
              <a:t>Hash(key) to find initial slot</a:t>
            </a:r>
          </a:p>
          <a:p>
            <a:pPr lvl="2"/>
            <a:r>
              <a:rPr lang="en-US" dirty="0"/>
              <a:t>O(1)</a:t>
            </a:r>
          </a:p>
          <a:p>
            <a:pPr lvl="1"/>
            <a:r>
              <a:rPr lang="en-US" dirty="0"/>
              <a:t>Traverse probing sequence looking for key</a:t>
            </a:r>
          </a:p>
          <a:p>
            <a:pPr lvl="2"/>
            <a:r>
              <a:rPr lang="en-US" dirty="0"/>
              <a:t>O(avg. cluster size)</a:t>
            </a:r>
          </a:p>
          <a:p>
            <a:pPr lvl="2"/>
            <a:r>
              <a:rPr lang="en-US" dirty="0"/>
              <a:t>Avg. cluster size based on load factor</a:t>
            </a:r>
          </a:p>
          <a:p>
            <a:pPr lvl="2"/>
            <a:r>
              <a:rPr lang="en-US" dirty="0"/>
              <a:t>If we resize table when load factor hits constant limit, then O(1)</a:t>
            </a:r>
          </a:p>
          <a:p>
            <a:pPr lvl="1"/>
            <a:r>
              <a:rPr lang="en-US" b="1" dirty="0"/>
              <a:t>O(1)</a:t>
            </a:r>
          </a:p>
        </p:txBody>
      </p:sp>
    </p:spTree>
    <p:extLst>
      <p:ext uri="{BB962C8B-B14F-4D97-AF65-F5344CB8AC3E}">
        <p14:creationId xmlns:p14="http://schemas.microsoft.com/office/powerpoint/2010/main" val="2688650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176-6E98-DF79-BEE0-8878BC25E1D6}"/>
              </a:ext>
            </a:extLst>
          </p:cNvPr>
          <p:cNvSpPr>
            <a:spLocks noGrp="1"/>
          </p:cNvSpPr>
          <p:nvPr>
            <p:ph type="title"/>
          </p:nvPr>
        </p:nvSpPr>
        <p:spPr/>
        <p:txBody>
          <a:bodyPr/>
          <a:lstStyle/>
          <a:p>
            <a:r>
              <a:rPr lang="en-US" dirty="0"/>
              <a:t>Probing performance</a:t>
            </a:r>
          </a:p>
        </p:txBody>
      </p:sp>
      <p:sp>
        <p:nvSpPr>
          <p:cNvPr id="3" name="Content Placeholder 2">
            <a:extLst>
              <a:ext uri="{FF2B5EF4-FFF2-40B4-BE49-F238E27FC236}">
                <a16:creationId xmlns:a16="http://schemas.microsoft.com/office/drawing/2014/main" id="{CF576E0C-0567-A5DA-AEC8-5CACB1AA15DF}"/>
              </a:ext>
            </a:extLst>
          </p:cNvPr>
          <p:cNvSpPr>
            <a:spLocks noGrp="1"/>
          </p:cNvSpPr>
          <p:nvPr>
            <p:ph idx="1"/>
          </p:nvPr>
        </p:nvSpPr>
        <p:spPr/>
        <p:txBody>
          <a:bodyPr>
            <a:normAutofit lnSpcReduction="10000"/>
          </a:bodyPr>
          <a:lstStyle/>
          <a:p>
            <a:r>
              <a:rPr lang="en-US" dirty="0"/>
              <a:t>put (average)</a:t>
            </a:r>
          </a:p>
          <a:p>
            <a:pPr lvl="1"/>
            <a:r>
              <a:rPr lang="en-US" dirty="0"/>
              <a:t>Hash(key) to find initial slot</a:t>
            </a:r>
          </a:p>
          <a:p>
            <a:pPr lvl="2"/>
            <a:r>
              <a:rPr lang="en-US" dirty="0"/>
              <a:t>O(1)</a:t>
            </a:r>
          </a:p>
          <a:p>
            <a:pPr lvl="1"/>
            <a:r>
              <a:rPr lang="en-US" dirty="0"/>
              <a:t>Traverse probing sequence looking for key</a:t>
            </a:r>
          </a:p>
          <a:p>
            <a:pPr lvl="2"/>
            <a:r>
              <a:rPr lang="en-US" dirty="0"/>
              <a:t>O(avg. cluster size) = O(load) = O(1)</a:t>
            </a:r>
            <a:endParaRPr lang="en-US" b="1" dirty="0"/>
          </a:p>
          <a:p>
            <a:pPr lvl="1"/>
            <a:r>
              <a:rPr lang="en-US" dirty="0"/>
              <a:t>Insert into empty slot O(1)</a:t>
            </a:r>
          </a:p>
          <a:p>
            <a:pPr lvl="1"/>
            <a:r>
              <a:rPr lang="en-US" b="1" dirty="0"/>
              <a:t>O(1)</a:t>
            </a:r>
          </a:p>
          <a:p>
            <a:r>
              <a:rPr lang="en-US" dirty="0"/>
              <a:t>put (worst)</a:t>
            </a:r>
          </a:p>
          <a:p>
            <a:pPr lvl="1"/>
            <a:r>
              <a:rPr lang="en-US" dirty="0"/>
              <a:t>May need to resize table if load limit exceeded</a:t>
            </a:r>
          </a:p>
          <a:p>
            <a:pPr lvl="1"/>
            <a:r>
              <a:rPr lang="en-US" dirty="0"/>
              <a:t>Each existing K rehashed</a:t>
            </a:r>
          </a:p>
          <a:p>
            <a:pPr lvl="1"/>
            <a:r>
              <a:rPr lang="en-US" b="1" dirty="0"/>
              <a:t>O(n)</a:t>
            </a:r>
          </a:p>
        </p:txBody>
      </p:sp>
    </p:spTree>
    <p:extLst>
      <p:ext uri="{BB962C8B-B14F-4D97-AF65-F5344CB8AC3E}">
        <p14:creationId xmlns:p14="http://schemas.microsoft.com/office/powerpoint/2010/main" val="9913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18C6-543E-1E03-6917-361B2AB9A8DD}"/>
              </a:ext>
            </a:extLst>
          </p:cNvPr>
          <p:cNvSpPr>
            <a:spLocks noGrp="1"/>
          </p:cNvSpPr>
          <p:nvPr>
            <p:ph type="title"/>
          </p:nvPr>
        </p:nvSpPr>
        <p:spPr/>
        <p:txBody>
          <a:bodyPr/>
          <a:lstStyle/>
          <a:p>
            <a:r>
              <a:rPr lang="en-US" dirty="0"/>
              <a:t>Practice problem 1</a:t>
            </a:r>
          </a:p>
        </p:txBody>
      </p:sp>
      <p:sp>
        <p:nvSpPr>
          <p:cNvPr id="3" name="Content Placeholder 2">
            <a:extLst>
              <a:ext uri="{FF2B5EF4-FFF2-40B4-BE49-F238E27FC236}">
                <a16:creationId xmlns:a16="http://schemas.microsoft.com/office/drawing/2014/main" id="{28D22E83-32D8-E36C-9838-B8D2EE32353D}"/>
              </a:ext>
            </a:extLst>
          </p:cNvPr>
          <p:cNvSpPr>
            <a:spLocks noGrp="1"/>
          </p:cNvSpPr>
          <p:nvPr>
            <p:ph idx="1"/>
          </p:nvPr>
        </p:nvSpPr>
        <p:spPr/>
        <p:txBody>
          <a:bodyPr/>
          <a:lstStyle/>
          <a:p>
            <a:r>
              <a:rPr lang="en-US" dirty="0"/>
              <a:t>Using an initially empty </a:t>
            </a:r>
            <a:r>
              <a:rPr lang="en-US" dirty="0" err="1"/>
              <a:t>HashTable</a:t>
            </a:r>
            <a:r>
              <a:rPr lang="en-US" dirty="0"/>
              <a:t> of size 11 and the Hash Function H(k) = k % 11, insert the following keys, in the given order, using the linear probing method: 0, 1, 8, 9, 41, 33, 45, 42, 61, 53</a:t>
            </a:r>
          </a:p>
        </p:txBody>
      </p:sp>
    </p:spTree>
    <p:extLst>
      <p:ext uri="{BB962C8B-B14F-4D97-AF65-F5344CB8AC3E}">
        <p14:creationId xmlns:p14="http://schemas.microsoft.com/office/powerpoint/2010/main" val="162301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F14E-2048-6F6B-7C6E-ABBE4025E9DE}"/>
              </a:ext>
            </a:extLst>
          </p:cNvPr>
          <p:cNvSpPr>
            <a:spLocks noGrp="1"/>
          </p:cNvSpPr>
          <p:nvPr>
            <p:ph type="title"/>
          </p:nvPr>
        </p:nvSpPr>
        <p:spPr/>
        <p:txBody>
          <a:bodyPr/>
          <a:lstStyle/>
          <a:p>
            <a:r>
              <a:rPr lang="en-US" dirty="0"/>
              <a:t>Practice problem 1 solution</a:t>
            </a:r>
          </a:p>
        </p:txBody>
      </p:sp>
      <p:sp>
        <p:nvSpPr>
          <p:cNvPr id="3" name="Content Placeholder 2">
            <a:extLst>
              <a:ext uri="{FF2B5EF4-FFF2-40B4-BE49-F238E27FC236}">
                <a16:creationId xmlns:a16="http://schemas.microsoft.com/office/drawing/2014/main" id="{695B9961-63F1-2E61-59D9-9457A0EF1EE5}"/>
              </a:ext>
            </a:extLst>
          </p:cNvPr>
          <p:cNvSpPr>
            <a:spLocks noGrp="1"/>
          </p:cNvSpPr>
          <p:nvPr>
            <p:ph idx="1"/>
          </p:nvPr>
        </p:nvSpPr>
        <p:spPr>
          <a:xfrm>
            <a:off x="838200" y="1825625"/>
            <a:ext cx="5257800" cy="4351338"/>
          </a:xfrm>
        </p:spPr>
        <p:txBody>
          <a:bodyPr/>
          <a:lstStyle/>
          <a:p>
            <a:r>
              <a:rPr lang="en-US" dirty="0"/>
              <a:t>To save work, first apply the hash function to all values (though not what would happen in reality)</a:t>
            </a:r>
          </a:p>
          <a:p>
            <a:r>
              <a:rPr lang="en-US" dirty="0"/>
              <a:t>[0, 1, 8, 9, 41, 33, 45, 42, 61, 53] % 11 =</a:t>
            </a:r>
          </a:p>
          <a:p>
            <a:r>
              <a:rPr lang="en-US" dirty="0"/>
              <a:t>[0, 1, 8, 9, 8,   0,    1,    9,    6,   9]</a:t>
            </a:r>
          </a:p>
        </p:txBody>
      </p:sp>
      <p:graphicFrame>
        <p:nvGraphicFramePr>
          <p:cNvPr id="4" name="Table 3">
            <a:extLst>
              <a:ext uri="{FF2B5EF4-FFF2-40B4-BE49-F238E27FC236}">
                <a16:creationId xmlns:a16="http://schemas.microsoft.com/office/drawing/2014/main" id="{B0FC8776-38A1-9BC3-6A3C-034892BA0965}"/>
              </a:ext>
            </a:extLst>
          </p:cNvPr>
          <p:cNvGraphicFramePr>
            <a:graphicFrameLocks noGrp="1"/>
          </p:cNvGraphicFramePr>
          <p:nvPr>
            <p:extLst>
              <p:ext uri="{D42A27DB-BD31-4B8C-83A1-F6EECF244321}">
                <p14:modId xmlns:p14="http://schemas.microsoft.com/office/powerpoint/2010/main" val="3343665917"/>
              </p:ext>
            </p:extLst>
          </p:nvPr>
        </p:nvGraphicFramePr>
        <p:xfrm>
          <a:off x="6723742" y="1418545"/>
          <a:ext cx="5468258" cy="4445000"/>
        </p:xfrm>
        <a:graphic>
          <a:graphicData uri="http://schemas.openxmlformats.org/drawingml/2006/table">
            <a:tbl>
              <a:tblPr firstRow="1" bandRow="1">
                <a:tableStyleId>{5C22544A-7EE6-4342-B048-85BDC9FD1C3A}</a:tableStyleId>
              </a:tblPr>
              <a:tblGrid>
                <a:gridCol w="2734129">
                  <a:extLst>
                    <a:ext uri="{9D8B030D-6E8A-4147-A177-3AD203B41FA5}">
                      <a16:colId xmlns:a16="http://schemas.microsoft.com/office/drawing/2014/main" val="909840156"/>
                    </a:ext>
                  </a:extLst>
                </a:gridCol>
                <a:gridCol w="2734129">
                  <a:extLst>
                    <a:ext uri="{9D8B030D-6E8A-4147-A177-3AD203B41FA5}">
                      <a16:colId xmlns:a16="http://schemas.microsoft.com/office/drawing/2014/main" val="4170124710"/>
                    </a:ext>
                  </a:extLst>
                </a:gridCol>
              </a:tblGrid>
              <a:tr h="0">
                <a:tc>
                  <a:txBody>
                    <a:bodyPr/>
                    <a:lstStyle/>
                    <a:p>
                      <a:r>
                        <a:rPr lang="en-US" dirty="0"/>
                        <a:t>Index</a:t>
                      </a:r>
                    </a:p>
                  </a:txBody>
                  <a:tcPr/>
                </a:tc>
                <a:tc>
                  <a:txBody>
                    <a:bodyPr/>
                    <a:lstStyle/>
                    <a:p>
                      <a:r>
                        <a:rPr lang="en-US" dirty="0"/>
                        <a:t>Key</a:t>
                      </a:r>
                    </a:p>
                  </a:txBody>
                  <a:tcPr/>
                </a:tc>
                <a:extLst>
                  <a:ext uri="{0D108BD9-81ED-4DB2-BD59-A6C34878D82A}">
                    <a16:rowId xmlns:a16="http://schemas.microsoft.com/office/drawing/2014/main" val="844332895"/>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39715093"/>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20345703"/>
                  </a:ext>
                </a:extLst>
              </a:tr>
              <a:tr h="370840">
                <a:tc>
                  <a:txBody>
                    <a:bodyPr/>
                    <a:lstStyle/>
                    <a:p>
                      <a:r>
                        <a:rPr lang="en-US" dirty="0"/>
                        <a:t>2</a:t>
                      </a:r>
                    </a:p>
                  </a:txBody>
                  <a:tcPr/>
                </a:tc>
                <a:tc>
                  <a:txBody>
                    <a:bodyPr/>
                    <a:lstStyle/>
                    <a:p>
                      <a:r>
                        <a:rPr lang="en-US" dirty="0"/>
                        <a:t>33</a:t>
                      </a:r>
                    </a:p>
                  </a:txBody>
                  <a:tcPr/>
                </a:tc>
                <a:extLst>
                  <a:ext uri="{0D108BD9-81ED-4DB2-BD59-A6C34878D82A}">
                    <a16:rowId xmlns:a16="http://schemas.microsoft.com/office/drawing/2014/main" val="220055862"/>
                  </a:ext>
                </a:extLst>
              </a:tr>
              <a:tr h="370840">
                <a:tc>
                  <a:txBody>
                    <a:bodyPr/>
                    <a:lstStyle/>
                    <a:p>
                      <a:r>
                        <a:rPr lang="en-US" dirty="0"/>
                        <a:t>3</a:t>
                      </a:r>
                    </a:p>
                  </a:txBody>
                  <a:tcPr/>
                </a:tc>
                <a:tc>
                  <a:txBody>
                    <a:bodyPr/>
                    <a:lstStyle/>
                    <a:p>
                      <a:r>
                        <a:rPr lang="en-US" dirty="0"/>
                        <a:t>45</a:t>
                      </a:r>
                    </a:p>
                  </a:txBody>
                  <a:tcPr/>
                </a:tc>
                <a:extLst>
                  <a:ext uri="{0D108BD9-81ED-4DB2-BD59-A6C34878D82A}">
                    <a16:rowId xmlns:a16="http://schemas.microsoft.com/office/drawing/2014/main" val="2850161386"/>
                  </a:ext>
                </a:extLst>
              </a:tr>
              <a:tr h="370840">
                <a:tc>
                  <a:txBody>
                    <a:bodyPr/>
                    <a:lstStyle/>
                    <a:p>
                      <a:r>
                        <a:rPr lang="en-US" dirty="0"/>
                        <a:t>4</a:t>
                      </a:r>
                    </a:p>
                  </a:txBody>
                  <a:tcPr/>
                </a:tc>
                <a:tc>
                  <a:txBody>
                    <a:bodyPr/>
                    <a:lstStyle/>
                    <a:p>
                      <a:r>
                        <a:rPr lang="en-US" dirty="0"/>
                        <a:t>42</a:t>
                      </a:r>
                    </a:p>
                  </a:txBody>
                  <a:tcPr/>
                </a:tc>
                <a:extLst>
                  <a:ext uri="{0D108BD9-81ED-4DB2-BD59-A6C34878D82A}">
                    <a16:rowId xmlns:a16="http://schemas.microsoft.com/office/drawing/2014/main" val="3769328470"/>
                  </a:ext>
                </a:extLst>
              </a:tr>
              <a:tr h="370840">
                <a:tc>
                  <a:txBody>
                    <a:bodyPr/>
                    <a:lstStyle/>
                    <a:p>
                      <a:r>
                        <a:rPr lang="en-US" dirty="0"/>
                        <a:t>5</a:t>
                      </a:r>
                    </a:p>
                  </a:txBody>
                  <a:tcPr/>
                </a:tc>
                <a:tc>
                  <a:txBody>
                    <a:bodyPr/>
                    <a:lstStyle/>
                    <a:p>
                      <a:r>
                        <a:rPr lang="en-US" dirty="0"/>
                        <a:t>53</a:t>
                      </a:r>
                    </a:p>
                  </a:txBody>
                  <a:tcPr/>
                </a:tc>
                <a:extLst>
                  <a:ext uri="{0D108BD9-81ED-4DB2-BD59-A6C34878D82A}">
                    <a16:rowId xmlns:a16="http://schemas.microsoft.com/office/drawing/2014/main" val="2418565704"/>
                  </a:ext>
                </a:extLst>
              </a:tr>
              <a:tr h="370840">
                <a:tc>
                  <a:txBody>
                    <a:bodyPr/>
                    <a:lstStyle/>
                    <a:p>
                      <a:r>
                        <a:rPr lang="en-US" dirty="0"/>
                        <a:t>6</a:t>
                      </a:r>
                    </a:p>
                  </a:txBody>
                  <a:tcPr/>
                </a:tc>
                <a:tc>
                  <a:txBody>
                    <a:bodyPr/>
                    <a:lstStyle/>
                    <a:p>
                      <a:r>
                        <a:rPr lang="en-US" dirty="0"/>
                        <a:t>61</a:t>
                      </a:r>
                    </a:p>
                  </a:txBody>
                  <a:tcPr/>
                </a:tc>
                <a:extLst>
                  <a:ext uri="{0D108BD9-81ED-4DB2-BD59-A6C34878D82A}">
                    <a16:rowId xmlns:a16="http://schemas.microsoft.com/office/drawing/2014/main" val="3215656115"/>
                  </a:ext>
                </a:extLst>
              </a:tr>
              <a:tr h="37084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3015675708"/>
                  </a:ext>
                </a:extLst>
              </a:tr>
              <a:tr h="370840">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2245414"/>
                  </a:ext>
                </a:extLst>
              </a:tr>
              <a:tr h="370840">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3433052378"/>
                  </a:ext>
                </a:extLst>
              </a:tr>
              <a:tr h="370840">
                <a:tc>
                  <a:txBody>
                    <a:bodyPr/>
                    <a:lstStyle/>
                    <a:p>
                      <a:r>
                        <a:rPr lang="en-US" dirty="0"/>
                        <a:t>10</a:t>
                      </a:r>
                    </a:p>
                  </a:txBody>
                  <a:tcPr/>
                </a:tc>
                <a:tc>
                  <a:txBody>
                    <a:bodyPr/>
                    <a:lstStyle/>
                    <a:p>
                      <a:r>
                        <a:rPr lang="en-US" dirty="0"/>
                        <a:t>41</a:t>
                      </a:r>
                    </a:p>
                  </a:txBody>
                  <a:tcPr/>
                </a:tc>
                <a:extLst>
                  <a:ext uri="{0D108BD9-81ED-4DB2-BD59-A6C34878D82A}">
                    <a16:rowId xmlns:a16="http://schemas.microsoft.com/office/drawing/2014/main" val="1451379485"/>
                  </a:ext>
                </a:extLst>
              </a:tr>
            </a:tbl>
          </a:graphicData>
        </a:graphic>
      </p:graphicFrame>
    </p:spTree>
    <p:extLst>
      <p:ext uri="{BB962C8B-B14F-4D97-AF65-F5344CB8AC3E}">
        <p14:creationId xmlns:p14="http://schemas.microsoft.com/office/powerpoint/2010/main" val="259728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42FA-2722-F3D7-92F8-580A62818A08}"/>
              </a:ext>
            </a:extLst>
          </p:cNvPr>
          <p:cNvSpPr>
            <a:spLocks noGrp="1"/>
          </p:cNvSpPr>
          <p:nvPr>
            <p:ph type="title"/>
          </p:nvPr>
        </p:nvSpPr>
        <p:spPr/>
        <p:txBody>
          <a:bodyPr/>
          <a:lstStyle/>
          <a:p>
            <a:r>
              <a:rPr lang="en-US" dirty="0"/>
              <a:t>Practice problem 2</a:t>
            </a:r>
          </a:p>
        </p:txBody>
      </p:sp>
      <p:sp>
        <p:nvSpPr>
          <p:cNvPr id="3" name="Content Placeholder 2">
            <a:extLst>
              <a:ext uri="{FF2B5EF4-FFF2-40B4-BE49-F238E27FC236}">
                <a16:creationId xmlns:a16="http://schemas.microsoft.com/office/drawing/2014/main" id="{E6E10665-CD97-A805-B2C3-489E35CDBB16}"/>
              </a:ext>
            </a:extLst>
          </p:cNvPr>
          <p:cNvSpPr>
            <a:spLocks noGrp="1"/>
          </p:cNvSpPr>
          <p:nvPr>
            <p:ph idx="1"/>
          </p:nvPr>
        </p:nvSpPr>
        <p:spPr/>
        <p:txBody>
          <a:bodyPr/>
          <a:lstStyle/>
          <a:p>
            <a:r>
              <a:rPr lang="en-US" dirty="0"/>
              <a:t>Using an initially empty </a:t>
            </a:r>
            <a:r>
              <a:rPr lang="en-US" dirty="0" err="1"/>
              <a:t>HashTable</a:t>
            </a:r>
            <a:r>
              <a:rPr lang="en-US" dirty="0"/>
              <a:t> of size 11 and the Hash Function H(k) = k % 11, insert the following keys, in the given order, using the quadratic probing method: 0, 1, 8, 9, 41, 33, 45, 42, 61, 53</a:t>
            </a:r>
          </a:p>
        </p:txBody>
      </p:sp>
    </p:spTree>
    <p:extLst>
      <p:ext uri="{BB962C8B-B14F-4D97-AF65-F5344CB8AC3E}">
        <p14:creationId xmlns:p14="http://schemas.microsoft.com/office/powerpoint/2010/main" val="3878709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F14E-2048-6F6B-7C6E-ABBE4025E9DE}"/>
              </a:ext>
            </a:extLst>
          </p:cNvPr>
          <p:cNvSpPr>
            <a:spLocks noGrp="1"/>
          </p:cNvSpPr>
          <p:nvPr>
            <p:ph type="title"/>
          </p:nvPr>
        </p:nvSpPr>
        <p:spPr/>
        <p:txBody>
          <a:bodyPr/>
          <a:lstStyle/>
          <a:p>
            <a:r>
              <a:rPr lang="en-US" dirty="0"/>
              <a:t>Practice problem 2 solution</a:t>
            </a:r>
          </a:p>
        </p:txBody>
      </p:sp>
      <p:sp>
        <p:nvSpPr>
          <p:cNvPr id="3" name="Content Placeholder 2">
            <a:extLst>
              <a:ext uri="{FF2B5EF4-FFF2-40B4-BE49-F238E27FC236}">
                <a16:creationId xmlns:a16="http://schemas.microsoft.com/office/drawing/2014/main" id="{695B9961-63F1-2E61-59D9-9457A0EF1EE5}"/>
              </a:ext>
            </a:extLst>
          </p:cNvPr>
          <p:cNvSpPr>
            <a:spLocks noGrp="1"/>
          </p:cNvSpPr>
          <p:nvPr>
            <p:ph idx="1"/>
          </p:nvPr>
        </p:nvSpPr>
        <p:spPr>
          <a:xfrm>
            <a:off x="838200" y="1825625"/>
            <a:ext cx="5257800" cy="4351338"/>
          </a:xfrm>
        </p:spPr>
        <p:txBody>
          <a:bodyPr/>
          <a:lstStyle/>
          <a:p>
            <a:r>
              <a:rPr lang="en-US" dirty="0"/>
              <a:t>To save work, first apply the hash function to all values (though not what would happen in reality)</a:t>
            </a:r>
          </a:p>
          <a:p>
            <a:r>
              <a:rPr lang="en-US" dirty="0"/>
              <a:t>[0, 1, 8, 9, 41, 33, 45, 42, 61, 53] % 11 =</a:t>
            </a:r>
          </a:p>
          <a:p>
            <a:r>
              <a:rPr lang="en-US" dirty="0"/>
              <a:t>[0, 1, 8, 9, 8,   0,    1,    9,    6,   9]</a:t>
            </a:r>
          </a:p>
        </p:txBody>
      </p:sp>
      <p:graphicFrame>
        <p:nvGraphicFramePr>
          <p:cNvPr id="4" name="Table 3">
            <a:extLst>
              <a:ext uri="{FF2B5EF4-FFF2-40B4-BE49-F238E27FC236}">
                <a16:creationId xmlns:a16="http://schemas.microsoft.com/office/drawing/2014/main" id="{B0FC8776-38A1-9BC3-6A3C-034892BA0965}"/>
              </a:ext>
            </a:extLst>
          </p:cNvPr>
          <p:cNvGraphicFramePr>
            <a:graphicFrameLocks noGrp="1"/>
          </p:cNvGraphicFramePr>
          <p:nvPr>
            <p:extLst>
              <p:ext uri="{D42A27DB-BD31-4B8C-83A1-F6EECF244321}">
                <p14:modId xmlns:p14="http://schemas.microsoft.com/office/powerpoint/2010/main" val="345771314"/>
              </p:ext>
            </p:extLst>
          </p:nvPr>
        </p:nvGraphicFramePr>
        <p:xfrm>
          <a:off x="6723742" y="1418545"/>
          <a:ext cx="5468258" cy="4445000"/>
        </p:xfrm>
        <a:graphic>
          <a:graphicData uri="http://schemas.openxmlformats.org/drawingml/2006/table">
            <a:tbl>
              <a:tblPr firstRow="1" bandRow="1">
                <a:tableStyleId>{5C22544A-7EE6-4342-B048-85BDC9FD1C3A}</a:tableStyleId>
              </a:tblPr>
              <a:tblGrid>
                <a:gridCol w="2734129">
                  <a:extLst>
                    <a:ext uri="{9D8B030D-6E8A-4147-A177-3AD203B41FA5}">
                      <a16:colId xmlns:a16="http://schemas.microsoft.com/office/drawing/2014/main" val="909840156"/>
                    </a:ext>
                  </a:extLst>
                </a:gridCol>
                <a:gridCol w="2734129">
                  <a:extLst>
                    <a:ext uri="{9D8B030D-6E8A-4147-A177-3AD203B41FA5}">
                      <a16:colId xmlns:a16="http://schemas.microsoft.com/office/drawing/2014/main" val="4170124710"/>
                    </a:ext>
                  </a:extLst>
                </a:gridCol>
              </a:tblGrid>
              <a:tr h="0">
                <a:tc>
                  <a:txBody>
                    <a:bodyPr/>
                    <a:lstStyle/>
                    <a:p>
                      <a:r>
                        <a:rPr lang="en-US" dirty="0"/>
                        <a:t>Index</a:t>
                      </a:r>
                    </a:p>
                  </a:txBody>
                  <a:tcPr/>
                </a:tc>
                <a:tc>
                  <a:txBody>
                    <a:bodyPr/>
                    <a:lstStyle/>
                    <a:p>
                      <a:r>
                        <a:rPr lang="en-US" dirty="0"/>
                        <a:t>Key</a:t>
                      </a:r>
                    </a:p>
                  </a:txBody>
                  <a:tcPr/>
                </a:tc>
                <a:extLst>
                  <a:ext uri="{0D108BD9-81ED-4DB2-BD59-A6C34878D82A}">
                    <a16:rowId xmlns:a16="http://schemas.microsoft.com/office/drawing/2014/main" val="844332895"/>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39715093"/>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20345703"/>
                  </a:ext>
                </a:extLst>
              </a:tr>
              <a:tr h="370840">
                <a:tc>
                  <a:txBody>
                    <a:bodyPr/>
                    <a:lstStyle/>
                    <a:p>
                      <a:r>
                        <a:rPr lang="en-US" dirty="0"/>
                        <a:t>2</a:t>
                      </a:r>
                    </a:p>
                  </a:txBody>
                  <a:tcPr/>
                </a:tc>
                <a:tc>
                  <a:txBody>
                    <a:bodyPr/>
                    <a:lstStyle/>
                    <a:p>
                      <a:r>
                        <a:rPr lang="en-US" dirty="0"/>
                        <a:t>45</a:t>
                      </a:r>
                    </a:p>
                  </a:txBody>
                  <a:tcPr/>
                </a:tc>
                <a:extLst>
                  <a:ext uri="{0D108BD9-81ED-4DB2-BD59-A6C34878D82A}">
                    <a16:rowId xmlns:a16="http://schemas.microsoft.com/office/drawing/2014/main" val="220055862"/>
                  </a:ext>
                </a:extLst>
              </a:tr>
              <a:tr h="370840">
                <a:tc>
                  <a:txBody>
                    <a:bodyPr/>
                    <a:lstStyle/>
                    <a:p>
                      <a:r>
                        <a:rPr lang="en-US" dirty="0"/>
                        <a:t>3</a:t>
                      </a:r>
                    </a:p>
                  </a:txBody>
                  <a:tcPr/>
                </a:tc>
                <a:tc>
                  <a:txBody>
                    <a:bodyPr/>
                    <a:lstStyle/>
                    <a:p>
                      <a:r>
                        <a:rPr lang="en-US" dirty="0"/>
                        <a:t>53</a:t>
                      </a:r>
                    </a:p>
                  </a:txBody>
                  <a:tcPr/>
                </a:tc>
                <a:extLst>
                  <a:ext uri="{0D108BD9-81ED-4DB2-BD59-A6C34878D82A}">
                    <a16:rowId xmlns:a16="http://schemas.microsoft.com/office/drawing/2014/main" val="2850161386"/>
                  </a:ext>
                </a:extLst>
              </a:tr>
              <a:tr h="370840">
                <a:tc>
                  <a:txBody>
                    <a:bodyPr/>
                    <a:lstStyle/>
                    <a:p>
                      <a:r>
                        <a:rPr lang="en-US" dirty="0"/>
                        <a:t>4</a:t>
                      </a:r>
                    </a:p>
                  </a:txBody>
                  <a:tcPr/>
                </a:tc>
                <a:tc>
                  <a:txBody>
                    <a:bodyPr/>
                    <a:lstStyle/>
                    <a:p>
                      <a:r>
                        <a:rPr lang="en-US" dirty="0"/>
                        <a:t>33</a:t>
                      </a:r>
                    </a:p>
                  </a:txBody>
                  <a:tcPr/>
                </a:tc>
                <a:extLst>
                  <a:ext uri="{0D108BD9-81ED-4DB2-BD59-A6C34878D82A}">
                    <a16:rowId xmlns:a16="http://schemas.microsoft.com/office/drawing/2014/main" val="3769328470"/>
                  </a:ext>
                </a:extLst>
              </a:tr>
              <a:tr h="370840">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2418565704"/>
                  </a:ext>
                </a:extLst>
              </a:tr>
              <a:tr h="370840">
                <a:tc>
                  <a:txBody>
                    <a:bodyPr/>
                    <a:lstStyle/>
                    <a:p>
                      <a:r>
                        <a:rPr lang="en-US" dirty="0"/>
                        <a:t>6</a:t>
                      </a:r>
                    </a:p>
                  </a:txBody>
                  <a:tcPr/>
                </a:tc>
                <a:tc>
                  <a:txBody>
                    <a:bodyPr/>
                    <a:lstStyle/>
                    <a:p>
                      <a:r>
                        <a:rPr lang="en-US" dirty="0"/>
                        <a:t>41</a:t>
                      </a:r>
                    </a:p>
                  </a:txBody>
                  <a:tcPr/>
                </a:tc>
                <a:extLst>
                  <a:ext uri="{0D108BD9-81ED-4DB2-BD59-A6C34878D82A}">
                    <a16:rowId xmlns:a16="http://schemas.microsoft.com/office/drawing/2014/main" val="3215656115"/>
                  </a:ext>
                </a:extLst>
              </a:tr>
              <a:tr h="370840">
                <a:tc>
                  <a:txBody>
                    <a:bodyPr/>
                    <a:lstStyle/>
                    <a:p>
                      <a:r>
                        <a:rPr lang="en-US" dirty="0"/>
                        <a:t>7</a:t>
                      </a:r>
                    </a:p>
                  </a:txBody>
                  <a:tcPr/>
                </a:tc>
                <a:tc>
                  <a:txBody>
                    <a:bodyPr/>
                    <a:lstStyle/>
                    <a:p>
                      <a:r>
                        <a:rPr lang="en-US" dirty="0"/>
                        <a:t>61</a:t>
                      </a:r>
                    </a:p>
                  </a:txBody>
                  <a:tcPr/>
                </a:tc>
                <a:extLst>
                  <a:ext uri="{0D108BD9-81ED-4DB2-BD59-A6C34878D82A}">
                    <a16:rowId xmlns:a16="http://schemas.microsoft.com/office/drawing/2014/main" val="3015675708"/>
                  </a:ext>
                </a:extLst>
              </a:tr>
              <a:tr h="370840">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2245414"/>
                  </a:ext>
                </a:extLst>
              </a:tr>
              <a:tr h="370840">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3433052378"/>
                  </a:ext>
                </a:extLst>
              </a:tr>
              <a:tr h="370840">
                <a:tc>
                  <a:txBody>
                    <a:bodyPr/>
                    <a:lstStyle/>
                    <a:p>
                      <a:r>
                        <a:rPr lang="en-US" dirty="0"/>
                        <a:t>10</a:t>
                      </a:r>
                    </a:p>
                  </a:txBody>
                  <a:tcPr/>
                </a:tc>
                <a:tc>
                  <a:txBody>
                    <a:bodyPr/>
                    <a:lstStyle/>
                    <a:p>
                      <a:r>
                        <a:rPr lang="en-US" dirty="0"/>
                        <a:t>42</a:t>
                      </a:r>
                    </a:p>
                  </a:txBody>
                  <a:tcPr/>
                </a:tc>
                <a:extLst>
                  <a:ext uri="{0D108BD9-81ED-4DB2-BD59-A6C34878D82A}">
                    <a16:rowId xmlns:a16="http://schemas.microsoft.com/office/drawing/2014/main" val="1451379485"/>
                  </a:ext>
                </a:extLst>
              </a:tr>
            </a:tbl>
          </a:graphicData>
        </a:graphic>
      </p:graphicFrame>
    </p:spTree>
    <p:extLst>
      <p:ext uri="{BB962C8B-B14F-4D97-AF65-F5344CB8AC3E}">
        <p14:creationId xmlns:p14="http://schemas.microsoft.com/office/powerpoint/2010/main" val="26636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6534-CC58-32F3-388A-4821008C568E}"/>
              </a:ext>
            </a:extLst>
          </p:cNvPr>
          <p:cNvSpPr>
            <a:spLocks noGrp="1"/>
          </p:cNvSpPr>
          <p:nvPr>
            <p:ph type="title"/>
          </p:nvPr>
        </p:nvSpPr>
        <p:spPr/>
        <p:txBody>
          <a:bodyPr/>
          <a:lstStyle/>
          <a:p>
            <a:r>
              <a:rPr lang="en-US" dirty="0"/>
              <a:t>Hash function</a:t>
            </a:r>
          </a:p>
        </p:txBody>
      </p:sp>
      <p:sp>
        <p:nvSpPr>
          <p:cNvPr id="3" name="Content Placeholder 2">
            <a:extLst>
              <a:ext uri="{FF2B5EF4-FFF2-40B4-BE49-F238E27FC236}">
                <a16:creationId xmlns:a16="http://schemas.microsoft.com/office/drawing/2014/main" id="{23FEF4FE-0CE9-E4A6-0123-C7BA43526F98}"/>
              </a:ext>
            </a:extLst>
          </p:cNvPr>
          <p:cNvSpPr>
            <a:spLocks noGrp="1"/>
          </p:cNvSpPr>
          <p:nvPr>
            <p:ph idx="1"/>
          </p:nvPr>
        </p:nvSpPr>
        <p:spPr/>
        <p:txBody>
          <a:bodyPr/>
          <a:lstStyle/>
          <a:p>
            <a:r>
              <a:rPr lang="en-US" dirty="0"/>
              <a:t>The computation that generates a hash value from a key</a:t>
            </a:r>
          </a:p>
          <a:p>
            <a:pPr lvl="1"/>
            <a:r>
              <a:rPr lang="en-US" dirty="0"/>
              <a:t>hash(key) -&gt; int</a:t>
            </a:r>
          </a:p>
          <a:p>
            <a:r>
              <a:rPr lang="en-US" dirty="0"/>
              <a:t>Used to implement Map via hash table</a:t>
            </a:r>
          </a:p>
          <a:p>
            <a:pPr lvl="1"/>
            <a:r>
              <a:rPr lang="en-US" dirty="0"/>
              <a:t>get(key) generally becomes table[hash(key)] in the implementation</a:t>
            </a:r>
          </a:p>
        </p:txBody>
      </p:sp>
    </p:spTree>
    <p:extLst>
      <p:ext uri="{BB962C8B-B14F-4D97-AF65-F5344CB8AC3E}">
        <p14:creationId xmlns:p14="http://schemas.microsoft.com/office/powerpoint/2010/main" val="1053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7463-71F3-DA6F-33E2-08ACCA45EDF5}"/>
              </a:ext>
            </a:extLst>
          </p:cNvPr>
          <p:cNvSpPr>
            <a:spLocks noGrp="1"/>
          </p:cNvSpPr>
          <p:nvPr>
            <p:ph type="title"/>
          </p:nvPr>
        </p:nvSpPr>
        <p:spPr/>
        <p:txBody>
          <a:bodyPr/>
          <a:lstStyle/>
          <a:p>
            <a:r>
              <a:rPr lang="en-US" dirty="0"/>
              <a:t>Hash table</a:t>
            </a:r>
          </a:p>
        </p:txBody>
      </p:sp>
      <p:sp>
        <p:nvSpPr>
          <p:cNvPr id="3" name="Content Placeholder 2">
            <a:extLst>
              <a:ext uri="{FF2B5EF4-FFF2-40B4-BE49-F238E27FC236}">
                <a16:creationId xmlns:a16="http://schemas.microsoft.com/office/drawing/2014/main" id="{44B5C491-6C0F-D1ED-E480-6A46990347B6}"/>
              </a:ext>
            </a:extLst>
          </p:cNvPr>
          <p:cNvSpPr>
            <a:spLocks noGrp="1"/>
          </p:cNvSpPr>
          <p:nvPr>
            <p:ph idx="1"/>
          </p:nvPr>
        </p:nvSpPr>
        <p:spPr>
          <a:xfrm>
            <a:off x="838200" y="1825625"/>
            <a:ext cx="5257800" cy="4351338"/>
          </a:xfrm>
        </p:spPr>
        <p:txBody>
          <a:bodyPr>
            <a:normAutofit fontScale="85000" lnSpcReduction="20000"/>
          </a:bodyPr>
          <a:lstStyle/>
          <a:p>
            <a:r>
              <a:rPr lang="en-US" dirty="0"/>
              <a:t>Hash table is an array of key/value pairs</a:t>
            </a:r>
          </a:p>
          <a:p>
            <a:r>
              <a:rPr lang="en-US" dirty="0"/>
              <a:t>put(“jones”, 4834173)</a:t>
            </a:r>
          </a:p>
          <a:p>
            <a:pPr lvl="1"/>
            <a:r>
              <a:rPr lang="en-US" dirty="0"/>
              <a:t>Suppose hash(“jones”) is 5</a:t>
            </a:r>
          </a:p>
          <a:p>
            <a:pPr lvl="1"/>
            <a:r>
              <a:rPr lang="en-US" dirty="0"/>
              <a:t>So we put this K, V pair into array slot 5</a:t>
            </a:r>
          </a:p>
          <a:p>
            <a:r>
              <a:rPr lang="en-US" dirty="0"/>
              <a:t>get(“jones”)</a:t>
            </a:r>
          </a:p>
          <a:p>
            <a:pPr lvl="1"/>
            <a:r>
              <a:rPr lang="en-US" dirty="0"/>
              <a:t>hash(“jones”) is again 5</a:t>
            </a:r>
          </a:p>
          <a:p>
            <a:pPr lvl="1"/>
            <a:r>
              <a:rPr lang="en-US" dirty="0"/>
              <a:t>We look at array slot 5 and retrieve the associated value 4824173</a:t>
            </a:r>
          </a:p>
          <a:p>
            <a:r>
              <a:rPr lang="en-US" dirty="0"/>
              <a:t>What if hash is bigger than table size?</a:t>
            </a:r>
          </a:p>
          <a:p>
            <a:pPr lvl="1"/>
            <a:r>
              <a:rPr lang="en-US" dirty="0"/>
              <a:t>Use modulus, i.e., index = hash(“jones”) % size</a:t>
            </a:r>
          </a:p>
          <a:p>
            <a:pPr lvl="1"/>
            <a:r>
              <a:rPr lang="en-US" dirty="0"/>
              <a:t>May omit the % later, but you should assume it’s there</a:t>
            </a:r>
          </a:p>
        </p:txBody>
      </p:sp>
      <p:grpSp>
        <p:nvGrpSpPr>
          <p:cNvPr id="4" name="Group 3">
            <a:extLst>
              <a:ext uri="{FF2B5EF4-FFF2-40B4-BE49-F238E27FC236}">
                <a16:creationId xmlns:a16="http://schemas.microsoft.com/office/drawing/2014/main" id="{DC158FAF-9C14-E614-08B5-F780B1EF3340}"/>
              </a:ext>
            </a:extLst>
          </p:cNvPr>
          <p:cNvGrpSpPr/>
          <p:nvPr/>
        </p:nvGrpSpPr>
        <p:grpSpPr>
          <a:xfrm>
            <a:off x="9449417" y="210530"/>
            <a:ext cx="2638334" cy="6436939"/>
            <a:chOff x="485866" y="274638"/>
            <a:chExt cx="2638334" cy="6436939"/>
          </a:xfrm>
        </p:grpSpPr>
        <p:sp>
          <p:nvSpPr>
            <p:cNvPr id="5" name="Rectangle 4">
              <a:extLst>
                <a:ext uri="{FF2B5EF4-FFF2-40B4-BE49-F238E27FC236}">
                  <a16:creationId xmlns:a16="http://schemas.microsoft.com/office/drawing/2014/main" id="{EEFAB81A-4DEE-B564-4A3F-8AE5A97035FA}"/>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03305BD7-79AA-6697-2450-0DD9EDD524F0}"/>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2ABFE922-98A4-62FD-BEF6-D08047F21676}"/>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DF0ABE72-911B-E96D-77DF-D57E1CB2C686}"/>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76C35898-544F-D169-1ECC-7CD71579CFEA}"/>
                </a:ext>
              </a:extLst>
            </p:cNvPr>
            <p:cNvSpPr/>
            <p:nvPr/>
          </p:nvSpPr>
          <p:spPr>
            <a:xfrm>
              <a:off x="1001697" y="260608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4D351F1-DEB9-FD69-A162-42D3C2A03CDD}"/>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95E3819-5D02-1D83-DAB4-E9AF4A6122A1}"/>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04F76000-2E40-4029-CA4A-D2EFF76DEDA5}"/>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4C31513-7BF9-F5F5-5A89-8CE486978E61}"/>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ADAE280F-5650-AA06-8CB5-DC186CB73284}"/>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901D0876-052F-4D9F-720C-A203229994B5}"/>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0821F43-1AA2-BA32-A50E-7557D52F74C1}"/>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8">
              <a:extLst>
                <a:ext uri="{FF2B5EF4-FFF2-40B4-BE49-F238E27FC236}">
                  <a16:creationId xmlns:a16="http://schemas.microsoft.com/office/drawing/2014/main" id="{80B560B6-F327-2219-5361-51A9CAA4AE99}"/>
                </a:ext>
              </a:extLst>
            </p:cNvPr>
            <p:cNvSpPr txBox="1"/>
            <p:nvPr/>
          </p:nvSpPr>
          <p:spPr>
            <a:xfrm>
              <a:off x="1329082" y="5033778"/>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18" name="TextBox 19">
              <a:extLst>
                <a:ext uri="{FF2B5EF4-FFF2-40B4-BE49-F238E27FC236}">
                  <a16:creationId xmlns:a16="http://schemas.microsoft.com/office/drawing/2014/main" id="{BE413A7C-68DC-B300-8EDA-14629A26489F}"/>
                </a:ext>
              </a:extLst>
            </p:cNvPr>
            <p:cNvSpPr txBox="1"/>
            <p:nvPr/>
          </p:nvSpPr>
          <p:spPr>
            <a:xfrm>
              <a:off x="571500" y="153106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2</a:t>
              </a:r>
            </a:p>
          </p:txBody>
        </p:sp>
        <p:sp>
          <p:nvSpPr>
            <p:cNvPr id="19" name="TextBox 20">
              <a:extLst>
                <a:ext uri="{FF2B5EF4-FFF2-40B4-BE49-F238E27FC236}">
                  <a16:creationId xmlns:a16="http://schemas.microsoft.com/office/drawing/2014/main" id="{DCE1CC17-5591-034C-232D-2F4E7C2B8DAB}"/>
                </a:ext>
              </a:extLst>
            </p:cNvPr>
            <p:cNvSpPr txBox="1"/>
            <p:nvPr/>
          </p:nvSpPr>
          <p:spPr>
            <a:xfrm>
              <a:off x="581117" y="97342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1</a:t>
              </a:r>
            </a:p>
          </p:txBody>
        </p:sp>
        <p:sp>
          <p:nvSpPr>
            <p:cNvPr id="20" name="TextBox 21">
              <a:extLst>
                <a:ext uri="{FF2B5EF4-FFF2-40B4-BE49-F238E27FC236}">
                  <a16:creationId xmlns:a16="http://schemas.microsoft.com/office/drawing/2014/main" id="{F49EDF8B-29D8-42CC-6FBF-6D98BD38E4EA}"/>
                </a:ext>
              </a:extLst>
            </p:cNvPr>
            <p:cNvSpPr txBox="1"/>
            <p:nvPr/>
          </p:nvSpPr>
          <p:spPr>
            <a:xfrm>
              <a:off x="581117" y="389533"/>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0</a:t>
              </a:r>
            </a:p>
          </p:txBody>
        </p:sp>
        <p:sp>
          <p:nvSpPr>
            <p:cNvPr id="21" name="TextBox 22">
              <a:extLst>
                <a:ext uri="{FF2B5EF4-FFF2-40B4-BE49-F238E27FC236}">
                  <a16:creationId xmlns:a16="http://schemas.microsoft.com/office/drawing/2014/main" id="{19765C96-9E45-8465-24A2-C969796FB591}"/>
                </a:ext>
              </a:extLst>
            </p:cNvPr>
            <p:cNvSpPr txBox="1"/>
            <p:nvPr/>
          </p:nvSpPr>
          <p:spPr>
            <a:xfrm>
              <a:off x="600352" y="4453427"/>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7</a:t>
              </a:r>
            </a:p>
          </p:txBody>
        </p:sp>
        <p:sp>
          <p:nvSpPr>
            <p:cNvPr id="22" name="TextBox 23">
              <a:extLst>
                <a:ext uri="{FF2B5EF4-FFF2-40B4-BE49-F238E27FC236}">
                  <a16:creationId xmlns:a16="http://schemas.microsoft.com/office/drawing/2014/main" id="{16EC068E-BCF0-D509-DF27-1D0A4C819604}"/>
                </a:ext>
              </a:extLst>
            </p:cNvPr>
            <p:cNvSpPr txBox="1"/>
            <p:nvPr/>
          </p:nvSpPr>
          <p:spPr>
            <a:xfrm>
              <a:off x="600352" y="3863496"/>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6</a:t>
              </a:r>
            </a:p>
          </p:txBody>
        </p:sp>
        <p:sp>
          <p:nvSpPr>
            <p:cNvPr id="23" name="TextBox 24">
              <a:extLst>
                <a:ext uri="{FF2B5EF4-FFF2-40B4-BE49-F238E27FC236}">
                  <a16:creationId xmlns:a16="http://schemas.microsoft.com/office/drawing/2014/main" id="{95585142-9628-2486-76FD-E571794766D1}"/>
                </a:ext>
              </a:extLst>
            </p:cNvPr>
            <p:cNvSpPr txBox="1"/>
            <p:nvPr/>
          </p:nvSpPr>
          <p:spPr>
            <a:xfrm>
              <a:off x="591474" y="329791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5</a:t>
              </a:r>
            </a:p>
          </p:txBody>
        </p:sp>
        <p:sp>
          <p:nvSpPr>
            <p:cNvPr id="24" name="TextBox 25">
              <a:extLst>
                <a:ext uri="{FF2B5EF4-FFF2-40B4-BE49-F238E27FC236}">
                  <a16:creationId xmlns:a16="http://schemas.microsoft.com/office/drawing/2014/main" id="{5739E285-4980-3D4B-1BA9-B387E14C2A82}"/>
                </a:ext>
              </a:extLst>
            </p:cNvPr>
            <p:cNvSpPr txBox="1"/>
            <p:nvPr/>
          </p:nvSpPr>
          <p:spPr>
            <a:xfrm>
              <a:off x="600352" y="2742432"/>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4</a:t>
              </a:r>
            </a:p>
          </p:txBody>
        </p:sp>
        <p:sp>
          <p:nvSpPr>
            <p:cNvPr id="25" name="TextBox 26">
              <a:extLst>
                <a:ext uri="{FF2B5EF4-FFF2-40B4-BE49-F238E27FC236}">
                  <a16:creationId xmlns:a16="http://schemas.microsoft.com/office/drawing/2014/main" id="{42E03057-6616-7CDA-4CA7-6EA40FE59A21}"/>
                </a:ext>
              </a:extLst>
            </p:cNvPr>
            <p:cNvSpPr txBox="1"/>
            <p:nvPr/>
          </p:nvSpPr>
          <p:spPr>
            <a:xfrm>
              <a:off x="581117" y="2114513"/>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3</a:t>
              </a:r>
            </a:p>
          </p:txBody>
        </p:sp>
        <p:sp>
          <p:nvSpPr>
            <p:cNvPr id="26" name="TextBox 27">
              <a:extLst>
                <a:ext uri="{FF2B5EF4-FFF2-40B4-BE49-F238E27FC236}">
                  <a16:creationId xmlns:a16="http://schemas.microsoft.com/office/drawing/2014/main" id="{9D05DF3D-1DE9-B2B1-9AF5-B458F782BAA8}"/>
                </a:ext>
              </a:extLst>
            </p:cNvPr>
            <p:cNvSpPr txBox="1"/>
            <p:nvPr/>
          </p:nvSpPr>
          <p:spPr>
            <a:xfrm>
              <a:off x="485866" y="6208685"/>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10</a:t>
              </a:r>
            </a:p>
          </p:txBody>
        </p:sp>
        <p:sp>
          <p:nvSpPr>
            <p:cNvPr id="27" name="TextBox 28">
              <a:extLst>
                <a:ext uri="{FF2B5EF4-FFF2-40B4-BE49-F238E27FC236}">
                  <a16:creationId xmlns:a16="http://schemas.microsoft.com/office/drawing/2014/main" id="{2F7B41C0-4465-CACD-4E64-6580772C6619}"/>
                </a:ext>
              </a:extLst>
            </p:cNvPr>
            <p:cNvSpPr txBox="1"/>
            <p:nvPr/>
          </p:nvSpPr>
          <p:spPr>
            <a:xfrm>
              <a:off x="615148" y="5594284"/>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9</a:t>
              </a:r>
            </a:p>
          </p:txBody>
        </p:sp>
        <p:sp>
          <p:nvSpPr>
            <p:cNvPr id="28" name="TextBox 29">
              <a:extLst>
                <a:ext uri="{FF2B5EF4-FFF2-40B4-BE49-F238E27FC236}">
                  <a16:creationId xmlns:a16="http://schemas.microsoft.com/office/drawing/2014/main" id="{0985BB35-C04A-D85A-CC93-5E5B43EF4B64}"/>
                </a:ext>
              </a:extLst>
            </p:cNvPr>
            <p:cNvSpPr txBox="1"/>
            <p:nvPr/>
          </p:nvSpPr>
          <p:spPr>
            <a:xfrm>
              <a:off x="607750" y="503377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00000"/>
                  </a:solidFill>
                </a:rPr>
                <a:t>8</a:t>
              </a:r>
            </a:p>
          </p:txBody>
        </p:sp>
        <p:sp>
          <p:nvSpPr>
            <p:cNvPr id="29" name="TextBox 30">
              <a:extLst>
                <a:ext uri="{FF2B5EF4-FFF2-40B4-BE49-F238E27FC236}">
                  <a16:creationId xmlns:a16="http://schemas.microsoft.com/office/drawing/2014/main" id="{D697AC81-CABD-6ED3-E18A-86A5813DD44C}"/>
                </a:ext>
              </a:extLst>
            </p:cNvPr>
            <p:cNvSpPr txBox="1"/>
            <p:nvPr/>
          </p:nvSpPr>
          <p:spPr>
            <a:xfrm>
              <a:off x="1141150" y="3327334"/>
              <a:ext cx="175445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0070C0"/>
                  </a:solidFill>
                </a:rPr>
                <a:t>jones, 4824173</a:t>
              </a:r>
            </a:p>
          </p:txBody>
        </p:sp>
        <p:sp>
          <p:nvSpPr>
            <p:cNvPr id="30" name="TextBox 31">
              <a:extLst>
                <a:ext uri="{FF2B5EF4-FFF2-40B4-BE49-F238E27FC236}">
                  <a16:creationId xmlns:a16="http://schemas.microsoft.com/office/drawing/2014/main" id="{27088207-C88D-67DB-E1B7-8329AD65AD55}"/>
                </a:ext>
              </a:extLst>
            </p:cNvPr>
            <p:cNvSpPr txBox="1"/>
            <p:nvPr/>
          </p:nvSpPr>
          <p:spPr>
            <a:xfrm>
              <a:off x="1315746" y="5586107"/>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1" name="TextBox 32">
              <a:extLst>
                <a:ext uri="{FF2B5EF4-FFF2-40B4-BE49-F238E27FC236}">
                  <a16:creationId xmlns:a16="http://schemas.microsoft.com/office/drawing/2014/main" id="{5FF3B55F-0B42-EE0D-74F4-D359BB49965F}"/>
                </a:ext>
              </a:extLst>
            </p:cNvPr>
            <p:cNvSpPr txBox="1"/>
            <p:nvPr/>
          </p:nvSpPr>
          <p:spPr>
            <a:xfrm>
              <a:off x="1311541" y="1569027"/>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2" name="TextBox 33">
              <a:extLst>
                <a:ext uri="{FF2B5EF4-FFF2-40B4-BE49-F238E27FC236}">
                  <a16:creationId xmlns:a16="http://schemas.microsoft.com/office/drawing/2014/main" id="{06BF2378-2DE3-D7FB-055D-C67037AAB420}"/>
                </a:ext>
              </a:extLst>
            </p:cNvPr>
            <p:cNvSpPr txBox="1"/>
            <p:nvPr/>
          </p:nvSpPr>
          <p:spPr>
            <a:xfrm>
              <a:off x="1296510" y="416958"/>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3" name="TextBox 34">
              <a:extLst>
                <a:ext uri="{FF2B5EF4-FFF2-40B4-BE49-F238E27FC236}">
                  <a16:creationId xmlns:a16="http://schemas.microsoft.com/office/drawing/2014/main" id="{F019D809-799E-971F-4742-3FBBFFE0B699}"/>
                </a:ext>
              </a:extLst>
            </p:cNvPr>
            <p:cNvSpPr txBox="1"/>
            <p:nvPr/>
          </p:nvSpPr>
          <p:spPr>
            <a:xfrm>
              <a:off x="1286152" y="3890445"/>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4" name="TextBox 35">
              <a:extLst>
                <a:ext uri="{FF2B5EF4-FFF2-40B4-BE49-F238E27FC236}">
                  <a16:creationId xmlns:a16="http://schemas.microsoft.com/office/drawing/2014/main" id="{1396E719-C059-13D2-919B-DC610917CE95}"/>
                </a:ext>
              </a:extLst>
            </p:cNvPr>
            <p:cNvSpPr txBox="1"/>
            <p:nvPr/>
          </p:nvSpPr>
          <p:spPr>
            <a:xfrm>
              <a:off x="1290591" y="2165980"/>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sp>
          <p:nvSpPr>
            <p:cNvPr id="35" name="TextBox 36">
              <a:extLst>
                <a:ext uri="{FF2B5EF4-FFF2-40B4-BE49-F238E27FC236}">
                  <a16:creationId xmlns:a16="http://schemas.microsoft.com/office/drawing/2014/main" id="{EA9BA8DB-6FAE-81E0-F9E9-EAE2090F267B}"/>
                </a:ext>
              </a:extLst>
            </p:cNvPr>
            <p:cNvSpPr txBox="1"/>
            <p:nvPr/>
          </p:nvSpPr>
          <p:spPr>
            <a:xfrm>
              <a:off x="1311541" y="994134"/>
              <a:ext cx="1219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0070C0"/>
                </a:solidFill>
              </a:endParaRPr>
            </a:p>
          </p:txBody>
        </p:sp>
      </p:grpSp>
    </p:spTree>
    <p:extLst>
      <p:ext uri="{BB962C8B-B14F-4D97-AF65-F5344CB8AC3E}">
        <p14:creationId xmlns:p14="http://schemas.microsoft.com/office/powerpoint/2010/main" val="229560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60B4-6A72-6C6A-4A8F-09F20822F559}"/>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0EC4A54-0146-5999-49E2-0EE0CC059F50}"/>
              </a:ext>
            </a:extLst>
          </p:cNvPr>
          <p:cNvSpPr>
            <a:spLocks noGrp="1"/>
          </p:cNvSpPr>
          <p:nvPr>
            <p:ph idx="1"/>
          </p:nvPr>
        </p:nvSpPr>
        <p:spPr/>
        <p:txBody>
          <a:bodyPr/>
          <a:lstStyle/>
          <a:p>
            <a:r>
              <a:rPr lang="en-US" dirty="0"/>
              <a:t>Since we assume the hash function is O(1) to compute, put, get, and find are O(1)</a:t>
            </a:r>
          </a:p>
          <a:p>
            <a:pPr lvl="1"/>
            <a:r>
              <a:rPr lang="en-US" dirty="0"/>
              <a:t>Compute hash</a:t>
            </a:r>
          </a:p>
          <a:p>
            <a:pPr lvl="1"/>
            <a:r>
              <a:rPr lang="en-US" dirty="0"/>
              <a:t>Look in array slot</a:t>
            </a:r>
          </a:p>
          <a:p>
            <a:r>
              <a:rPr lang="en-US" dirty="0"/>
              <a:t>Find is O(n) for simple array, average-case O(log n) for BST</a:t>
            </a:r>
          </a:p>
        </p:txBody>
      </p:sp>
    </p:spTree>
    <p:extLst>
      <p:ext uri="{BB962C8B-B14F-4D97-AF65-F5344CB8AC3E}">
        <p14:creationId xmlns:p14="http://schemas.microsoft.com/office/powerpoint/2010/main" val="142650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647D-2152-D0B3-7FBD-C76F655958C4}"/>
              </a:ext>
            </a:extLst>
          </p:cNvPr>
          <p:cNvSpPr>
            <a:spLocks noGrp="1"/>
          </p:cNvSpPr>
          <p:nvPr>
            <p:ph type="title"/>
          </p:nvPr>
        </p:nvSpPr>
        <p:spPr/>
        <p:txBody>
          <a:bodyPr/>
          <a:lstStyle/>
          <a:p>
            <a:r>
              <a:rPr lang="en-US" dirty="0"/>
              <a:t>Collision</a:t>
            </a:r>
          </a:p>
        </p:txBody>
      </p:sp>
      <p:sp>
        <p:nvSpPr>
          <p:cNvPr id="3" name="Content Placeholder 2">
            <a:extLst>
              <a:ext uri="{FF2B5EF4-FFF2-40B4-BE49-F238E27FC236}">
                <a16:creationId xmlns:a16="http://schemas.microsoft.com/office/drawing/2014/main" id="{B6BC34E4-91A7-4120-2658-66956162DB92}"/>
              </a:ext>
            </a:extLst>
          </p:cNvPr>
          <p:cNvSpPr>
            <a:spLocks noGrp="1"/>
          </p:cNvSpPr>
          <p:nvPr>
            <p:ph idx="1"/>
          </p:nvPr>
        </p:nvSpPr>
        <p:spPr>
          <a:xfrm>
            <a:off x="838200" y="1825625"/>
            <a:ext cx="5257800" cy="4351338"/>
          </a:xfrm>
        </p:spPr>
        <p:txBody>
          <a:bodyPr/>
          <a:lstStyle/>
          <a:p>
            <a:r>
              <a:rPr lang="en-US" dirty="0"/>
              <a:t>For simplicity, can show hash tables with just the key, but remember for a Map, there can be associated data</a:t>
            </a:r>
          </a:p>
          <a:p>
            <a:r>
              <a:rPr lang="en-US" dirty="0"/>
              <a:t>In this table, suppose hash(“</a:t>
            </a:r>
            <a:r>
              <a:rPr lang="en-US" dirty="0" err="1"/>
              <a:t>sam</a:t>
            </a:r>
            <a:r>
              <a:rPr lang="en-US" dirty="0"/>
              <a:t>”) is 7</a:t>
            </a:r>
          </a:p>
          <a:p>
            <a:r>
              <a:rPr lang="en-US" dirty="0"/>
              <a:t>Suppose hash(“</a:t>
            </a:r>
            <a:r>
              <a:rPr lang="en-US" dirty="0" err="1"/>
              <a:t>lara</a:t>
            </a:r>
            <a:r>
              <a:rPr lang="en-US" dirty="0"/>
              <a:t>”) is also 7</a:t>
            </a:r>
          </a:p>
          <a:p>
            <a:r>
              <a:rPr lang="en-US" dirty="0"/>
              <a:t>Slot already taken</a:t>
            </a:r>
          </a:p>
          <a:p>
            <a:r>
              <a:rPr lang="en-US" dirty="0"/>
              <a:t>Collision!</a:t>
            </a:r>
          </a:p>
        </p:txBody>
      </p:sp>
      <p:grpSp>
        <p:nvGrpSpPr>
          <p:cNvPr id="40" name="Group 39">
            <a:extLst>
              <a:ext uri="{FF2B5EF4-FFF2-40B4-BE49-F238E27FC236}">
                <a16:creationId xmlns:a16="http://schemas.microsoft.com/office/drawing/2014/main" id="{ADFBFE0D-F391-4277-596F-EA133E430498}"/>
              </a:ext>
            </a:extLst>
          </p:cNvPr>
          <p:cNvGrpSpPr/>
          <p:nvPr/>
        </p:nvGrpSpPr>
        <p:grpSpPr>
          <a:xfrm>
            <a:off x="8510016" y="55936"/>
            <a:ext cx="3486154" cy="6436939"/>
            <a:chOff x="-352334" y="274638"/>
            <a:chExt cx="3486154" cy="6436939"/>
          </a:xfrm>
        </p:grpSpPr>
        <p:sp>
          <p:nvSpPr>
            <p:cNvPr id="41" name="Rectangle 40">
              <a:extLst>
                <a:ext uri="{FF2B5EF4-FFF2-40B4-BE49-F238E27FC236}">
                  <a16:creationId xmlns:a16="http://schemas.microsoft.com/office/drawing/2014/main" id="{B2421481-EDB8-EE0B-36DB-060F389FCE68}"/>
                </a:ext>
              </a:extLst>
            </p:cNvPr>
            <p:cNvSpPr/>
            <p:nvPr/>
          </p:nvSpPr>
          <p:spPr>
            <a:xfrm>
              <a:off x="990600" y="274638"/>
              <a:ext cx="2133600" cy="6436939"/>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1FF12F5-B937-5331-6643-06E4EBA0D2F1}"/>
                </a:ext>
              </a:extLst>
            </p:cNvPr>
            <p:cNvSpPr/>
            <p:nvPr/>
          </p:nvSpPr>
          <p:spPr>
            <a:xfrm>
              <a:off x="1000217" y="29264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14F5707-48B2-DF47-AA0F-A31E02CE45E5}"/>
                </a:ext>
              </a:extLst>
            </p:cNvPr>
            <p:cNvSpPr/>
            <p:nvPr/>
          </p:nvSpPr>
          <p:spPr>
            <a:xfrm>
              <a:off x="1002436" y="853913"/>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BF9E16A-08E5-8EAC-26E7-52C9A6796DC0}"/>
                </a:ext>
              </a:extLst>
            </p:cNvPr>
            <p:cNvSpPr/>
            <p:nvPr/>
          </p:nvSpPr>
          <p:spPr>
            <a:xfrm>
              <a:off x="1000216" y="3187784"/>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48CE37E-87C3-43D9-23D5-24EACE11E4A1}"/>
                </a:ext>
              </a:extLst>
            </p:cNvPr>
            <p:cNvSpPr/>
            <p:nvPr/>
          </p:nvSpPr>
          <p:spPr>
            <a:xfrm>
              <a:off x="1019455" y="2628290"/>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BDEDD4-0268-F834-917A-39B71433FC2B}"/>
                </a:ext>
              </a:extLst>
            </p:cNvPr>
            <p:cNvSpPr/>
            <p:nvPr/>
          </p:nvSpPr>
          <p:spPr>
            <a:xfrm>
              <a:off x="1009835" y="1437361"/>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94752D2-0D6F-2BB6-34E7-D950D6016AC6}"/>
                </a:ext>
              </a:extLst>
            </p:cNvPr>
            <p:cNvSpPr/>
            <p:nvPr/>
          </p:nvSpPr>
          <p:spPr>
            <a:xfrm>
              <a:off x="1000217" y="2024378"/>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FAFDEA6-40CB-44B2-A87E-173A3DC74B97}"/>
                </a:ext>
              </a:extLst>
            </p:cNvPr>
            <p:cNvSpPr/>
            <p:nvPr/>
          </p:nvSpPr>
          <p:spPr>
            <a:xfrm>
              <a:off x="1009835" y="3766607"/>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7E68EE-C246-83A2-0920-652EFA959D3B}"/>
                </a:ext>
              </a:extLst>
            </p:cNvPr>
            <p:cNvSpPr/>
            <p:nvPr/>
          </p:nvSpPr>
          <p:spPr>
            <a:xfrm>
              <a:off x="1009834" y="4335039"/>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138B7BA-1A02-3AA3-5C2B-A28C6CE742D8}"/>
                </a:ext>
              </a:extLst>
            </p:cNvPr>
            <p:cNvSpPr/>
            <p:nvPr/>
          </p:nvSpPr>
          <p:spPr>
            <a:xfrm>
              <a:off x="990600" y="49117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01B1026-E953-0E90-8E0D-246DD14BEAA8}"/>
                </a:ext>
              </a:extLst>
            </p:cNvPr>
            <p:cNvSpPr/>
            <p:nvPr/>
          </p:nvSpPr>
          <p:spPr>
            <a:xfrm>
              <a:off x="1009834" y="5497395"/>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FA0BD9E-CA99-D5BD-0504-3A66E9878F72}"/>
                </a:ext>
              </a:extLst>
            </p:cNvPr>
            <p:cNvSpPr/>
            <p:nvPr/>
          </p:nvSpPr>
          <p:spPr>
            <a:xfrm>
              <a:off x="1000216" y="6083052"/>
              <a:ext cx="2114365" cy="563111"/>
            </a:xfrm>
            <a:prstGeom prst="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7695B65-2D54-2EAF-6D4B-89870E7F1798}"/>
                </a:ext>
              </a:extLst>
            </p:cNvPr>
            <p:cNvSpPr txBox="1"/>
            <p:nvPr/>
          </p:nvSpPr>
          <p:spPr>
            <a:xfrm>
              <a:off x="1333686" y="5033778"/>
              <a:ext cx="1219200" cy="369332"/>
            </a:xfrm>
            <a:prstGeom prst="rect">
              <a:avLst/>
            </a:prstGeom>
            <a:noFill/>
          </p:spPr>
          <p:txBody>
            <a:bodyPr wrap="square" rtlCol="0">
              <a:spAutoFit/>
            </a:bodyPr>
            <a:lstStyle/>
            <a:p>
              <a:endParaRPr lang="en-US" b="1" dirty="0">
                <a:solidFill>
                  <a:srgbClr val="0070C0"/>
                </a:solidFill>
              </a:endParaRPr>
            </a:p>
          </p:txBody>
        </p:sp>
        <p:sp>
          <p:nvSpPr>
            <p:cNvPr id="54" name="TextBox 53">
              <a:extLst>
                <a:ext uri="{FF2B5EF4-FFF2-40B4-BE49-F238E27FC236}">
                  <a16:creationId xmlns:a16="http://schemas.microsoft.com/office/drawing/2014/main" id="{886E8AA1-F9AB-FB4D-6649-B8982FCB85D6}"/>
                </a:ext>
              </a:extLst>
            </p:cNvPr>
            <p:cNvSpPr txBox="1"/>
            <p:nvPr/>
          </p:nvSpPr>
          <p:spPr>
            <a:xfrm>
              <a:off x="-285750" y="1524582"/>
              <a:ext cx="1257114" cy="369332"/>
            </a:xfrm>
            <a:prstGeom prst="rect">
              <a:avLst/>
            </a:prstGeom>
            <a:noFill/>
          </p:spPr>
          <p:txBody>
            <a:bodyPr wrap="square" rtlCol="0">
              <a:spAutoFit/>
            </a:bodyPr>
            <a:lstStyle/>
            <a:p>
              <a:pPr algn="r"/>
              <a:r>
                <a:rPr lang="en-US" b="1" dirty="0">
                  <a:solidFill>
                    <a:srgbClr val="C00000"/>
                  </a:solidFill>
                </a:rPr>
                <a:t>2</a:t>
              </a:r>
            </a:p>
          </p:txBody>
        </p:sp>
        <p:sp>
          <p:nvSpPr>
            <p:cNvPr id="55" name="TextBox 54">
              <a:extLst>
                <a:ext uri="{FF2B5EF4-FFF2-40B4-BE49-F238E27FC236}">
                  <a16:creationId xmlns:a16="http://schemas.microsoft.com/office/drawing/2014/main" id="{8D928723-47E7-517D-9C3B-80C23CB6B523}"/>
                </a:ext>
              </a:extLst>
            </p:cNvPr>
            <p:cNvSpPr txBox="1"/>
            <p:nvPr/>
          </p:nvSpPr>
          <p:spPr>
            <a:xfrm>
              <a:off x="-123736" y="983007"/>
              <a:ext cx="1066803" cy="369332"/>
            </a:xfrm>
            <a:prstGeom prst="rect">
              <a:avLst/>
            </a:prstGeom>
            <a:noFill/>
          </p:spPr>
          <p:txBody>
            <a:bodyPr wrap="square" rtlCol="0">
              <a:spAutoFit/>
            </a:bodyPr>
            <a:lstStyle/>
            <a:p>
              <a:pPr algn="r"/>
              <a:r>
                <a:rPr lang="en-US" b="1" dirty="0">
                  <a:solidFill>
                    <a:srgbClr val="C00000"/>
                  </a:solidFill>
                </a:rPr>
                <a:t>1</a:t>
              </a:r>
            </a:p>
          </p:txBody>
        </p:sp>
        <p:sp>
          <p:nvSpPr>
            <p:cNvPr id="56" name="TextBox 55">
              <a:extLst>
                <a:ext uri="{FF2B5EF4-FFF2-40B4-BE49-F238E27FC236}">
                  <a16:creationId xmlns:a16="http://schemas.microsoft.com/office/drawing/2014/main" id="{88184AFB-193F-0BC1-69FC-3C928DE6CF00}"/>
                </a:ext>
              </a:extLst>
            </p:cNvPr>
            <p:cNvSpPr txBox="1"/>
            <p:nvPr/>
          </p:nvSpPr>
          <p:spPr>
            <a:xfrm>
              <a:off x="-199933" y="389533"/>
              <a:ext cx="1143000" cy="369332"/>
            </a:xfrm>
            <a:prstGeom prst="rect">
              <a:avLst/>
            </a:prstGeom>
            <a:noFill/>
          </p:spPr>
          <p:txBody>
            <a:bodyPr wrap="square" rtlCol="0">
              <a:spAutoFit/>
            </a:bodyPr>
            <a:lstStyle/>
            <a:p>
              <a:pPr algn="r"/>
              <a:r>
                <a:rPr lang="en-US" b="1" dirty="0">
                  <a:solidFill>
                    <a:srgbClr val="C00000"/>
                  </a:solidFill>
                </a:rPr>
                <a:t>0</a:t>
              </a:r>
            </a:p>
          </p:txBody>
        </p:sp>
        <p:sp>
          <p:nvSpPr>
            <p:cNvPr id="57" name="TextBox 56">
              <a:extLst>
                <a:ext uri="{FF2B5EF4-FFF2-40B4-BE49-F238E27FC236}">
                  <a16:creationId xmlns:a16="http://schemas.microsoft.com/office/drawing/2014/main" id="{3F9FF11A-A2CD-7A6A-969F-2A86CE9A853E}"/>
                </a:ext>
              </a:extLst>
            </p:cNvPr>
            <p:cNvSpPr txBox="1"/>
            <p:nvPr/>
          </p:nvSpPr>
          <p:spPr>
            <a:xfrm>
              <a:off x="28665" y="4453427"/>
              <a:ext cx="914401" cy="369332"/>
            </a:xfrm>
            <a:prstGeom prst="rect">
              <a:avLst/>
            </a:prstGeom>
            <a:noFill/>
          </p:spPr>
          <p:txBody>
            <a:bodyPr wrap="square" rtlCol="0">
              <a:spAutoFit/>
            </a:bodyPr>
            <a:lstStyle/>
            <a:p>
              <a:pPr algn="r"/>
              <a:endParaRPr lang="en-US" b="1" dirty="0">
                <a:solidFill>
                  <a:srgbClr val="C00000"/>
                </a:solidFill>
              </a:endParaRPr>
            </a:p>
          </p:txBody>
        </p:sp>
        <p:sp>
          <p:nvSpPr>
            <p:cNvPr id="58" name="TextBox 57">
              <a:extLst>
                <a:ext uri="{FF2B5EF4-FFF2-40B4-BE49-F238E27FC236}">
                  <a16:creationId xmlns:a16="http://schemas.microsoft.com/office/drawing/2014/main" id="{39217EF7-59B4-6D68-F04E-FDCE93DDC6DC}"/>
                </a:ext>
              </a:extLst>
            </p:cNvPr>
            <p:cNvSpPr txBox="1"/>
            <p:nvPr/>
          </p:nvSpPr>
          <p:spPr>
            <a:xfrm>
              <a:off x="-352334" y="3863496"/>
              <a:ext cx="1295401" cy="369332"/>
            </a:xfrm>
            <a:prstGeom prst="rect">
              <a:avLst/>
            </a:prstGeom>
            <a:noFill/>
          </p:spPr>
          <p:txBody>
            <a:bodyPr wrap="square" rtlCol="0">
              <a:spAutoFit/>
            </a:bodyPr>
            <a:lstStyle/>
            <a:p>
              <a:pPr algn="r"/>
              <a:r>
                <a:rPr lang="en-US" b="1" dirty="0">
                  <a:solidFill>
                    <a:srgbClr val="C00000"/>
                  </a:solidFill>
                </a:rPr>
                <a:t>6</a:t>
              </a:r>
            </a:p>
          </p:txBody>
        </p:sp>
        <p:sp>
          <p:nvSpPr>
            <p:cNvPr id="59" name="TextBox 58">
              <a:extLst>
                <a:ext uri="{FF2B5EF4-FFF2-40B4-BE49-F238E27FC236}">
                  <a16:creationId xmlns:a16="http://schemas.microsoft.com/office/drawing/2014/main" id="{21C70BCB-325C-916E-4F43-A309080C1DE0}"/>
                </a:ext>
              </a:extLst>
            </p:cNvPr>
            <p:cNvSpPr txBox="1"/>
            <p:nvPr/>
          </p:nvSpPr>
          <p:spPr>
            <a:xfrm>
              <a:off x="-199933" y="3308441"/>
              <a:ext cx="1180913" cy="369332"/>
            </a:xfrm>
            <a:prstGeom prst="rect">
              <a:avLst/>
            </a:prstGeom>
            <a:noFill/>
          </p:spPr>
          <p:txBody>
            <a:bodyPr wrap="square" rtlCol="0">
              <a:spAutoFit/>
            </a:bodyPr>
            <a:lstStyle/>
            <a:p>
              <a:pPr algn="r"/>
              <a:r>
                <a:rPr lang="en-US" b="1" dirty="0">
                  <a:solidFill>
                    <a:srgbClr val="C00000"/>
                  </a:solidFill>
                </a:rPr>
                <a:t>5</a:t>
              </a:r>
            </a:p>
          </p:txBody>
        </p:sp>
        <p:sp>
          <p:nvSpPr>
            <p:cNvPr id="60" name="TextBox 59">
              <a:extLst>
                <a:ext uri="{FF2B5EF4-FFF2-40B4-BE49-F238E27FC236}">
                  <a16:creationId xmlns:a16="http://schemas.microsoft.com/office/drawing/2014/main" id="{15FF86EF-6E93-FD10-3A60-8075F53491CE}"/>
                </a:ext>
              </a:extLst>
            </p:cNvPr>
            <p:cNvSpPr txBox="1"/>
            <p:nvPr/>
          </p:nvSpPr>
          <p:spPr>
            <a:xfrm>
              <a:off x="28665" y="2742432"/>
              <a:ext cx="838201" cy="369332"/>
            </a:xfrm>
            <a:prstGeom prst="rect">
              <a:avLst/>
            </a:prstGeom>
            <a:noFill/>
          </p:spPr>
          <p:txBody>
            <a:bodyPr wrap="square" rtlCol="0">
              <a:spAutoFit/>
            </a:bodyPr>
            <a:lstStyle/>
            <a:p>
              <a:pPr algn="r"/>
              <a:endParaRPr lang="en-US" b="1" dirty="0">
                <a:solidFill>
                  <a:srgbClr val="C00000"/>
                </a:solidFill>
              </a:endParaRPr>
            </a:p>
          </p:txBody>
        </p:sp>
        <p:sp>
          <p:nvSpPr>
            <p:cNvPr id="61" name="TextBox 60">
              <a:extLst>
                <a:ext uri="{FF2B5EF4-FFF2-40B4-BE49-F238E27FC236}">
                  <a16:creationId xmlns:a16="http://schemas.microsoft.com/office/drawing/2014/main" id="{ADE7A459-007B-0CBA-94CE-171860D2ED89}"/>
                </a:ext>
              </a:extLst>
            </p:cNvPr>
            <p:cNvSpPr txBox="1"/>
            <p:nvPr/>
          </p:nvSpPr>
          <p:spPr>
            <a:xfrm>
              <a:off x="-238221" y="2133507"/>
              <a:ext cx="1219201" cy="369332"/>
            </a:xfrm>
            <a:prstGeom prst="rect">
              <a:avLst/>
            </a:prstGeom>
            <a:noFill/>
          </p:spPr>
          <p:txBody>
            <a:bodyPr wrap="square" rtlCol="0">
              <a:spAutoFit/>
            </a:bodyPr>
            <a:lstStyle/>
            <a:p>
              <a:pPr algn="r"/>
              <a:r>
                <a:rPr lang="en-US" b="1" dirty="0">
                  <a:solidFill>
                    <a:srgbClr val="C00000"/>
                  </a:solidFill>
                </a:rPr>
                <a:t>3</a:t>
              </a:r>
            </a:p>
          </p:txBody>
        </p:sp>
        <p:sp>
          <p:nvSpPr>
            <p:cNvPr id="62" name="TextBox 61">
              <a:extLst>
                <a:ext uri="{FF2B5EF4-FFF2-40B4-BE49-F238E27FC236}">
                  <a16:creationId xmlns:a16="http://schemas.microsoft.com/office/drawing/2014/main" id="{9440AA53-C5EB-98FF-BBEE-802DDCC26E21}"/>
                </a:ext>
              </a:extLst>
            </p:cNvPr>
            <p:cNvSpPr txBox="1"/>
            <p:nvPr/>
          </p:nvSpPr>
          <p:spPr>
            <a:xfrm>
              <a:off x="-123734" y="6233039"/>
              <a:ext cx="1095098" cy="369332"/>
            </a:xfrm>
            <a:prstGeom prst="rect">
              <a:avLst/>
            </a:prstGeom>
            <a:noFill/>
          </p:spPr>
          <p:txBody>
            <a:bodyPr wrap="square" rtlCol="0">
              <a:spAutoFit/>
            </a:bodyPr>
            <a:lstStyle/>
            <a:p>
              <a:pPr algn="r"/>
              <a:endParaRPr lang="en-US" b="1" dirty="0">
                <a:solidFill>
                  <a:srgbClr val="C00000"/>
                </a:solidFill>
              </a:endParaRPr>
            </a:p>
          </p:txBody>
        </p:sp>
        <p:sp>
          <p:nvSpPr>
            <p:cNvPr id="63" name="TextBox 62">
              <a:extLst>
                <a:ext uri="{FF2B5EF4-FFF2-40B4-BE49-F238E27FC236}">
                  <a16:creationId xmlns:a16="http://schemas.microsoft.com/office/drawing/2014/main" id="{EC52D66D-AFD9-3945-E7BB-546ED2372ED9}"/>
                </a:ext>
              </a:extLst>
            </p:cNvPr>
            <p:cNvSpPr txBox="1"/>
            <p:nvPr/>
          </p:nvSpPr>
          <p:spPr>
            <a:xfrm>
              <a:off x="-352334" y="5594284"/>
              <a:ext cx="1295400" cy="369332"/>
            </a:xfrm>
            <a:prstGeom prst="rect">
              <a:avLst/>
            </a:prstGeom>
            <a:noFill/>
          </p:spPr>
          <p:txBody>
            <a:bodyPr wrap="square" rtlCol="0">
              <a:spAutoFit/>
            </a:bodyPr>
            <a:lstStyle/>
            <a:p>
              <a:pPr algn="r"/>
              <a:r>
                <a:rPr lang="en-US" b="1">
                  <a:solidFill>
                    <a:srgbClr val="C00000"/>
                  </a:solidFill>
                </a:rPr>
                <a:t>9</a:t>
              </a:r>
              <a:endParaRPr lang="en-US" b="1" dirty="0">
                <a:solidFill>
                  <a:srgbClr val="C00000"/>
                </a:solidFill>
              </a:endParaRPr>
            </a:p>
          </p:txBody>
        </p:sp>
        <p:sp>
          <p:nvSpPr>
            <p:cNvPr id="64" name="TextBox 63">
              <a:extLst>
                <a:ext uri="{FF2B5EF4-FFF2-40B4-BE49-F238E27FC236}">
                  <a16:creationId xmlns:a16="http://schemas.microsoft.com/office/drawing/2014/main" id="{1E33A3AE-C395-E361-D0F8-10D191FB4196}"/>
                </a:ext>
              </a:extLst>
            </p:cNvPr>
            <p:cNvSpPr txBox="1"/>
            <p:nvPr/>
          </p:nvSpPr>
          <p:spPr>
            <a:xfrm>
              <a:off x="-123734" y="5033778"/>
              <a:ext cx="1066800" cy="369332"/>
            </a:xfrm>
            <a:prstGeom prst="rect">
              <a:avLst/>
            </a:prstGeom>
            <a:noFill/>
          </p:spPr>
          <p:txBody>
            <a:bodyPr wrap="square" rtlCol="0">
              <a:spAutoFit/>
            </a:bodyPr>
            <a:lstStyle/>
            <a:p>
              <a:pPr algn="r"/>
              <a:r>
                <a:rPr lang="en-US" b="1" dirty="0">
                  <a:solidFill>
                    <a:srgbClr val="C00000"/>
                  </a:solidFill>
                </a:rPr>
                <a:t>8</a:t>
              </a:r>
            </a:p>
          </p:txBody>
        </p:sp>
        <p:sp>
          <p:nvSpPr>
            <p:cNvPr id="65" name="TextBox 64">
              <a:extLst>
                <a:ext uri="{FF2B5EF4-FFF2-40B4-BE49-F238E27FC236}">
                  <a16:creationId xmlns:a16="http://schemas.microsoft.com/office/drawing/2014/main" id="{015CD513-BB3B-6DAB-EA29-72B6436F6120}"/>
                </a:ext>
              </a:extLst>
            </p:cNvPr>
            <p:cNvSpPr txBox="1"/>
            <p:nvPr/>
          </p:nvSpPr>
          <p:spPr>
            <a:xfrm>
              <a:off x="1319074" y="2725474"/>
              <a:ext cx="1219200" cy="369332"/>
            </a:xfrm>
            <a:prstGeom prst="rect">
              <a:avLst/>
            </a:prstGeom>
            <a:noFill/>
          </p:spPr>
          <p:txBody>
            <a:bodyPr wrap="square" rtlCol="0">
              <a:spAutoFit/>
            </a:bodyPr>
            <a:lstStyle/>
            <a:p>
              <a:r>
                <a:rPr lang="en-US" b="1" dirty="0">
                  <a:solidFill>
                    <a:srgbClr val="0070C0"/>
                  </a:solidFill>
                </a:rPr>
                <a:t>bill</a:t>
              </a:r>
            </a:p>
          </p:txBody>
        </p:sp>
        <p:sp>
          <p:nvSpPr>
            <p:cNvPr id="66" name="TextBox 65">
              <a:extLst>
                <a:ext uri="{FF2B5EF4-FFF2-40B4-BE49-F238E27FC236}">
                  <a16:creationId xmlns:a16="http://schemas.microsoft.com/office/drawing/2014/main" id="{BEEC725F-DEDE-1120-EFEF-992A6355A246}"/>
                </a:ext>
              </a:extLst>
            </p:cNvPr>
            <p:cNvSpPr txBox="1"/>
            <p:nvPr/>
          </p:nvSpPr>
          <p:spPr>
            <a:xfrm>
              <a:off x="1315746" y="5586107"/>
              <a:ext cx="1219200" cy="369332"/>
            </a:xfrm>
            <a:prstGeom prst="rect">
              <a:avLst/>
            </a:prstGeom>
            <a:noFill/>
          </p:spPr>
          <p:txBody>
            <a:bodyPr wrap="square" rtlCol="0">
              <a:spAutoFit/>
            </a:bodyPr>
            <a:lstStyle/>
            <a:p>
              <a:r>
                <a:rPr lang="en-US" b="1" dirty="0" err="1">
                  <a:solidFill>
                    <a:srgbClr val="0070C0"/>
                  </a:solidFill>
                </a:rPr>
                <a:t>amy</a:t>
              </a:r>
              <a:endParaRPr lang="en-US" b="1" dirty="0">
                <a:solidFill>
                  <a:srgbClr val="0070C0"/>
                </a:solidFill>
              </a:endParaRPr>
            </a:p>
          </p:txBody>
        </p:sp>
        <p:sp>
          <p:nvSpPr>
            <p:cNvPr id="67" name="TextBox 66">
              <a:extLst>
                <a:ext uri="{FF2B5EF4-FFF2-40B4-BE49-F238E27FC236}">
                  <a16:creationId xmlns:a16="http://schemas.microsoft.com/office/drawing/2014/main" id="{7B90F654-4506-0BF1-CDC3-39FD17BEEAF8}"/>
                </a:ext>
              </a:extLst>
            </p:cNvPr>
            <p:cNvSpPr txBox="1"/>
            <p:nvPr/>
          </p:nvSpPr>
          <p:spPr>
            <a:xfrm>
              <a:off x="1311541" y="1569027"/>
              <a:ext cx="1219200" cy="369332"/>
            </a:xfrm>
            <a:prstGeom prst="rect">
              <a:avLst/>
            </a:prstGeom>
            <a:noFill/>
          </p:spPr>
          <p:txBody>
            <a:bodyPr wrap="square" rtlCol="0">
              <a:spAutoFit/>
            </a:bodyPr>
            <a:lstStyle/>
            <a:p>
              <a:r>
                <a:rPr lang="en-US" b="1" dirty="0">
                  <a:solidFill>
                    <a:srgbClr val="0070C0"/>
                  </a:solidFill>
                </a:rPr>
                <a:t>bob</a:t>
              </a:r>
            </a:p>
          </p:txBody>
        </p:sp>
        <p:sp>
          <p:nvSpPr>
            <p:cNvPr id="68" name="TextBox 67">
              <a:extLst>
                <a:ext uri="{FF2B5EF4-FFF2-40B4-BE49-F238E27FC236}">
                  <a16:creationId xmlns:a16="http://schemas.microsoft.com/office/drawing/2014/main" id="{768A4C2F-1B0B-4C8A-4CBF-29A91B416F29}"/>
                </a:ext>
              </a:extLst>
            </p:cNvPr>
            <p:cNvSpPr txBox="1"/>
            <p:nvPr/>
          </p:nvSpPr>
          <p:spPr>
            <a:xfrm>
              <a:off x="1296510" y="416958"/>
              <a:ext cx="1219200" cy="369332"/>
            </a:xfrm>
            <a:prstGeom prst="rect">
              <a:avLst/>
            </a:prstGeom>
            <a:noFill/>
          </p:spPr>
          <p:txBody>
            <a:bodyPr wrap="square" rtlCol="0">
              <a:spAutoFit/>
            </a:bodyPr>
            <a:lstStyle/>
            <a:p>
              <a:endParaRPr lang="en-US" b="1" dirty="0">
                <a:solidFill>
                  <a:srgbClr val="0070C0"/>
                </a:solidFill>
              </a:endParaRPr>
            </a:p>
          </p:txBody>
        </p:sp>
        <p:sp>
          <p:nvSpPr>
            <p:cNvPr id="69" name="TextBox 68">
              <a:extLst>
                <a:ext uri="{FF2B5EF4-FFF2-40B4-BE49-F238E27FC236}">
                  <a16:creationId xmlns:a16="http://schemas.microsoft.com/office/drawing/2014/main" id="{0335788D-C780-1742-4621-3E716F1D02CD}"/>
                </a:ext>
              </a:extLst>
            </p:cNvPr>
            <p:cNvSpPr txBox="1"/>
            <p:nvPr/>
          </p:nvSpPr>
          <p:spPr>
            <a:xfrm>
              <a:off x="1082211" y="4451701"/>
              <a:ext cx="1219200" cy="369332"/>
            </a:xfrm>
            <a:prstGeom prst="rect">
              <a:avLst/>
            </a:prstGeom>
            <a:noFill/>
          </p:spPr>
          <p:txBody>
            <a:bodyPr wrap="square" rtlCol="0">
              <a:spAutoFit/>
            </a:bodyPr>
            <a:lstStyle/>
            <a:p>
              <a:r>
                <a:rPr lang="en-US" b="1" dirty="0" err="1">
                  <a:solidFill>
                    <a:srgbClr val="0070C0"/>
                  </a:solidFill>
                </a:rPr>
                <a:t>sam</a:t>
              </a:r>
              <a:endParaRPr lang="en-US" b="1" dirty="0">
                <a:solidFill>
                  <a:srgbClr val="0070C0"/>
                </a:solidFill>
              </a:endParaRPr>
            </a:p>
          </p:txBody>
        </p:sp>
        <p:sp>
          <p:nvSpPr>
            <p:cNvPr id="70" name="TextBox 69">
              <a:extLst>
                <a:ext uri="{FF2B5EF4-FFF2-40B4-BE49-F238E27FC236}">
                  <a16:creationId xmlns:a16="http://schemas.microsoft.com/office/drawing/2014/main" id="{0321559B-9E69-61BF-8C76-19F33AD6DD7E}"/>
                </a:ext>
              </a:extLst>
            </p:cNvPr>
            <p:cNvSpPr txBox="1"/>
            <p:nvPr/>
          </p:nvSpPr>
          <p:spPr>
            <a:xfrm>
              <a:off x="1290591" y="2165980"/>
              <a:ext cx="1219200" cy="369332"/>
            </a:xfrm>
            <a:prstGeom prst="rect">
              <a:avLst/>
            </a:prstGeom>
            <a:noFill/>
          </p:spPr>
          <p:txBody>
            <a:bodyPr wrap="square" rtlCol="0">
              <a:spAutoFit/>
            </a:bodyPr>
            <a:lstStyle/>
            <a:p>
              <a:r>
                <a:rPr lang="en-US" b="1" dirty="0">
                  <a:solidFill>
                    <a:srgbClr val="0070C0"/>
                  </a:solidFill>
                </a:rPr>
                <a:t>jane</a:t>
              </a:r>
            </a:p>
          </p:txBody>
        </p:sp>
        <p:sp>
          <p:nvSpPr>
            <p:cNvPr id="71" name="TextBox 70">
              <a:extLst>
                <a:ext uri="{FF2B5EF4-FFF2-40B4-BE49-F238E27FC236}">
                  <a16:creationId xmlns:a16="http://schemas.microsoft.com/office/drawing/2014/main" id="{1AB2034F-D7A9-B7C3-1969-2E967C7EC067}"/>
                </a:ext>
              </a:extLst>
            </p:cNvPr>
            <p:cNvSpPr txBox="1"/>
            <p:nvPr/>
          </p:nvSpPr>
          <p:spPr>
            <a:xfrm>
              <a:off x="1311541" y="994134"/>
              <a:ext cx="1219200" cy="369332"/>
            </a:xfrm>
            <a:prstGeom prst="rect">
              <a:avLst/>
            </a:prstGeom>
            <a:noFill/>
          </p:spPr>
          <p:txBody>
            <a:bodyPr wrap="square" rtlCol="0">
              <a:spAutoFit/>
            </a:bodyPr>
            <a:lstStyle/>
            <a:p>
              <a:endParaRPr lang="en-US" b="1" dirty="0">
                <a:solidFill>
                  <a:srgbClr val="0070C0"/>
                </a:solidFill>
              </a:endParaRPr>
            </a:p>
          </p:txBody>
        </p:sp>
      </p:grpSp>
      <p:sp>
        <p:nvSpPr>
          <p:cNvPr id="72" name="TextBox 71">
            <a:extLst>
              <a:ext uri="{FF2B5EF4-FFF2-40B4-BE49-F238E27FC236}">
                <a16:creationId xmlns:a16="http://schemas.microsoft.com/office/drawing/2014/main" id="{AD96BAD8-CFFA-D962-7F0A-A5D2D8741358}"/>
              </a:ext>
            </a:extLst>
          </p:cNvPr>
          <p:cNvSpPr txBox="1"/>
          <p:nvPr/>
        </p:nvSpPr>
        <p:spPr>
          <a:xfrm>
            <a:off x="9510049" y="2523730"/>
            <a:ext cx="533400" cy="369332"/>
          </a:xfrm>
          <a:prstGeom prst="rect">
            <a:avLst/>
          </a:prstGeom>
          <a:noFill/>
        </p:spPr>
        <p:txBody>
          <a:bodyPr wrap="square" rtlCol="0">
            <a:spAutoFit/>
          </a:bodyPr>
          <a:lstStyle/>
          <a:p>
            <a:r>
              <a:rPr lang="en-US" b="1" dirty="0">
                <a:solidFill>
                  <a:srgbClr val="C00000"/>
                </a:solidFill>
              </a:rPr>
              <a:t>4</a:t>
            </a:r>
          </a:p>
        </p:txBody>
      </p:sp>
      <p:sp>
        <p:nvSpPr>
          <p:cNvPr id="73" name="TextBox 72">
            <a:extLst>
              <a:ext uri="{FF2B5EF4-FFF2-40B4-BE49-F238E27FC236}">
                <a16:creationId xmlns:a16="http://schemas.microsoft.com/office/drawing/2014/main" id="{E9436016-B9FB-A070-B3BF-8C55B7894159}"/>
              </a:ext>
            </a:extLst>
          </p:cNvPr>
          <p:cNvSpPr txBox="1"/>
          <p:nvPr/>
        </p:nvSpPr>
        <p:spPr>
          <a:xfrm>
            <a:off x="9462702" y="4215446"/>
            <a:ext cx="533400" cy="369332"/>
          </a:xfrm>
          <a:prstGeom prst="rect">
            <a:avLst/>
          </a:prstGeom>
          <a:noFill/>
        </p:spPr>
        <p:txBody>
          <a:bodyPr wrap="square" rtlCol="0">
            <a:spAutoFit/>
          </a:bodyPr>
          <a:lstStyle/>
          <a:p>
            <a:r>
              <a:rPr lang="en-US" b="1" dirty="0">
                <a:solidFill>
                  <a:srgbClr val="C00000"/>
                </a:solidFill>
              </a:rPr>
              <a:t>7</a:t>
            </a:r>
          </a:p>
        </p:txBody>
      </p:sp>
      <p:sp>
        <p:nvSpPr>
          <p:cNvPr id="74" name="TextBox 73">
            <a:extLst>
              <a:ext uri="{FF2B5EF4-FFF2-40B4-BE49-F238E27FC236}">
                <a16:creationId xmlns:a16="http://schemas.microsoft.com/office/drawing/2014/main" id="{5C4DDD80-EE1A-F015-EB3F-FDEB78F65F6E}"/>
              </a:ext>
            </a:extLst>
          </p:cNvPr>
          <p:cNvSpPr txBox="1"/>
          <p:nvPr/>
        </p:nvSpPr>
        <p:spPr>
          <a:xfrm>
            <a:off x="9400742" y="5955645"/>
            <a:ext cx="533400" cy="369332"/>
          </a:xfrm>
          <a:prstGeom prst="rect">
            <a:avLst/>
          </a:prstGeom>
          <a:noFill/>
        </p:spPr>
        <p:txBody>
          <a:bodyPr wrap="square" rtlCol="0">
            <a:spAutoFit/>
          </a:bodyPr>
          <a:lstStyle/>
          <a:p>
            <a:r>
              <a:rPr lang="en-US" b="1" dirty="0">
                <a:solidFill>
                  <a:srgbClr val="C00000"/>
                </a:solidFill>
              </a:rPr>
              <a:t>10</a:t>
            </a:r>
          </a:p>
        </p:txBody>
      </p:sp>
      <p:sp>
        <p:nvSpPr>
          <p:cNvPr id="75" name="TextBox 74">
            <a:extLst>
              <a:ext uri="{FF2B5EF4-FFF2-40B4-BE49-F238E27FC236}">
                <a16:creationId xmlns:a16="http://schemas.microsoft.com/office/drawing/2014/main" id="{315674A5-E32A-5387-5552-402B8E9AE59F}"/>
              </a:ext>
            </a:extLst>
          </p:cNvPr>
          <p:cNvSpPr txBox="1"/>
          <p:nvPr/>
        </p:nvSpPr>
        <p:spPr>
          <a:xfrm>
            <a:off x="10856724" y="4232999"/>
            <a:ext cx="1219200" cy="369332"/>
          </a:xfrm>
          <a:prstGeom prst="rect">
            <a:avLst/>
          </a:prstGeom>
          <a:noFill/>
        </p:spPr>
        <p:txBody>
          <a:bodyPr wrap="square" rtlCol="0">
            <a:spAutoFit/>
          </a:bodyPr>
          <a:lstStyle/>
          <a:p>
            <a:r>
              <a:rPr lang="en-US" b="1" dirty="0" err="1">
                <a:solidFill>
                  <a:srgbClr val="C00000"/>
                </a:solidFill>
              </a:rPr>
              <a:t>lara</a:t>
            </a:r>
            <a:endParaRPr lang="en-US" b="1" dirty="0">
              <a:solidFill>
                <a:srgbClr val="C00000"/>
              </a:solidFill>
            </a:endParaRPr>
          </a:p>
        </p:txBody>
      </p:sp>
    </p:spTree>
    <p:extLst>
      <p:ext uri="{BB962C8B-B14F-4D97-AF65-F5344CB8AC3E}">
        <p14:creationId xmlns:p14="http://schemas.microsoft.com/office/powerpoint/2010/main" val="28013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60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F4A1-51E6-2E81-6266-9A42E45C1C64}"/>
              </a:ext>
            </a:extLst>
          </p:cNvPr>
          <p:cNvSpPr>
            <a:spLocks noGrp="1"/>
          </p:cNvSpPr>
          <p:nvPr>
            <p:ph type="title"/>
          </p:nvPr>
        </p:nvSpPr>
        <p:spPr/>
        <p:txBody>
          <a:bodyPr/>
          <a:lstStyle/>
          <a:p>
            <a:r>
              <a:rPr lang="en-US" dirty="0"/>
              <a:t>Pigeonhole principle</a:t>
            </a:r>
          </a:p>
        </p:txBody>
      </p:sp>
      <p:sp>
        <p:nvSpPr>
          <p:cNvPr id="3" name="Content Placeholder 2">
            <a:extLst>
              <a:ext uri="{FF2B5EF4-FFF2-40B4-BE49-F238E27FC236}">
                <a16:creationId xmlns:a16="http://schemas.microsoft.com/office/drawing/2014/main" id="{C0419FB8-3E03-BBCC-E58C-ED3325DE982B}"/>
              </a:ext>
            </a:extLst>
          </p:cNvPr>
          <p:cNvSpPr>
            <a:spLocks noGrp="1"/>
          </p:cNvSpPr>
          <p:nvPr>
            <p:ph idx="1"/>
          </p:nvPr>
        </p:nvSpPr>
        <p:spPr>
          <a:xfrm>
            <a:off x="838200" y="1825625"/>
            <a:ext cx="5257800" cy="4351338"/>
          </a:xfrm>
        </p:spPr>
        <p:txBody>
          <a:bodyPr>
            <a:normAutofit fontScale="85000" lnSpcReduction="20000"/>
          </a:bodyPr>
          <a:lstStyle/>
          <a:p>
            <a:r>
              <a:rPr lang="en-US" dirty="0"/>
              <a:t>Are collisions possible to avoid entirely?</a:t>
            </a:r>
          </a:p>
          <a:p>
            <a:r>
              <a:rPr lang="en-US" dirty="0"/>
              <a:t>Would be possible if two distinct keys always get two different hash values</a:t>
            </a:r>
          </a:p>
          <a:p>
            <a:r>
              <a:rPr lang="en-US" dirty="0"/>
              <a:t>But we allow our keys to be anything, whereas the hash output is fixed-size</a:t>
            </a:r>
          </a:p>
          <a:p>
            <a:r>
              <a:rPr lang="en-US" dirty="0"/>
              <a:t>Pigeonhole principle: if there are 8 chicken boxes and 9 chickens, there must be 2 chickens in some box</a:t>
            </a:r>
          </a:p>
          <a:p>
            <a:r>
              <a:rPr lang="en-US" dirty="0"/>
              <a:t>Best we can do is design the hash function so that it distributes keys evenly over the available array subscripts</a:t>
            </a:r>
          </a:p>
        </p:txBody>
      </p:sp>
      <p:pic>
        <p:nvPicPr>
          <p:cNvPr id="4" name="Picture 3">
            <a:extLst>
              <a:ext uri="{FF2B5EF4-FFF2-40B4-BE49-F238E27FC236}">
                <a16:creationId xmlns:a16="http://schemas.microsoft.com/office/drawing/2014/main" id="{E75CDA9C-87FE-5515-17C1-FCAF125E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560" y="2423954"/>
            <a:ext cx="4206240" cy="3154680"/>
          </a:xfrm>
          <a:prstGeom prst="rect">
            <a:avLst/>
          </a:prstGeom>
        </p:spPr>
      </p:pic>
    </p:spTree>
    <p:extLst>
      <p:ext uri="{BB962C8B-B14F-4D97-AF65-F5344CB8AC3E}">
        <p14:creationId xmlns:p14="http://schemas.microsoft.com/office/powerpoint/2010/main" val="33572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_PE_POLL_EMBED_ID" val="abdf06e3-b2b0-4233-804f-0352c55ad3a0"/>
</p:tagLst>
</file>

<file path=ppt/tags/tag2.xml><?xml version="1.0" encoding="utf-8"?>
<p:tagLst xmlns:a="http://schemas.openxmlformats.org/drawingml/2006/main" xmlns:r="http://schemas.openxmlformats.org/officeDocument/2006/relationships" xmlns:p="http://schemas.openxmlformats.org/presentationml/2006/main">
  <p:tag name="__PE_POLL_EMBED_ID" val="cf504a2c-9b2e-4979-92dd-72470a01e5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TotalTime>
  <Words>3527</Words>
  <Application>Microsoft Macintosh PowerPoint</Application>
  <PresentationFormat>Widescreen</PresentationFormat>
  <Paragraphs>478</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Aptos</vt:lpstr>
      <vt:lpstr>Aptos Display</vt:lpstr>
      <vt:lpstr>Arial</vt:lpstr>
      <vt:lpstr>Cambria Math</vt:lpstr>
      <vt:lpstr>Courier New</vt:lpstr>
      <vt:lpstr>Segoe Print</vt:lpstr>
      <vt:lpstr>Verdana</vt:lpstr>
      <vt:lpstr>Wingdings</vt:lpstr>
      <vt:lpstr>Office Theme</vt:lpstr>
      <vt:lpstr>L16 - Hashing</vt:lpstr>
      <vt:lpstr>Hashing demo</vt:lpstr>
      <vt:lpstr>Hashing applications</vt:lpstr>
      <vt:lpstr>Hash terms</vt:lpstr>
      <vt:lpstr>Hash function</vt:lpstr>
      <vt:lpstr>Hash table</vt:lpstr>
      <vt:lpstr>Time complexity</vt:lpstr>
      <vt:lpstr>Collision</vt:lpstr>
      <vt:lpstr>Pigeonhole principle</vt:lpstr>
      <vt:lpstr>Hash functions and collisions in practice</vt:lpstr>
      <vt:lpstr>Good hash functions</vt:lpstr>
      <vt:lpstr>Probability of collisions</vt:lpstr>
      <vt:lpstr>Example bad hash function</vt:lpstr>
      <vt:lpstr>PowerPoint Presentation</vt:lpstr>
      <vt:lpstr>Why is it bad?</vt:lpstr>
      <vt:lpstr>Better hash function</vt:lpstr>
      <vt:lpstr>PowerPoint Presentation</vt:lpstr>
      <vt:lpstr>Pretty good hash</vt:lpstr>
      <vt:lpstr>Table size</vt:lpstr>
      <vt:lpstr>Collision resolution</vt:lpstr>
      <vt:lpstr>Chaining</vt:lpstr>
      <vt:lpstr>PowerPoint Presentation</vt:lpstr>
      <vt:lpstr>Chaining operations</vt:lpstr>
      <vt:lpstr>Chaining operations</vt:lpstr>
      <vt:lpstr>Chaining operations time complexity</vt:lpstr>
      <vt:lpstr>Chaining operations time complexity</vt:lpstr>
      <vt:lpstr>Is BST instead of list worth it?</vt:lpstr>
      <vt:lpstr>Probing</vt:lpstr>
      <vt:lpstr>Linear probing</vt:lpstr>
      <vt:lpstr>Example</vt:lpstr>
      <vt:lpstr>Probing operations</vt:lpstr>
      <vt:lpstr>Probing operations - remove</vt:lpstr>
      <vt:lpstr>Clustering issue</vt:lpstr>
      <vt:lpstr>Clustering solution?</vt:lpstr>
      <vt:lpstr>Clustering solution: probe randomly</vt:lpstr>
      <vt:lpstr>General Probing</vt:lpstr>
      <vt:lpstr>Linear Probing</vt:lpstr>
      <vt:lpstr>Quadratic Probing</vt:lpstr>
      <vt:lpstr>Exponential Probing</vt:lpstr>
      <vt:lpstr>Probing performance</vt:lpstr>
      <vt:lpstr>Probing performance</vt:lpstr>
      <vt:lpstr>Practice problem 1</vt:lpstr>
      <vt:lpstr>Practice problem 1 solution</vt:lpstr>
      <vt:lpstr>Practice problem 2</vt:lpstr>
      <vt:lpstr>Practice problem 2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 Jesse D</dc:creator>
  <cp:lastModifiedBy>Wei, Jesse D</cp:lastModifiedBy>
  <cp:revision>4</cp:revision>
  <dcterms:created xsi:type="dcterms:W3CDTF">2024-07-18T11:15:59Z</dcterms:created>
  <dcterms:modified xsi:type="dcterms:W3CDTF">2024-07-18T20:39:55Z</dcterms:modified>
</cp:coreProperties>
</file>