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71" r:id="rId9"/>
    <p:sldId id="272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9" autoAdjust="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8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2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90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4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D687-353D-4739-AF55-E75AD3063C93}" type="datetimeFigureOut">
              <a:rPr lang="zh-CN" altLang="en-US" smtClean="0"/>
              <a:t>2014/2/19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9265-2891-461C-925D-E02B7370F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-36512" y="1124744"/>
            <a:ext cx="16705263" cy="4664075"/>
            <a:chOff x="-3751608" y="476672"/>
            <a:chExt cx="16705263" cy="4664075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Diffused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" t="18921" r="-170" b="18921"/>
            <a:stretch/>
          </p:blipFill>
          <p:spPr>
            <a:xfrm>
              <a:off x="-1339401" y="509837"/>
              <a:ext cx="4687266" cy="2233786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-1341611" y="494358"/>
              <a:ext cx="4689475" cy="2249264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-3751608" y="476672"/>
              <a:ext cx="16705263" cy="4664075"/>
              <a:chOff x="-3751608" y="476672"/>
              <a:chExt cx="16705263" cy="4664075"/>
            </a:xfrm>
          </p:grpSpPr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-3751608" y="2873797"/>
                <a:ext cx="2268538" cy="2266950"/>
                <a:chOff x="0" y="0"/>
                <a:chExt cx="2268537" cy="2267744"/>
              </a:xfrm>
            </p:grpSpPr>
            <p:sp>
              <p:nvSpPr>
                <p:cNvPr id="42" name="矩形 41"/>
                <p:cNvSpPr>
                  <a:spLocks noChangeArrowheads="1"/>
                </p:cNvSpPr>
                <p:nvPr/>
              </p:nvSpPr>
              <p:spPr bwMode="auto">
                <a:xfrm>
                  <a:off x="793" y="0"/>
                  <a:ext cx="2267744" cy="2267744"/>
                </a:xfrm>
                <a:prstGeom prst="rect">
                  <a:avLst/>
                </a:prstGeom>
                <a:solidFill>
                  <a:srgbClr val="1E8F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pic>
              <p:nvPicPr>
                <p:cNvPr id="43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2268537" cy="100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-3751608" y="476672"/>
                <a:ext cx="2268538" cy="2266950"/>
                <a:chOff x="0" y="0"/>
                <a:chExt cx="2268537" cy="2267744"/>
              </a:xfrm>
            </p:grpSpPr>
            <p:sp>
              <p:nvSpPr>
                <p:cNvPr id="39" name="矩形 38"/>
                <p:cNvSpPr>
                  <a:spLocks noChangeArrowheads="1"/>
                </p:cNvSpPr>
                <p:nvPr/>
              </p:nvSpPr>
              <p:spPr bwMode="auto">
                <a:xfrm>
                  <a:off x="793" y="0"/>
                  <a:ext cx="2267744" cy="2267744"/>
                </a:xfrm>
                <a:prstGeom prst="rect">
                  <a:avLst/>
                </a:prstGeom>
                <a:solidFill>
                  <a:srgbClr val="1E8F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pic>
              <p:nvPicPr>
                <p:cNvPr id="40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2268537" cy="100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9" name="Group 17"/>
              <p:cNvGrpSpPr>
                <a:grpSpLocks/>
              </p:cNvGrpSpPr>
              <p:nvPr/>
            </p:nvGrpSpPr>
            <p:grpSpPr bwMode="auto">
              <a:xfrm>
                <a:off x="1061692" y="2873797"/>
                <a:ext cx="4692649" cy="2266950"/>
                <a:chOff x="0" y="0"/>
                <a:chExt cx="4691343" cy="2267744"/>
              </a:xfrm>
            </p:grpSpPr>
            <p:sp>
              <p:nvSpPr>
                <p:cNvPr id="36" name="矩形 35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0" y="0"/>
                  <a:ext cx="4688981" cy="2267744"/>
                </a:xfrm>
                <a:prstGeom prst="rect">
                  <a:avLst/>
                </a:prstGeom>
                <a:solidFill>
                  <a:srgbClr val="1E8F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pic>
              <p:nvPicPr>
                <p:cNvPr id="37" name="Picture 3">
                  <a:hlinkClick r:id="" action="ppaction://noaction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690621" cy="100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8" name="TextBox 58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817" y="698692"/>
                  <a:ext cx="4463526" cy="831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r>
                    <a:rPr lang="en-US" altLang="zh-CN" sz="48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Proposal Pre</a:t>
                  </a:r>
                  <a:endParaRPr lang="zh-CN" altLang="en-US" sz="48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grpSp>
            <p:nvGrpSpPr>
              <p:cNvPr id="32" name="Group 22"/>
              <p:cNvGrpSpPr>
                <a:grpSpLocks/>
              </p:cNvGrpSpPr>
              <p:nvPr/>
            </p:nvGrpSpPr>
            <p:grpSpPr bwMode="auto">
              <a:xfrm>
                <a:off x="-1340195" y="2873797"/>
                <a:ext cx="2268537" cy="2266950"/>
                <a:chOff x="0" y="0"/>
                <a:chExt cx="2268537" cy="2267744"/>
              </a:xfrm>
            </p:grpSpPr>
            <p:sp>
              <p:nvSpPr>
                <p:cNvPr id="34" name="矩形 33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0"/>
                  <a:ext cx="2267744" cy="2267744"/>
                </a:xfrm>
                <a:prstGeom prst="rect">
                  <a:avLst/>
                </a:prstGeom>
                <a:solidFill>
                  <a:srgbClr val="1E8F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pic>
              <p:nvPicPr>
                <p:cNvPr id="35" name="Picture 3">
                  <a:hlinkClick r:id="" action="ppaction://noaction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2268537" cy="100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5860705" y="2873797"/>
                <a:ext cx="2268537" cy="2266950"/>
                <a:chOff x="0" y="0"/>
                <a:chExt cx="2268537" cy="2267744"/>
              </a:xfrm>
            </p:grpSpPr>
            <p:sp>
              <p:nvSpPr>
                <p:cNvPr id="29" name="矩形 28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0"/>
                  <a:ext cx="2267744" cy="2267744"/>
                </a:xfrm>
                <a:prstGeom prst="rect">
                  <a:avLst/>
                </a:prstGeom>
                <a:solidFill>
                  <a:srgbClr val="1E8F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pic>
              <p:nvPicPr>
                <p:cNvPr id="30" name="Picture 3">
                  <a:hlinkClick r:id="" action="ppaction://noaction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2268537" cy="100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8262592" y="2873797"/>
                <a:ext cx="4691063" cy="2266950"/>
                <a:chOff x="0" y="0"/>
                <a:chExt cx="4690621" cy="2267744"/>
              </a:xfrm>
            </p:grpSpPr>
            <p:grpSp>
              <p:nvGrpSpPr>
                <p:cNvPr id="25" name="Group 3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690621" cy="2267744"/>
                  <a:chOff x="0" y="0"/>
                  <a:chExt cx="2268537" cy="2267744"/>
                </a:xfrm>
              </p:grpSpPr>
              <p:sp>
                <p:nvSpPr>
                  <p:cNvPr id="27" name="矩形 26">
                    <a:hlinkClick r:id="" action="ppaction://noaction"/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0"/>
                    <a:ext cx="2267744" cy="2267744"/>
                  </a:xfrm>
                  <a:prstGeom prst="rect">
                    <a:avLst/>
                  </a:prstGeom>
                  <a:solidFill>
                    <a:srgbClr val="1E8FD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 cmpd="sng">
                        <a:solidFill>
                          <a:srgbClr val="395E8A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9pPr>
                  </a:lstStyle>
                  <a:p>
                    <a:pPr algn="ctr"/>
                    <a:endParaRPr lang="zh-CN" altLang="zh-CN">
                      <a:solidFill>
                        <a:srgbClr val="FFFFFF"/>
                      </a:solidFill>
                      <a:latin typeface="宋体" pitchFamily="2" charset="-122"/>
                      <a:sym typeface="宋体" pitchFamily="2" charset="-122"/>
                    </a:endParaRPr>
                  </a:p>
                </p:txBody>
              </p:sp>
              <p:pic>
                <p:nvPicPr>
                  <p:cNvPr id="28" name="Picture 3">
                    <a:hlinkClick r:id="" action="ppaction://noaction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2268537" cy="10064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6" name="TextBox 61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631" y="105011"/>
                  <a:ext cx="4587429" cy="523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r>
                    <a:rPr lang="en-US" altLang="zh-CN" sz="28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The most convenient </a:t>
                  </a:r>
                  <a:endParaRPr lang="zh-CN" altLang="en-US" sz="28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</p:txBody>
            </p:sp>
          </p:grpSp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3484217" y="476672"/>
                <a:ext cx="2268538" cy="2266950"/>
                <a:chOff x="0" y="0"/>
                <a:chExt cx="2268537" cy="2267744"/>
              </a:xfrm>
            </p:grpSpPr>
            <p:grpSp>
              <p:nvGrpSpPr>
                <p:cNvPr id="21" name="Group 3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268537" cy="2267744"/>
                  <a:chOff x="0" y="0"/>
                  <a:chExt cx="2268537" cy="2267744"/>
                </a:xfrm>
              </p:grpSpPr>
              <p:sp>
                <p:nvSpPr>
                  <p:cNvPr id="23" name="矩形 22">
                    <a:hlinkClick r:id="" action="ppaction://noaction"/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0"/>
                    <a:ext cx="2267744" cy="2267744"/>
                  </a:xfrm>
                  <a:prstGeom prst="rect">
                    <a:avLst/>
                  </a:prstGeom>
                  <a:solidFill>
                    <a:srgbClr val="1E8FD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 cap="flat" cmpd="sng">
                        <a:solidFill>
                          <a:srgbClr val="395E8A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  <a:cs typeface="+mn-cs"/>
                      </a:defRPr>
                    </a:lvl9pPr>
                  </a:lstStyle>
                  <a:p>
                    <a:pPr algn="ctr"/>
                    <a:endParaRPr lang="zh-CN" altLang="zh-CN">
                      <a:solidFill>
                        <a:srgbClr val="FFFFFF"/>
                      </a:solidFill>
                      <a:latin typeface="宋体" pitchFamily="2" charset="-122"/>
                      <a:sym typeface="宋体" pitchFamily="2" charset="-122"/>
                    </a:endParaRPr>
                  </a:p>
                </p:txBody>
              </p:sp>
              <p:pic>
                <p:nvPicPr>
                  <p:cNvPr id="24" name="Picture 3">
                    <a:hlinkClick r:id="" action="ppaction://noaction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2268537" cy="10064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22" name="Picture 13">
                  <a:hlinkClick r:id="" action="ppaction://noaction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934" y="351206"/>
                  <a:ext cx="1565332" cy="1565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4" name="Group 40"/>
              <p:cNvGrpSpPr>
                <a:grpSpLocks/>
              </p:cNvGrpSpPr>
              <p:nvPr/>
            </p:nvGrpSpPr>
            <p:grpSpPr bwMode="auto">
              <a:xfrm>
                <a:off x="5860705" y="476672"/>
                <a:ext cx="4689475" cy="2266950"/>
                <a:chOff x="0" y="0"/>
                <a:chExt cx="4689474" cy="2267745"/>
              </a:xfrm>
            </p:grpSpPr>
            <p:pic>
              <p:nvPicPr>
                <p:cNvPr id="18" name="Picture 15">
                  <a:hlinkClick r:id="" action="ppaction://noaction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5601"/>
                <a:stretch>
                  <a:fillRect/>
                </a:stretch>
              </p:blipFill>
              <p:spPr bwMode="auto">
                <a:xfrm>
                  <a:off x="1639" y="1"/>
                  <a:ext cx="4680864" cy="22677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9" name="Picture 3">
                  <a:hlinkClick r:id="" action="ppaction://noaction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689474" cy="100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" name="TextBox 66">
                  <a:hlinkClick r:id="" action="ppaction://noaction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977" y="520930"/>
                  <a:ext cx="4463526" cy="13854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r>
                    <a:rPr lang="en-US" altLang="zh-CN" sz="6000" dirty="0" smtClean="0">
                      <a:solidFill>
                        <a:srgbClr val="FFFFFF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CostBox</a:t>
                  </a:r>
                  <a:endParaRPr lang="zh-CN" altLang="en-US" sz="6000" dirty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  <a:p>
                  <a:r>
                    <a:rPr lang="en-US" altLang="zh-CN" sz="2400" dirty="0" smtClean="0">
                      <a:solidFill>
                        <a:schemeClr val="bg1"/>
                      </a:solidFill>
                    </a:rPr>
                    <a:t>Course Project</a:t>
                  </a:r>
                  <a:endParaRPr lang="zh-CN" alt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44"/>
              <p:cNvGrpSpPr>
                <a:grpSpLocks/>
              </p:cNvGrpSpPr>
              <p:nvPr/>
            </p:nvGrpSpPr>
            <p:grpSpPr bwMode="auto">
              <a:xfrm>
                <a:off x="10685117" y="476672"/>
                <a:ext cx="2268538" cy="2266950"/>
                <a:chOff x="0" y="0"/>
                <a:chExt cx="2268537" cy="2267744"/>
              </a:xfrm>
            </p:grpSpPr>
            <p:sp>
              <p:nvSpPr>
                <p:cNvPr id="16" name="矩形 15"/>
                <p:cNvSpPr>
                  <a:spLocks noChangeArrowheads="1"/>
                </p:cNvSpPr>
                <p:nvPr/>
              </p:nvSpPr>
              <p:spPr bwMode="auto">
                <a:xfrm>
                  <a:off x="793" y="0"/>
                  <a:ext cx="2267744" cy="2267744"/>
                </a:xfrm>
                <a:prstGeom prst="rect">
                  <a:avLst/>
                </a:prstGeom>
                <a:solidFill>
                  <a:srgbClr val="1E8F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pic>
              <p:nvPicPr>
                <p:cNvPr id="17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2268537" cy="100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4" name="Group 13"/>
              <p:cNvGrpSpPr>
                <a:grpSpLocks/>
              </p:cNvGrpSpPr>
              <p:nvPr/>
            </p:nvGrpSpPr>
            <p:grpSpPr bwMode="auto">
              <a:xfrm>
                <a:off x="-1341611" y="494358"/>
                <a:ext cx="4689475" cy="1992140"/>
                <a:chOff x="0" y="0"/>
                <a:chExt cx="4689474" cy="1992838"/>
              </a:xfrm>
            </p:grpSpPr>
            <p:pic>
              <p:nvPicPr>
                <p:cNvPr id="46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689474" cy="1006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mpd="sng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TextBox 1034"/>
                <p:cNvSpPr>
                  <a:spLocks noChangeArrowheads="1"/>
                </p:cNvSpPr>
                <p:nvPr/>
              </p:nvSpPr>
              <p:spPr bwMode="auto">
                <a:xfrm>
                  <a:off x="225948" y="792088"/>
                  <a:ext cx="4463526" cy="1200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  <a:cs typeface="+mn-cs"/>
                    </a:defRPr>
                  </a:lvl9pPr>
                </a:lstStyle>
                <a:p>
                  <a:r>
                    <a:rPr lang="en-US" altLang="zh-CN" sz="4800" b="1" dirty="0" smtClean="0">
                      <a:ln>
                        <a:solidFill>
                          <a:schemeClr val="bg1"/>
                        </a:solidFill>
                      </a:ln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sym typeface="微软雅黑" pitchFamily="34" charset="-122"/>
                    </a:rPr>
                    <a:t>COMP3111</a:t>
                  </a:r>
                  <a:endParaRPr lang="zh-CN" altLang="en-US" sz="4800" b="1" dirty="0">
                    <a:ln>
                      <a:solidFill>
                        <a:schemeClr val="bg1"/>
                      </a:solidFill>
                    </a:ln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endParaRPr>
                </a:p>
                <a:p>
                  <a:r>
                    <a:rPr lang="en-US" altLang="zh-CN" sz="2400" b="1" dirty="0" smtClean="0">
                      <a:solidFill>
                        <a:schemeClr val="bg1"/>
                      </a:solidFill>
                    </a:rPr>
                    <a:t>Software Engineering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2" name="TextBox 6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8376149" y="3429000"/>
              <a:ext cx="4463947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48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Accounting        </a:t>
              </a:r>
            </a:p>
            <a:p>
              <a:r>
                <a:rPr lang="en-US" altLang="zh-CN" sz="48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       Tool</a:t>
              </a:r>
              <a:endParaRPr lang="zh-CN" altLang="en-US" dirty="0"/>
            </a:p>
          </p:txBody>
        </p:sp>
        <p:pic>
          <p:nvPicPr>
            <p:cNvPr id="1026" name="Picture 2" descr="D:\周宇乾\项目开发\苹果UI图标\1_121024091901_8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0595" y="3586347"/>
              <a:ext cx="1716531" cy="128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down.tutu001.com/d/file/20110416/7b7816bfff2a47c21994bfea7d_560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1429" b="87429" l="10357" r="85714">
                          <a14:foregroundMark x1="49821" y1="48857" x2="49821" y2="48857"/>
                          <a14:foregroundMark x1="54464" y1="39714" x2="54464" y2="39714"/>
                          <a14:foregroundMark x1="30714" y1="48000" x2="30714" y2="48000"/>
                          <a14:foregroundMark x1="31429" y1="59143" x2="31429" y2="59143"/>
                          <a14:foregroundMark x1="77321" y1="46857" x2="77321" y2="46857"/>
                          <a14:foregroundMark x1="51071" y1="36571" x2="51071" y2="36571"/>
                          <a14:foregroundMark x1="46607" y1="38000" x2="4660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7" t="31001" r="19279" b="30454"/>
            <a:stretch/>
          </p:blipFill>
          <p:spPr bwMode="auto">
            <a:xfrm>
              <a:off x="-1456126" y="3583815"/>
              <a:ext cx="2418602" cy="92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0685910" y="625912"/>
              <a:ext cx="226774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Development Team</a:t>
              </a:r>
              <a:endParaRPr lang="en-US" altLang="zh-CN" sz="2000" b="1" dirty="0"/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BI </a:t>
              </a:r>
              <a:r>
                <a:rPr lang="en-US" altLang="zh-CN" sz="2000" b="1" dirty="0" err="1" smtClean="0">
                  <a:solidFill>
                    <a:schemeClr val="bg1"/>
                  </a:solidFill>
                </a:rPr>
                <a:t>Jiajun</a:t>
              </a:r>
              <a:endParaRPr lang="en-US" altLang="zh-CN" sz="2000" b="1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CHEN </a:t>
              </a:r>
              <a:r>
                <a:rPr lang="en-US" altLang="zh-CN" sz="2000" b="1" dirty="0" err="1" smtClean="0">
                  <a:solidFill>
                    <a:schemeClr val="bg1"/>
                  </a:solidFill>
                </a:rPr>
                <a:t>Xuan</a:t>
              </a:r>
              <a:endParaRPr lang="en-US" altLang="zh-CN" sz="2000" b="1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RUAN </a:t>
              </a:r>
              <a:r>
                <a:rPr lang="en-US" altLang="zh-CN" sz="2000" b="1" dirty="0" err="1" smtClean="0">
                  <a:solidFill>
                    <a:schemeClr val="bg1"/>
                  </a:solidFill>
                </a:rPr>
                <a:t>Keda</a:t>
              </a:r>
              <a:endParaRPr lang="en-US" altLang="zh-CN" sz="2000" b="1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SUN Lei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altLang="zh-CN" sz="2000" b="1" dirty="0" smtClean="0">
                  <a:solidFill>
                    <a:schemeClr val="bg1"/>
                  </a:solidFill>
                </a:rPr>
                <a:t>ZHOU </a:t>
              </a:r>
              <a:r>
                <a:rPr lang="en-US" altLang="zh-CN" sz="2000" b="1" dirty="0" err="1" smtClean="0">
                  <a:solidFill>
                    <a:schemeClr val="bg1"/>
                  </a:solidFill>
                </a:rPr>
                <a:t>Yuqian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7" name="向右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00392" y="6056013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95278 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3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1" y="2255710"/>
            <a:ext cx="8491295" cy="355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Analysis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7092280" y="1288833"/>
            <a:ext cx="1656184" cy="564893"/>
            <a:chOff x="0" y="0"/>
            <a:chExt cx="2268537" cy="2267744"/>
          </a:xfrm>
          <a:solidFill>
            <a:srgbClr val="92D050"/>
          </a:solidFill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164288" y="1321604"/>
            <a:ext cx="1584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Sharing</a:t>
            </a:r>
            <a:endParaRPr lang="zh-CN" altLang="en-US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" name="向右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00812" y="1331756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072430" y="1516303"/>
            <a:ext cx="2363612" cy="4802658"/>
            <a:chOff x="1792510" y="1602424"/>
            <a:chExt cx="2363612" cy="4802658"/>
          </a:xfrm>
        </p:grpSpPr>
        <p:pic>
          <p:nvPicPr>
            <p:cNvPr id="11266" name="Picture 2" descr="D:\周宇乾\HKUST\Academic Material\2013-14 Spring\COMP 3111\Pre\Sharin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510" y="1602424"/>
              <a:ext cx="2363612" cy="4802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125" b="95833" l="4348" r="96196">
                          <a14:foregroundMark x1="66848" y1="78125" x2="66848" y2="78125"/>
                          <a14:foregroundMark x1="69565" y1="75000" x2="69565" y2="7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784690"/>
              <a:ext cx="1384322" cy="1444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137335" y="5810405"/>
            <a:ext cx="4841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Connected to SNS</a:t>
            </a:r>
            <a:endParaRPr lang="zh-CN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圆角右箭头 16"/>
          <p:cNvSpPr/>
          <p:nvPr/>
        </p:nvSpPr>
        <p:spPr>
          <a:xfrm rot="3849225">
            <a:off x="3810068" y="1469679"/>
            <a:ext cx="547419" cy="1121175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9872" y="3666510"/>
            <a:ext cx="46613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 cost 95 dollars on food. Kill me!!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45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Analysis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4752304" y="1423947"/>
            <a:ext cx="3564112" cy="564893"/>
            <a:chOff x="0" y="0"/>
            <a:chExt cx="2268537" cy="2267744"/>
          </a:xfrm>
          <a:solidFill>
            <a:srgbClr val="92D050"/>
          </a:solidFill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752304" y="1420250"/>
            <a:ext cx="3564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Additive Functions</a:t>
            </a:r>
            <a:endParaRPr lang="zh-CN" altLang="en-US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77779" y="1364323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73145" y="2934658"/>
            <a:ext cx="8263172" cy="2616864"/>
            <a:chOff x="971600" y="2886035"/>
            <a:chExt cx="8263172" cy="2616864"/>
          </a:xfrm>
        </p:grpSpPr>
        <p:sp>
          <p:nvSpPr>
            <p:cNvPr id="12" name="TextBox 5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1661964" y="2886035"/>
              <a:ext cx="558062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48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Currency included</a:t>
              </a:r>
              <a:endParaRPr lang="zh-CN" altLang="en-US" sz="4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13" name="向右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971600" y="3030864"/>
              <a:ext cx="539750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5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2436304" y="3789040"/>
              <a:ext cx="679846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48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Money-saving Alert</a:t>
              </a:r>
              <a:endParaRPr lang="zh-CN" altLang="en-US" sz="4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17" name="向右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691680" y="3972778"/>
              <a:ext cx="539750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5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3462164" y="4671902"/>
              <a:ext cx="492626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48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Items searching</a:t>
              </a:r>
              <a:endParaRPr lang="zh-CN" altLang="en-US" sz="4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19" name="向右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717540" y="4797965"/>
              <a:ext cx="539750" cy="54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 descr="D:\周宇乾\HKUST\Academic Material\2013-14 Spring\COMP 3111 Software Engineering\Pre\vacanc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032" y="1875072"/>
            <a:ext cx="1844892" cy="374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752282" y="2079439"/>
            <a:ext cx="7803175" cy="3544297"/>
            <a:chOff x="-2772400" y="-428064"/>
            <a:chExt cx="15946046" cy="8097778"/>
          </a:xfrm>
        </p:grpSpPr>
        <p:grpSp>
          <p:nvGrpSpPr>
            <p:cNvPr id="3" name="组合 2"/>
            <p:cNvGrpSpPr/>
            <p:nvPr/>
          </p:nvGrpSpPr>
          <p:grpSpPr>
            <a:xfrm>
              <a:off x="-2772400" y="-428064"/>
              <a:ext cx="3985294" cy="8097778"/>
              <a:chOff x="2759657" y="-299485"/>
              <a:chExt cx="3985294" cy="8097778"/>
            </a:xfrm>
          </p:grpSpPr>
          <p:pic>
            <p:nvPicPr>
              <p:cNvPr id="1028" name="Picture 4" descr="D:\周宇乾\HKUST\Academic Material\2013-14 Spring\COMP 3111 Software Engineering\Pre\vacancy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9657" y="-299485"/>
                <a:ext cx="3985294" cy="8097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3708" y="1124743"/>
                <a:ext cx="3136484" cy="4298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" name="组合 8"/>
            <p:cNvGrpSpPr/>
            <p:nvPr/>
          </p:nvGrpSpPr>
          <p:grpSpPr>
            <a:xfrm>
              <a:off x="1230728" y="-428064"/>
              <a:ext cx="3985294" cy="8097778"/>
              <a:chOff x="8676456" y="-428064"/>
              <a:chExt cx="3985294" cy="8097778"/>
            </a:xfrm>
          </p:grpSpPr>
          <p:pic>
            <p:nvPicPr>
              <p:cNvPr id="23" name="Picture 4" descr="D:\周宇乾\HKUST\Academic Material\2013-14 Spring\COMP 3111 Software Engineering\Pre\vacancy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6456" y="-428064"/>
                <a:ext cx="3985294" cy="80977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36496" y="1002229"/>
                <a:ext cx="3240360" cy="5481034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5216022" y="-428064"/>
              <a:ext cx="3985294" cy="8097778"/>
              <a:chOff x="5216023" y="-428064"/>
              <a:chExt cx="3985294" cy="8097778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216023" y="-428064"/>
                <a:ext cx="3985294" cy="8097778"/>
                <a:chOff x="8676456" y="-428064"/>
                <a:chExt cx="3985294" cy="8097778"/>
              </a:xfrm>
            </p:grpSpPr>
            <p:pic>
              <p:nvPicPr>
                <p:cNvPr id="27" name="Picture 4" descr="D:\周宇乾\HKUST\Academic Material\2013-14 Spring\COMP 3111 Software Engineering\Pre\vacancy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456" y="-428064"/>
                  <a:ext cx="3985294" cy="80977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36496" y="1002229"/>
                  <a:ext cx="3240360" cy="5481034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6063" y="996165"/>
                <a:ext cx="3240360" cy="548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9188352" y="-428064"/>
              <a:ext cx="3985294" cy="8097778"/>
              <a:chOff x="9188352" y="-428064"/>
              <a:chExt cx="3985294" cy="809777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9188352" y="-428064"/>
                <a:ext cx="3985294" cy="8097778"/>
                <a:chOff x="8676456" y="-428064"/>
                <a:chExt cx="3985294" cy="8097778"/>
              </a:xfrm>
            </p:grpSpPr>
            <p:pic>
              <p:nvPicPr>
                <p:cNvPr id="30" name="Picture 4" descr="D:\周宇乾\HKUST\Academic Material\2013-14 Spring\COMP 3111 Software Engineering\Pre\vacancy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6456" y="-428064"/>
                  <a:ext cx="3985294" cy="80977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5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36496" y="1002229"/>
                  <a:ext cx="3240360" cy="5481034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87422" y="996165"/>
                <a:ext cx="3201330" cy="548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551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Advantage Analysis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645990" y="2060848"/>
            <a:ext cx="65984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Handier to add items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55626" y="2205677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73982" y="3938053"/>
            <a:ext cx="65984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Clearer to summarize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3618" y="4082882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73982" y="4874157"/>
            <a:ext cx="65984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Faster to share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4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3618" y="5018986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89956" y="3001949"/>
            <a:ext cx="74962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Multi dimension Record 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6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9592" y="3146778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74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Summary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99592" y="1988840"/>
            <a:ext cx="35612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Challenges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464200" y="2819837"/>
            <a:ext cx="46654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Time axis design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36208" y="3680123"/>
            <a:ext cx="52415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Gestures building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36208" y="4540409"/>
            <a:ext cx="56210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Database setting up</a:t>
            </a:r>
          </a:p>
          <a:p>
            <a:r>
              <a:rPr lang="en-US" altLang="zh-CN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             . . .</a:t>
            </a:r>
            <a:endParaRPr lang="zh-CN" alt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270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CostBox 1.0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146" name="Picture 2" descr="D:\周宇乾\项目开发\苹果UI图标\1_121024091901_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r="8641"/>
          <a:stretch/>
        </p:blipFill>
        <p:spPr bwMode="auto">
          <a:xfrm>
            <a:off x="467544" y="1968111"/>
            <a:ext cx="2409771" cy="233297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3256606" y="1968111"/>
            <a:ext cx="5472608" cy="2332978"/>
            <a:chOff x="0" y="0"/>
            <a:chExt cx="2268537" cy="2267744"/>
          </a:xfrm>
        </p:grpSpPr>
        <p:sp>
          <p:nvSpPr>
            <p:cNvPr id="17" name="矩形 16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18" name="Picture 3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4" descr="http://down.tutu001.com/d/file/20110416/7b7816bfff2a47c21994bfea7d_56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429" b="87429" l="10357" r="85714">
                        <a14:foregroundMark x1="49821" y1="48857" x2="49821" y2="48857"/>
                        <a14:foregroundMark x1="54464" y1="39714" x2="54464" y2="39714"/>
                        <a14:foregroundMark x1="30714" y1="48000" x2="30714" y2="48000"/>
                        <a14:foregroundMark x1="31429" y1="59143" x2="31429" y2="59143"/>
                        <a14:foregroundMark x1="77321" y1="46857" x2="77321" y2="46857"/>
                        <a14:foregroundMark x1="51071" y1="36571" x2="51071" y2="36571"/>
                        <a14:foregroundMark x1="46607" y1="38000" x2="46607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87" t="31001" r="19279" b="30454"/>
          <a:stretch/>
        </p:blipFill>
        <p:spPr bwMode="auto">
          <a:xfrm>
            <a:off x="3757241" y="2377791"/>
            <a:ext cx="4323901" cy="166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080442" y="4830251"/>
            <a:ext cx="5424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 so much</a:t>
            </a:r>
            <a:r>
              <a:rPr lang="zh-CN" altLang="en-US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！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23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44647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2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9858" y="2239590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9858" y="3138412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4334" y="4111798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5576" y="5119910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32541" y="2073042"/>
            <a:ext cx="63678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Project  Introduction</a:t>
            </a:r>
            <a:endParaRPr lang="zh-CN" altLang="en-US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32541" y="3081154"/>
            <a:ext cx="63678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Analysis</a:t>
            </a:r>
            <a:endParaRPr lang="zh-CN" altLang="en-US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32541" y="4111798"/>
            <a:ext cx="63678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Advantage Analysis</a:t>
            </a:r>
            <a:endParaRPr lang="zh-CN" altLang="en-US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32541" y="5097378"/>
            <a:ext cx="63678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Summary</a:t>
            </a:r>
            <a:endParaRPr lang="zh-CN" altLang="en-US" sz="4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307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Project Introduction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15616" y="1966480"/>
            <a:ext cx="756084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Proj Name: 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CostBox 1.0</a:t>
            </a:r>
          </a:p>
          <a:p>
            <a:r>
              <a:rPr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Category:   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Accounting Tool</a:t>
            </a:r>
          </a:p>
          <a:p>
            <a:r>
              <a:rPr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Problems solved:</a:t>
            </a:r>
          </a:p>
          <a:p>
            <a: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Annoyed Attributes Adding</a:t>
            </a:r>
          </a:p>
          <a:p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&amp; Data Confusion</a:t>
            </a:r>
          </a:p>
          <a:p>
            <a:r>
              <a:rPr lang="en-US" altLang="zh-CN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Object: </a:t>
            </a:r>
            <a:r>
              <a:rPr lang="en-US" altLang="zh-CN" sz="3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Convenient &amp; Handy</a:t>
            </a:r>
          </a:p>
        </p:txBody>
      </p:sp>
    </p:spTree>
    <p:extLst>
      <p:ext uri="{BB962C8B-B14F-4D97-AF65-F5344CB8AC3E}">
        <p14:creationId xmlns:p14="http://schemas.microsoft.com/office/powerpoint/2010/main" val="1749867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Analysis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507594" y="1966480"/>
            <a:ext cx="36724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Accounting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22462" y="2958043"/>
            <a:ext cx="58378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Editing &amp; Showing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99889" y="3927246"/>
            <a:ext cx="47885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Bill Generating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857918" y="4902259"/>
            <a:ext cx="43946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Info. Sharing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1206" y="2111309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43908" y="3103685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84068" y="4038163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99883" y="5047088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359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Analysis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660232" y="1308201"/>
            <a:ext cx="2448272" cy="564893"/>
            <a:chOff x="0" y="0"/>
            <a:chExt cx="2268537" cy="2267744"/>
          </a:xfrm>
          <a:solidFill>
            <a:srgbClr val="92D050"/>
          </a:solidFill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804248" y="1330506"/>
            <a:ext cx="22322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Accounting</a:t>
            </a:r>
            <a:endParaRPr lang="zh-CN" altLang="en-US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04458" y="1362858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23528" y="1508591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7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48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Secs</a:t>
            </a:r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!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8585" y="1565916"/>
            <a:ext cx="8392702" cy="4785466"/>
            <a:chOff x="755576" y="1592116"/>
            <a:chExt cx="8392702" cy="4785466"/>
          </a:xfrm>
        </p:grpSpPr>
        <p:pic>
          <p:nvPicPr>
            <p:cNvPr id="19" name="Picture 3" descr="C:\Users\zhouyuq6\Desktop\mocku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387" y="1592116"/>
              <a:ext cx="2355151" cy="478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5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755576" y="5445224"/>
              <a:ext cx="230425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5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No.2</a:t>
              </a:r>
              <a:endPara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" name="TextBox 5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580112" y="5539879"/>
              <a:ext cx="356816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Choose One</a:t>
              </a:r>
              <a:endPara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125" b="95833" l="4348" r="96196">
                          <a14:foregroundMark x1="66848" y1="78125" x2="66848" y2="78125"/>
                          <a14:foregroundMark x1="69565" y1="75000" x2="69565" y2="7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015" y="3233043"/>
              <a:ext cx="2392886" cy="249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组合 27"/>
          <p:cNvGrpSpPr/>
          <p:nvPr/>
        </p:nvGrpSpPr>
        <p:grpSpPr>
          <a:xfrm>
            <a:off x="478585" y="1633526"/>
            <a:ext cx="8496944" cy="4747802"/>
            <a:chOff x="755576" y="1633526"/>
            <a:chExt cx="8496944" cy="4747802"/>
          </a:xfrm>
        </p:grpSpPr>
        <p:sp>
          <p:nvSpPr>
            <p:cNvPr id="29" name="TextBox 5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755576" y="5445224"/>
              <a:ext cx="2304256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5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No.3</a:t>
              </a:r>
              <a:endPara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0" name="TextBox 5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684354" y="5611887"/>
              <a:ext cx="356816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4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Input Value</a:t>
              </a:r>
              <a:endPara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31" name="Picture 2" descr="D:\周宇乾\HKUST\Academic Material\2013-14 Spring\COMP 3111\Pre\mockup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3" r="13811"/>
            <a:stretch/>
          </p:blipFill>
          <p:spPr bwMode="auto">
            <a:xfrm>
              <a:off x="3313926" y="1633526"/>
              <a:ext cx="2122170" cy="4675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125" b="95833" l="4348" r="96196">
                          <a14:foregroundMark x1="66848" y1="78125" x2="66848" y2="78125"/>
                          <a14:foregroundMark x1="69565" y1="75000" x2="69565" y2="7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330" y="3136618"/>
              <a:ext cx="2392886" cy="249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494659" y="1592116"/>
            <a:ext cx="8655443" cy="5580945"/>
            <a:chOff x="3268614" y="1592116"/>
            <a:chExt cx="8655443" cy="5580945"/>
          </a:xfrm>
        </p:grpSpPr>
        <p:grpSp>
          <p:nvGrpSpPr>
            <p:cNvPr id="2" name="组合 1"/>
            <p:cNvGrpSpPr/>
            <p:nvPr/>
          </p:nvGrpSpPr>
          <p:grpSpPr>
            <a:xfrm>
              <a:off x="3268614" y="1592116"/>
              <a:ext cx="8655443" cy="5580945"/>
              <a:chOff x="755576" y="1592116"/>
              <a:chExt cx="8655443" cy="5580945"/>
            </a:xfrm>
          </p:grpSpPr>
          <p:pic>
            <p:nvPicPr>
              <p:cNvPr id="3075" name="Picture 3" descr="C:\Users\zhouyuq6\Desktop\mockup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2387" y="1592116"/>
                <a:ext cx="2355151" cy="4785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58">
                <a:hlinkClick r:id="" action="ppaction://noaction"/>
              </p:cNvPr>
              <p:cNvSpPr>
                <a:spLocks noChangeArrowheads="1"/>
              </p:cNvSpPr>
              <p:nvPr/>
            </p:nvSpPr>
            <p:spPr bwMode="auto">
              <a:xfrm>
                <a:off x="755576" y="5445224"/>
                <a:ext cx="2304256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en-US" altLang="zh-CN" sz="5400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No.1</a:t>
                </a:r>
                <a:endParaRPr lang="zh-CN" altLang="en-US" sz="36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" name="TextBox 58">
                <a:hlinkClick r:id="" action="ppaction://noaction"/>
              </p:cNvPr>
              <p:cNvSpPr>
                <a:spLocks noChangeArrowheads="1"/>
              </p:cNvSpPr>
              <p:nvPr/>
            </p:nvSpPr>
            <p:spPr bwMode="auto">
              <a:xfrm>
                <a:off x="6174333" y="5403453"/>
                <a:ext cx="3236686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en-US" altLang="zh-CN" sz="4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Pull down</a:t>
                </a:r>
                <a:endParaRPr lang="zh-CN" alt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pic>
            <p:nvPicPr>
              <p:cNvPr id="17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125" b="95833" l="4348" r="96196">
                            <a14:foregroundMark x1="66848" y1="78125" x2="66848" y2="78125"/>
                            <a14:foregroundMark x1="69565" y1="75000" x2="69565" y2="75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8891" y="4676137"/>
                <a:ext cx="2392886" cy="2496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" name="直接箭头连接符 2"/>
            <p:cNvCxnSpPr/>
            <p:nvPr/>
          </p:nvCxnSpPr>
          <p:spPr>
            <a:xfrm>
              <a:off x="6941929" y="4676137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1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Analysis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444208" y="1308201"/>
            <a:ext cx="2448272" cy="564893"/>
            <a:chOff x="0" y="0"/>
            <a:chExt cx="2268537" cy="2267744"/>
          </a:xfrm>
          <a:solidFill>
            <a:srgbClr val="92D050"/>
          </a:solidFill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516216" y="1330506"/>
            <a:ext cx="2808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Edit &amp; Show</a:t>
            </a:r>
            <a:endParaRPr lang="zh-CN" altLang="en-US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04458" y="1362858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547664" y="1412776"/>
            <a:ext cx="7596336" cy="5273078"/>
            <a:chOff x="1547664" y="1412776"/>
            <a:chExt cx="7596336" cy="5273078"/>
          </a:xfrm>
        </p:grpSpPr>
        <p:pic>
          <p:nvPicPr>
            <p:cNvPr id="8194" name="Picture 2" descr="D:\周宇乾\HKUST\Academic Material\2013-14 Spring\COMP 3111\Pre\mockup_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412776"/>
              <a:ext cx="2595128" cy="5273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5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652120" y="2431921"/>
              <a:ext cx="30963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5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Cubic</a:t>
              </a:r>
              <a:endPara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" name="TextBox 5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4572000" y="5583143"/>
              <a:ext cx="4572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4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Time axis shown</a:t>
              </a:r>
              <a:endPara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63874" y="1412776"/>
            <a:ext cx="8336718" cy="5200303"/>
            <a:chOff x="1563874" y="1548727"/>
            <a:chExt cx="8046888" cy="5064352"/>
          </a:xfrm>
        </p:grpSpPr>
        <p:sp>
          <p:nvSpPr>
            <p:cNvPr id="19" name="TextBox 5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364088" y="2361654"/>
              <a:ext cx="226915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54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Cubic</a:t>
              </a:r>
              <a:endPara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563874" y="1548727"/>
              <a:ext cx="8046888" cy="5064352"/>
              <a:chOff x="1563874" y="1548727"/>
              <a:chExt cx="8046888" cy="5064352"/>
            </a:xfrm>
          </p:grpSpPr>
          <p:pic>
            <p:nvPicPr>
              <p:cNvPr id="23" name="Picture 2" descr="D:\周宇乾\HKUST\Academic Material\2013-14 Spring\COMP 3111\Pre\mockup_2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3874" y="1548727"/>
                <a:ext cx="2492404" cy="5064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58">
                <a:hlinkClick r:id="" action="ppaction://noaction"/>
              </p:cNvPr>
              <p:cNvSpPr>
                <a:spLocks noChangeArrowheads="1"/>
              </p:cNvSpPr>
              <p:nvPr/>
            </p:nvSpPr>
            <p:spPr bwMode="auto">
              <a:xfrm>
                <a:off x="4240944" y="4089960"/>
                <a:ext cx="453619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For each item, you can:</a:t>
                </a:r>
                <a:endPara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5" name="TextBox 58">
                <a:hlinkClick r:id="" action="ppaction://noaction"/>
              </p:cNvPr>
              <p:cNvSpPr>
                <a:spLocks noChangeArrowheads="1"/>
              </p:cNvSpPr>
              <p:nvPr/>
            </p:nvSpPr>
            <p:spPr bwMode="auto">
              <a:xfrm>
                <a:off x="4283968" y="4797152"/>
                <a:ext cx="5326794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r>
                  <a:rPr lang="en-US" altLang="zh-CN" sz="32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Add pictures </a:t>
                </a:r>
              </a:p>
              <a:p>
                <a:r>
                  <a:rPr lang="en-US" altLang="zh-CN" sz="32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     &amp; comments</a:t>
                </a:r>
              </a:p>
              <a:p>
                <a:r>
                  <a:rPr lang="en-US" altLang="zh-CN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</a:t>
                </a:r>
                <a:r>
                  <a:rPr lang="en-US" altLang="zh-CN" sz="32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      &amp; Location(GPRS) </a:t>
                </a:r>
                <a:endPara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667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Analysis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6176" y="1288833"/>
            <a:ext cx="2809168" cy="564893"/>
            <a:chOff x="0" y="0"/>
            <a:chExt cx="2268537" cy="2267744"/>
          </a:xfrm>
          <a:solidFill>
            <a:srgbClr val="92D050"/>
          </a:solidFill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28184" y="1321604"/>
            <a:ext cx="2808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Bill Generating</a:t>
            </a:r>
            <a:endParaRPr lang="zh-CN" altLang="en-US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708" y="1331756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661964" y="2886035"/>
            <a:ext cx="55806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Chart Generating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71600" y="3030864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102124" y="4182179"/>
            <a:ext cx="57063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Table Generating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" name="向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57500" y="4365917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7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周宇乾\HKUST\Academic Material\2013-14 Spring\COMP 3111\Pre\mockup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58" y="1566979"/>
            <a:ext cx="2350998" cy="47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Analysis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6176" y="1288833"/>
            <a:ext cx="2809168" cy="564893"/>
            <a:chOff x="0" y="0"/>
            <a:chExt cx="2268537" cy="2267744"/>
          </a:xfrm>
          <a:solidFill>
            <a:srgbClr val="92D050"/>
          </a:solidFill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28184" y="1321604"/>
            <a:ext cx="2808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Bill Generating</a:t>
            </a:r>
            <a:endParaRPr lang="zh-CN" altLang="en-US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" name="向右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708" y="1331756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D:\周宇乾\HKUST\Academic Material\2013-14 Spring\COMP 3111\Pre\mockup_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94" y="1523149"/>
            <a:ext cx="2372569" cy="48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25" b="95833" l="4348" r="96196">
                        <a14:foregroundMark x1="66848" y1="78125" x2="66848" y2="78125"/>
                        <a14:foregroundMark x1="69565" y1="75000" x2="69565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36618"/>
            <a:ext cx="1384322" cy="14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笑脸 1"/>
          <p:cNvSpPr/>
          <p:nvPr/>
        </p:nvSpPr>
        <p:spPr>
          <a:xfrm>
            <a:off x="2123728" y="3208626"/>
            <a:ext cx="223366" cy="220374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275856" y="2909262"/>
            <a:ext cx="288032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Choose items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or</a:t>
            </a:r>
          </a:p>
          <a:p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Set the  </a:t>
            </a:r>
          </a:p>
          <a:p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time period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圆角右箭头 2"/>
          <p:cNvSpPr/>
          <p:nvPr/>
        </p:nvSpPr>
        <p:spPr>
          <a:xfrm rot="3849225">
            <a:off x="3372210" y="2170040"/>
            <a:ext cx="811752" cy="630028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角右箭头 22"/>
          <p:cNvSpPr/>
          <p:nvPr/>
        </p:nvSpPr>
        <p:spPr>
          <a:xfrm rot="14891328">
            <a:off x="4941652" y="4759978"/>
            <a:ext cx="811752" cy="630028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笑脸 23"/>
          <p:cNvSpPr/>
          <p:nvPr/>
        </p:nvSpPr>
        <p:spPr>
          <a:xfrm>
            <a:off x="1259632" y="2708920"/>
            <a:ext cx="223366" cy="220374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D:\周宇乾\HKUST\Academic Material\2013-14 Spring\COMP 3111\Pre\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839" y="1498588"/>
            <a:ext cx="2439569" cy="495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063" y="0"/>
            <a:ext cx="1466417" cy="11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03648" y="7701"/>
            <a:ext cx="7740352" cy="1224136"/>
            <a:chOff x="0" y="0"/>
            <a:chExt cx="2268537" cy="226774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solidFill>
              <a:srgbClr val="1E8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63688" y="183460"/>
            <a:ext cx="662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4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Function Analysis</a:t>
            </a:r>
            <a:endParaRPr lang="zh-CN" altLang="en-US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6156176" y="1288833"/>
            <a:ext cx="2809168" cy="564893"/>
            <a:chOff x="0" y="0"/>
            <a:chExt cx="2268537" cy="2267744"/>
          </a:xfrm>
          <a:solidFill>
            <a:srgbClr val="92D050"/>
          </a:solidFill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793" y="0"/>
              <a:ext cx="2267744" cy="2267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8537" cy="1006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228184" y="1321604"/>
            <a:ext cx="2808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Bill Generating</a:t>
            </a:r>
            <a:endParaRPr lang="zh-CN" altLang="en-US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" name="向右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708" y="1331756"/>
            <a:ext cx="53975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5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19872" y="2980109"/>
            <a:ext cx="288032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Chart 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or</a:t>
            </a: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</a:t>
            </a:r>
            <a:r>
              <a:rPr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Table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圆角右箭头 2"/>
          <p:cNvSpPr/>
          <p:nvPr/>
        </p:nvSpPr>
        <p:spPr>
          <a:xfrm rot="3849225">
            <a:off x="3372210" y="2170040"/>
            <a:ext cx="811752" cy="630028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角右箭头 22"/>
          <p:cNvSpPr/>
          <p:nvPr/>
        </p:nvSpPr>
        <p:spPr>
          <a:xfrm rot="14891328">
            <a:off x="4897423" y="4473107"/>
            <a:ext cx="811752" cy="630028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43" name="Picture 3" descr="D:\周宇乾\HKUST\Academic Material\2013-14 Spring\COMP 3111\Pre\ratio cha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6" y="1562872"/>
            <a:ext cx="2407932" cy="48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25" b="95833" l="4348" r="96196">
                        <a14:foregroundMark x1="66848" y1="78125" x2="66848" y2="78125"/>
                        <a14:foregroundMark x1="69565" y1="75000" x2="69565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7" y="3605134"/>
            <a:ext cx="1384322" cy="144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6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206</Words>
  <Application>Microsoft Office PowerPoint</Application>
  <PresentationFormat>全屏显示(4:3)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zhouyuq6</dc:creator>
  <cp:lastModifiedBy>zhouyuq6</cp:lastModifiedBy>
  <cp:revision>83</cp:revision>
  <dcterms:created xsi:type="dcterms:W3CDTF">2014-02-17T05:14:54Z</dcterms:created>
  <dcterms:modified xsi:type="dcterms:W3CDTF">2014-02-19T13:48:01Z</dcterms:modified>
</cp:coreProperties>
</file>