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8" r:id="rId4"/>
    <p:sldId id="261" r:id="rId5"/>
    <p:sldId id="263" r:id="rId6"/>
    <p:sldId id="262" r:id="rId7"/>
    <p:sldId id="264" r:id="rId8"/>
    <p:sldId id="280" r:id="rId9"/>
    <p:sldId id="273" r:id="rId10"/>
    <p:sldId id="284" r:id="rId11"/>
    <p:sldId id="286" r:id="rId12"/>
    <p:sldId id="285" r:id="rId13"/>
    <p:sldId id="274" r:id="rId14"/>
    <p:sldId id="287" r:id="rId15"/>
    <p:sldId id="283" r:id="rId16"/>
    <p:sldId id="282" r:id="rId17"/>
    <p:sldId id="289" r:id="rId18"/>
    <p:sldId id="291" r:id="rId19"/>
    <p:sldId id="276" r:id="rId20"/>
    <p:sldId id="290" r:id="rId21"/>
    <p:sldId id="288" r:id="rId22"/>
    <p:sldId id="279" r:id="rId23"/>
    <p:sldId id="265" r:id="rId24"/>
    <p:sldId id="266" r:id="rId25"/>
    <p:sldId id="292" r:id="rId26"/>
    <p:sldId id="267" r:id="rId27"/>
    <p:sldId id="270" r:id="rId28"/>
    <p:sldId id="293" r:id="rId29"/>
    <p:sldId id="271" r:id="rId30"/>
    <p:sldId id="272" r:id="rId31"/>
    <p:sldId id="294" r:id="rId32"/>
    <p:sldId id="296" r:id="rId33"/>
    <p:sldId id="295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 snapToGrid="0">
      <p:cViewPr varScale="1">
        <p:scale>
          <a:sx n="66" d="100"/>
          <a:sy n="66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768E-F8E0-43A4-9DAB-67199E11C532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416E-D494-44F3-B292-A904148FC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9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8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Noto Sans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9937-7089-458F-8141-AF5369533E8C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C078DF02-A08E-480D-AA47-8AF67ADC9ADD}"/>
              </a:ext>
            </a:extLst>
          </p:cNvPr>
          <p:cNvSpPr/>
          <p:nvPr userDrawn="1"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52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FB0-A796-4597-95AE-B1DFA5462110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5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2BB-DBA8-4D61-8E21-177EE8D83645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7689-7F2A-41B7-BD48-CFC305A89705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DB3E0D67-B2C0-47FD-8B89-3741D93DEDD0}"/>
              </a:ext>
            </a:extLst>
          </p:cNvPr>
          <p:cNvSpPr/>
          <p:nvPr userDrawn="1"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535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024-C2E2-47CF-BA55-3C4A2D1EA790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944-2497-4CBA-8E94-B90292F4E9B5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E7D-C2D5-4606-BAA4-31F66E5E6457}" type="datetime1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8D76-2661-49E1-854E-F03AEE801C96}" type="datetime1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825-C5DB-4B91-9FC6-B6BC627D3CD0}" type="datetime1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3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1B9-69C9-4274-96FB-A775CDA9B197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907-29CB-4B22-9220-E49B995347BC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0F54-E6A9-4C9F-A734-C5DBF20B3885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0.png"/><Relationship Id="rId7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417-fall2019-tutorials/linear_algebra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2ACDF742-0B3A-4F62-AFEF-A655CE5D4104}"/>
              </a:ext>
            </a:extLst>
          </p:cNvPr>
          <p:cNvSpPr txBox="1"/>
          <p:nvPr/>
        </p:nvSpPr>
        <p:spPr>
          <a:xfrm>
            <a:off x="288000" y="2446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2600" b="1" strike="noStrike" spc="-1" dirty="0">
                <a:latin typeface="Noto Sans Regular"/>
              </a:rPr>
              <a:t>COMP 417 – Tutorial 3</a:t>
            </a:r>
            <a:r>
              <a:rPr lang="en-CA" sz="2200" b="0" strike="noStrike" spc="-1" dirty="0">
                <a:latin typeface="Noto Sans Regular"/>
              </a:rPr>
              <a:t> </a:t>
            </a:r>
          </a:p>
          <a:p>
            <a:pPr algn="ctr"/>
            <a:r>
              <a:rPr lang="en-CA" sz="2200" b="0" strike="noStrike" spc="-1" dirty="0">
                <a:latin typeface="Noto Sans Regular"/>
              </a:rPr>
              <a:t>October 4,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13AF0-2893-44F1-9BBA-95A7463BC92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28000" y="981697"/>
            <a:ext cx="3888000" cy="1223640"/>
          </a:xfrm>
          <a:prstGeom prst="rect">
            <a:avLst/>
          </a:prstGeom>
          <a:ln>
            <a:noFill/>
          </a:ln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Linear Algebra Tutorial</a:t>
            </a:r>
          </a:p>
        </p:txBody>
      </p:sp>
    </p:spTree>
    <p:extLst>
      <p:ext uri="{BB962C8B-B14F-4D97-AF65-F5344CB8AC3E}">
        <p14:creationId xmlns:p14="http://schemas.microsoft.com/office/powerpoint/2010/main" val="5151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Point at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Set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Normative division causes resulting point to be at infinity</a:t>
                </a:r>
                <a:r>
                  <a:rPr lang="en-CA" sz="26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6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blipFill>
                <a:blip r:embed="rId2"/>
                <a:stretch>
                  <a:fillRect l="-735" t="-2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/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247019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0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Perspective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Conversion between non-normalized and normalized homogenous coordinates viewed as perspective projection of point at some depth to point on projection plane at length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arbitrary focal lengths, introduce scaling matrix: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blipFill>
                <a:blip r:embed="rId2"/>
                <a:stretch>
                  <a:fillRect l="-758" t="-1885" r="-2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408DFB-0AA9-43ED-8292-F5B69B4C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3048520"/>
            <a:ext cx="3608439" cy="155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/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/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/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/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/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t="-6667" r="-666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/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t="-6557"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/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80671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Translation Operation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2032985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Can represent translation as a matrix multiplication with homogenous coordinates.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/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/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𝑻𝒑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Matrix Transformations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Apply matrix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to transform a point: </a:t>
                </a:r>
                <a:b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</a:b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Translation: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See previous slide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Scaling: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𝑭𝒑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0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</a:t>
            </a:r>
            <a:r>
              <a:rPr lang="en-CA" sz="4400" b="1" spc="-1" dirty="0">
                <a:solidFill>
                  <a:srgbClr val="333333"/>
                </a:solidFill>
                <a:latin typeface="Noto Sans Regular"/>
              </a:rPr>
              <a:t>2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563480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z / 2d rotation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x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y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/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/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/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9DFEC7-1376-4339-872A-B5B7BDDB32E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26638" y="3449405"/>
            <a:ext cx="2259824" cy="13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15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Rotation Matrix Equation Intuition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0AD9E-3ECA-4345-A058-873E3495B1F2}"/>
              </a:ext>
            </a:extLst>
          </p:cNvPr>
          <p:cNvSpPr/>
          <p:nvPr/>
        </p:nvSpPr>
        <p:spPr>
          <a:xfrm>
            <a:off x="228487" y="1563480"/>
            <a:ext cx="759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Derived by doing vector addition along coordinate frame </a:t>
            </a:r>
          </a:p>
          <a:p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made by rotation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/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𝒐𝒔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6743B0-1AA9-4CB2-B948-A54DBD36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81" y="3718552"/>
            <a:ext cx="4174638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/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/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/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/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/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/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/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/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314412-78D7-47B5-8523-D2CC8A20CE4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47821" y="4070818"/>
            <a:ext cx="523498" cy="875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9D6CE-1706-44FE-9A45-A6BED4AD0782}"/>
              </a:ext>
            </a:extLst>
          </p:cNvPr>
          <p:cNvCxnSpPr>
            <a:cxnSpLocks/>
          </p:cNvCxnSpPr>
          <p:nvPr/>
        </p:nvCxnSpPr>
        <p:spPr>
          <a:xfrm flipH="1">
            <a:off x="5073651" y="5346700"/>
            <a:ext cx="943102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2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F105B-2631-40C3-BDCE-2243462E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60" y="3550988"/>
            <a:ext cx="5524635" cy="30060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Described typically by set of orthogonal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and origin translation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Grouped together in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as column vectors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blipFill>
                <a:blip r:embed="rId3"/>
                <a:stretch>
                  <a:fillRect l="-688" t="-8021" b="-24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/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CA" sz="2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6CD40-DB78-43E1-B1EF-28FB6C3246A6}"/>
              </a:ext>
            </a:extLst>
          </p:cNvPr>
          <p:cNvCxnSpPr/>
          <p:nvPr/>
        </p:nvCxnSpPr>
        <p:spPr>
          <a:xfrm flipV="1">
            <a:off x="2490416" y="5038282"/>
            <a:ext cx="3495675" cy="120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/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 t="-6667" r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/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 t="-6557" r="-8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/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blipFill>
                <a:blip r:embed="rId7"/>
                <a:stretch>
                  <a:fillRect t="-6557" r="-1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/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/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/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 t="-6557" r="-8197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/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blipFill>
                <a:blip r:embed="rId11"/>
                <a:stretch>
                  <a:fillRect t="-6557" r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9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574" y="6356351"/>
            <a:ext cx="485775" cy="365125"/>
          </a:xfrm>
        </p:spPr>
        <p:txBody>
          <a:bodyPr/>
          <a:lstStyle/>
          <a:p>
            <a:fld id="{8F2D09F1-5447-4EA4-8EA6-0865537200C5}" type="slidenum">
              <a:rPr lang="en-CA" smtClean="0"/>
              <a:t>17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/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Goal: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Represent point in different coordinate frames.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Multiply by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or its inverse to convert between frames.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Example: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 world coordinates: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blipFill>
                <a:blip r:embed="rId2"/>
                <a:stretch>
                  <a:fillRect l="-846" t="-7426" b="-21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/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22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97A233-FF37-46ED-8B78-AF20E29F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2" y="4349438"/>
            <a:ext cx="4427490" cy="2258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EFF4CD-2563-49E9-9930-C6F6CD4ADF3D}"/>
              </a:ext>
            </a:extLst>
          </p:cNvPr>
          <p:cNvCxnSpPr>
            <a:cxnSpLocks/>
          </p:cNvCxnSpPr>
          <p:nvPr/>
        </p:nvCxnSpPr>
        <p:spPr>
          <a:xfrm flipV="1">
            <a:off x="2415378" y="5453440"/>
            <a:ext cx="2757487" cy="908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CB177-56CE-4524-96D0-F4C41C1D7431}"/>
              </a:ext>
            </a:extLst>
          </p:cNvPr>
          <p:cNvCxnSpPr>
            <a:cxnSpLocks/>
          </p:cNvCxnSpPr>
          <p:nvPr/>
        </p:nvCxnSpPr>
        <p:spPr>
          <a:xfrm>
            <a:off x="5172865" y="5482255"/>
            <a:ext cx="724342" cy="6499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BAE57-EE7D-471A-9330-0CBBFB6B1DEF}"/>
              </a:ext>
            </a:extLst>
          </p:cNvPr>
          <p:cNvCxnSpPr>
            <a:cxnSpLocks/>
          </p:cNvCxnSpPr>
          <p:nvPr/>
        </p:nvCxnSpPr>
        <p:spPr>
          <a:xfrm flipV="1">
            <a:off x="5879278" y="5835597"/>
            <a:ext cx="1271587" cy="29656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8062BB-3E77-4BAF-A7C0-710E3A0CFEFA}"/>
              </a:ext>
            </a:extLst>
          </p:cNvPr>
          <p:cNvCxnSpPr>
            <a:cxnSpLocks/>
          </p:cNvCxnSpPr>
          <p:nvPr/>
        </p:nvCxnSpPr>
        <p:spPr>
          <a:xfrm flipV="1">
            <a:off x="7150864" y="4820136"/>
            <a:ext cx="1" cy="10154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BD14E3-02FF-458A-BCE4-61511AEA460A}"/>
              </a:ext>
            </a:extLst>
          </p:cNvPr>
          <p:cNvSpPr/>
          <p:nvPr/>
        </p:nvSpPr>
        <p:spPr>
          <a:xfrm>
            <a:off x="7115937" y="4711897"/>
            <a:ext cx="69841" cy="794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/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/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/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  <a:blipFill>
                <a:blip r:embed="rId7"/>
                <a:stretch>
                  <a:fillRect t="-4688" r="-43000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/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  <a:blipFill>
                <a:blip r:embed="rId8"/>
                <a:stretch>
                  <a:fillRect t="-4688" r="-41414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/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  <a:blipFill>
                <a:blip r:embed="rId9"/>
                <a:stretch>
                  <a:fillRect t="-4688" r="-42157"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594B6B5-8D6F-4579-BC6C-EF85C2A1FEE9}"/>
              </a:ext>
            </a:extLst>
          </p:cNvPr>
          <p:cNvSpPr/>
          <p:nvPr/>
        </p:nvSpPr>
        <p:spPr>
          <a:xfrm>
            <a:off x="1630790" y="6352144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w</a:t>
            </a:r>
            <a:r>
              <a:rPr lang="en-CA" b="1" i="0" dirty="0">
                <a:latin typeface="+mj-lt"/>
              </a:rPr>
              <a:t>orld frame</a:t>
            </a:r>
            <a:endParaRPr lang="en-CA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644CB-E870-4B5C-8D95-9FF84D9D6DDB}"/>
              </a:ext>
            </a:extLst>
          </p:cNvPr>
          <p:cNvSpPr/>
          <p:nvPr/>
        </p:nvSpPr>
        <p:spPr>
          <a:xfrm>
            <a:off x="3933684" y="5165057"/>
            <a:ext cx="127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o</a:t>
            </a:r>
            <a:r>
              <a:rPr lang="en-CA" b="1" i="0" dirty="0">
                <a:latin typeface="+mj-lt"/>
              </a:rPr>
              <a:t>ther frame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1737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4094690"/>
            <a:ext cx="8640000" cy="26267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0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Relation to Matrix Transformations: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Rotation matrix can be viewed as rotated coordinate frame with 0 origin translation. </a:t>
            </a:r>
          </a:p>
          <a:p>
            <a:pPr marL="1022400" lvl="1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Any orthogonal coordinate frame is considered a rotation.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Translation can be viewed as coordinate frame with no rotation but offset origin.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668C640B-E10F-4642-9335-D5B847CF259E}"/>
              </a:ext>
            </a:extLst>
          </p:cNvPr>
          <p:cNvSpPr txBox="1"/>
          <p:nvPr/>
        </p:nvSpPr>
        <p:spPr>
          <a:xfrm>
            <a:off x="252000" y="1814330"/>
            <a:ext cx="1655458" cy="45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5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Summary: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CA" sz="2400" b="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486537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000" r="-487" b="-1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493141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7317" r="-487" b="-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90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DC94ED-25C2-4470-8E37-7BF399C0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4" y="3255561"/>
            <a:ext cx="4213514" cy="3356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19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 robot arm with a single rotating joint is placed at (3,2) in a 2d plane. The joint is rotated to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/4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 object is detected (0.5, 0) in front of the rotated arm. The arm has a length of 1. What is the position of the object in world coordinates?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blipFill>
                <a:blip r:embed="rId3"/>
                <a:stretch>
                  <a:fillRect l="-846" t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/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/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/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/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F4811-9ECD-4C5C-B6B4-6D18756C9165}"/>
              </a:ext>
            </a:extLst>
          </p:cNvPr>
          <p:cNvSpPr/>
          <p:nvPr/>
        </p:nvSpPr>
        <p:spPr>
          <a:xfrm rot="13521012">
            <a:off x="3754190" y="393658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BF54643-4710-4D36-9520-5302611EF6D2}"/>
              </a:ext>
            </a:extLst>
          </p:cNvPr>
          <p:cNvSpPr/>
          <p:nvPr/>
        </p:nvSpPr>
        <p:spPr>
          <a:xfrm rot="2561215">
            <a:off x="5389685" y="393436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/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Outline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5"/>
            <a:ext cx="8855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Basic matrix and vector operations review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Optimization: Least Squares, Total Least Squares, SVD relation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ROS exercise</a:t>
            </a:r>
          </a:p>
        </p:txBody>
      </p:sp>
    </p:spTree>
    <p:extLst>
      <p:ext uri="{BB962C8B-B14F-4D97-AF65-F5344CB8AC3E}">
        <p14:creationId xmlns:p14="http://schemas.microsoft.com/office/powerpoint/2010/main" val="1500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4"/>
            <a:ext cx="8640000" cy="4810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Robot Arm End-Effector Coordinate frame: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Arm Frame to World Coordinates: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Note that point represented in homogenous coordinates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/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/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2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Applied to Multiple Points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02838" y="1959909"/>
            <a:ext cx="8172001" cy="410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Multiple points can be stacked column-wise:</a:t>
            </a:r>
            <a:br>
              <a:rPr lang="en-CA" sz="2400" b="1" spc="-1" dirty="0">
                <a:solidFill>
                  <a:srgbClr val="333333"/>
                </a:solidFill>
                <a:latin typeface="Noto Sans Regular"/>
              </a:rPr>
            </a:b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72177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Least Squares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Motivation: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dataset of M tuples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fit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CA" sz="2400" b="1" i="1" spc="-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Function approximation parameterized by weights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Least Squares Optimization: </a:t>
                </a:r>
                <a:endParaRPr lang="en-US" sz="24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b>
                                  </m:sSub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blipFill>
                <a:blip r:embed="rId2"/>
                <a:stretch>
                  <a:fillRect l="-846" t="-2083" r="-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678615"/>
            <a:ext cx="8724851" cy="17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Motivation: 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 specific instance of Least Squares Optimization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Function approximator written as linear combination of weights: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0FCDE-8806-42EE-A44B-65F6BA37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18" y="3429000"/>
            <a:ext cx="4102181" cy="3004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/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54BF7-63F0-4581-924F-4DB60EBC881B}"/>
              </a:ext>
            </a:extLst>
          </p:cNvPr>
          <p:cNvCxnSpPr/>
          <p:nvPr/>
        </p:nvCxnSpPr>
        <p:spPr>
          <a:xfrm>
            <a:off x="7165975" y="4356100"/>
            <a:ext cx="0" cy="33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/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98E45-AAA3-40D8-B2D3-7F990072FB59}"/>
              </a:ext>
            </a:extLst>
          </p:cNvPr>
          <p:cNvCxnSpPr>
            <a:cxnSpLocks/>
          </p:cNvCxnSpPr>
          <p:nvPr/>
        </p:nvCxnSpPr>
        <p:spPr>
          <a:xfrm>
            <a:off x="6786563" y="4395788"/>
            <a:ext cx="338137" cy="195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2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Matrix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Can represent linear regression in purely matrix form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p>
                      <m:sSupPr>
                        <m:ctrlP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705" t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E8C825-AE63-4A66-83C8-1C9FE521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1" y="4106213"/>
            <a:ext cx="4503176" cy="23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Closed-Form Solution: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Solve minimization by taking gradient and setting to 0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CA" sz="2400" b="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d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→−2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b="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Matrix inverse expensive or may be unstable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Incremental Numerical Solution: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Gradient Descent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7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has 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eigenvalue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under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condition: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blipFill>
                <a:blip r:embed="rId2"/>
                <a:stretch>
                  <a:fillRect l="-754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𝑨𝒗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orderBox>
                  </m:oMath>
                </a14:m>
                <a:r>
                  <a:rPr lang="en-CA" sz="2600" dirty="0"/>
                  <a:t> where </a:t>
                </a:r>
                <a14:m>
                  <m:oMath xmlns:m="http://schemas.openxmlformats.org/officeDocument/2006/math"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2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blipFill>
                <a:blip r:embed="rId3"/>
                <a:stretch>
                  <a:fillRect b="-26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Describes case where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equivalent to applying scaling factor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  <a:blipFill>
                <a:blip r:embed="rId4"/>
                <a:stretch>
                  <a:fillRect t="-3540" b="-9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28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4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32142" y="1492445"/>
            <a:ext cx="9179006" cy="1074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Previous equation described single eigenvalue/vector pair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Square, diagonalizable A has N eigenvectors: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𝑨𝑽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 as Coordinate Transform Operation: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Transformation to new coordinate basis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where application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acts as constant scale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d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followed by final inverse transform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  <a:blipFill>
                <a:blip r:embed="rId3"/>
                <a:stretch>
                  <a:fillRect t="-2797" b="-73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FF1FC5-05AB-462C-B200-19BDCD4F69DD}"/>
              </a:ext>
            </a:extLst>
          </p:cNvPr>
          <p:cNvSpPr/>
          <p:nvPr/>
        </p:nvSpPr>
        <p:spPr>
          <a:xfrm>
            <a:off x="131755" y="4031415"/>
            <a:ext cx="944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For </a:t>
            </a: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symmetric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matrix, ensured orthogonal eigenvectors: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/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CA" sz="2400" dirty="0"/>
                            <m:t> 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/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Diagonal matrix of eigenvalues</a:t>
                </a:r>
                <a:endParaRPr lang="en-CA" sz="20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Matrix of column vectors corresponding to eigenvectors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  <a:blipFill>
                <a:blip r:embed="rId5"/>
                <a:stretch>
                  <a:fillRect t="-5000" b="-1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74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29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5664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𝑀𝑥𝑁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into: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blipFill>
                <a:blip r:embed="rId2"/>
                <a:stretch>
                  <a:fillRect l="-705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Singular values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MxN</a:t>
                          </a:r>
                          <a:r>
                            <a:rPr lang="en-CA" sz="2200" dirty="0"/>
                            <a:t> diagonal matrix.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Square root of eigenvalues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b>
                                  <m: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Right-singular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NxN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Left-singular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MxM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UΛ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800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03" r="-7923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5303" r="-8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200" r="-792308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111200" r="-81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200" r="-79230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211200" r="-81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AE698D0-830C-4650-8151-0D495161E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05" y="2472418"/>
            <a:ext cx="5244990" cy="19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Basic Matrix and 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140260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Rotation to new coordinate system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Scaling by </a:t>
                </a:r>
                <a14:m>
                  <m:oMath xmlns:m="http://schemas.openxmlformats.org/officeDocument/2006/math">
                    <m:r>
                      <a:rPr lang="en-CA" sz="22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Final opposing rotation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CA" sz="22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blipFill>
                <a:blip r:embed="rId2"/>
                <a:stretch>
                  <a:fillRect l="-705" t="-7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932176-C58C-4A46-A869-24522D9E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814839"/>
            <a:ext cx="4089400" cy="35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Total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 Statement: 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Solution: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corresponding to smallest eigenvalue. Solve by taking SVD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taking eigenvector in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Reasoning: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sSub>
                                    <m:sSubPr>
                                      <m:ctrlP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Same result obtained by starting with eigenvector/value relation: </a:t>
                </a:r>
                <a:endParaRPr lang="en-CA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Therefore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</a:rPr>
                  <a:t> satisfies minimization.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 r="-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Pseudo-Inverse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If SVD decomposition is known, computation of pseudo-inverse is trivial 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CA" sz="24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(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is reciprocal transpose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Above pseudo-inverse can be used in place of left pseudo-inverse in Least Squares linear regression equation: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Recall in case where inverse exists, pseudo-inverse is same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blipFill>
                <a:blip r:embed="rId3"/>
                <a:stretch>
                  <a:fillRect l="-705" t="-2125" r="-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571DAB-CAAC-4CB5-B2F3-95D18819EDA3}"/>
              </a:ext>
            </a:extLst>
          </p:cNvPr>
          <p:cNvSpPr/>
          <p:nvPr/>
        </p:nvSpPr>
        <p:spPr>
          <a:xfrm>
            <a:off x="2286000" y="511183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algn="ctr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200" spc="-1" dirty="0">
                <a:solidFill>
                  <a:srgbClr val="333333"/>
                </a:solidFill>
                <a:latin typeface="Noto Sans Regular"/>
              </a:rPr>
              <a:t>(where X = A)</a:t>
            </a:r>
          </a:p>
        </p:txBody>
      </p:sp>
    </p:spTree>
    <p:extLst>
      <p:ext uri="{BB962C8B-B14F-4D97-AF65-F5344CB8AC3E}">
        <p14:creationId xmlns:p14="http://schemas.microsoft.com/office/powerpoint/2010/main" val="113620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and </a:t>
            </a:r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 Equivalency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Requirements on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for any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Total Least Squares Example:	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𝑿𝒛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𝑿𝒛</m:t>
                        </m:r>
                      </m:e>
                    </m:d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blipFill>
                <a:blip r:embed="rId2"/>
                <a:stretch>
                  <a:fillRect l="-846" t="-3478" b="-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C50727-D3E8-40E5-852D-40893C8CE38B}"/>
              </a:ext>
            </a:extLst>
          </p:cNvPr>
          <p:cNvCxnSpPr>
            <a:cxnSpLocks/>
          </p:cNvCxnSpPr>
          <p:nvPr/>
        </p:nvCxnSpPr>
        <p:spPr>
          <a:xfrm>
            <a:off x="4316361" y="4951767"/>
            <a:ext cx="0" cy="180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52D11D-3F29-4646-B199-9D420FB4BE8A}"/>
              </a:ext>
            </a:extLst>
          </p:cNvPr>
          <p:cNvCxnSpPr>
            <a:cxnSpLocks/>
          </p:cNvCxnSpPr>
          <p:nvPr/>
        </p:nvCxnSpPr>
        <p:spPr>
          <a:xfrm>
            <a:off x="585633" y="5413432"/>
            <a:ext cx="792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3306B0-D831-48EF-AF62-99B327D11ADC}"/>
              </a:ext>
            </a:extLst>
          </p:cNvPr>
          <p:cNvSpPr txBox="1"/>
          <p:nvPr/>
        </p:nvSpPr>
        <p:spPr>
          <a:xfrm>
            <a:off x="1039989" y="495176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/>
              <a:t>Eigendecomposition</a:t>
            </a: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D7ACF-AAB2-4998-99F0-7A04DE5D9711}"/>
              </a:ext>
            </a:extLst>
          </p:cNvPr>
          <p:cNvSpPr txBox="1"/>
          <p:nvPr/>
        </p:nvSpPr>
        <p:spPr>
          <a:xfrm>
            <a:off x="6114202" y="4899046"/>
            <a:ext cx="6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/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/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89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3CD3-F3AC-4275-825D-99D45DA9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15" y="1847850"/>
            <a:ext cx="8338369" cy="4351338"/>
          </a:xfrm>
        </p:spPr>
        <p:txBody>
          <a:bodyPr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pc="-1" dirty="0">
                <a:solidFill>
                  <a:srgbClr val="333333"/>
                </a:solidFill>
              </a:rPr>
              <a:t>There is a short exercise involving coordinate transforms and ROS found here:</a:t>
            </a:r>
          </a:p>
          <a:p>
            <a:pPr marL="108000" indent="0">
              <a:spcAft>
                <a:spcPts val="1414"/>
              </a:spcAft>
              <a:buClr>
                <a:srgbClr val="EF2929"/>
              </a:buClr>
              <a:buSzPct val="45000"/>
              <a:buNone/>
            </a:pPr>
            <a:r>
              <a:rPr lang="en-CA" sz="2200" dirty="0">
                <a:hlinkClick r:id="rId2"/>
              </a:rPr>
              <a:t>https://github.com/comp417-fall2019-tutorials/linear_algebra_tutorial</a:t>
            </a:r>
            <a:endParaRPr lang="en-CA" sz="2200" dirty="0"/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pc="-1" dirty="0">
                <a:solidFill>
                  <a:srgbClr val="333333"/>
                </a:solidFill>
              </a:rPr>
              <a:t>See the </a:t>
            </a:r>
            <a:r>
              <a:rPr lang="en-CA" b="1" spc="-1" dirty="0">
                <a:solidFill>
                  <a:srgbClr val="333333"/>
                </a:solidFill>
              </a:rPr>
              <a:t>README.md</a:t>
            </a:r>
            <a:r>
              <a:rPr lang="en-CA" spc="-1" dirty="0">
                <a:solidFill>
                  <a:srgbClr val="333333"/>
                </a:solidFill>
              </a:rPr>
              <a:t> file for instructions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3B6C-1C72-47F5-997A-E6E6D3F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CD40EFC-FEF8-4DC3-AB76-3B543CE8C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ROS Exercise</a:t>
            </a:r>
          </a:p>
        </p:txBody>
      </p:sp>
    </p:spTree>
    <p:extLst>
      <p:ext uri="{BB962C8B-B14F-4D97-AF65-F5344CB8AC3E}">
        <p14:creationId xmlns:p14="http://schemas.microsoft.com/office/powerpoint/2010/main" val="10103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45094-BAC6-4FEA-ABA2-BD35C92A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523546"/>
            <a:ext cx="7659149" cy="2683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Directional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directional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can decompose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blipFill>
                <a:blip r:embed="rId3"/>
                <a:stretch>
                  <a:fillRect t="-9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/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/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/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/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/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Orthogonal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Orthogonal Vectors: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O</a:t>
                </a: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rthogonal vectors have no parallel component.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CA" sz="2400" b="0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whose columns and rows are orthogonal unit vectors.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Off-diagonal entries correspond to multiplication of different vector pairs (0), while main diagonal is self-multiplication (1).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36524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Definition: 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non-square matrices only left or right inverse may exist</a:t>
                </a:r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Many equivalent conditions to be invertible (Non-Singular). Some of most notable are: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CA" sz="2400" b="0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Full rank: rank(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A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 = n (rows and columns linearly ind.)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For 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By definition, is the transpose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m:rPr>
                              <m:nor/>
                            </m:rPr>
                            <a:rPr lang="en-CA" sz="2400" b="1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m:t> </m:t>
                          </m:r>
                          <m:r>
                            <a:rPr lang="en-CA" sz="2400" b="1" i="1" spc="-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3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Gradient and Jacobian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767514"/>
            <a:ext cx="8990323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Gradient: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multivariable function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Jacobian: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vector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of functions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539A5-4688-49D2-A4DF-1C5B4F34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3" y="4986338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/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5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81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9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Point augmented with an additional coordinate to represent the point at different scales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Normalized (scaling = 1)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Non-Normalized (scaling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b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 r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EFF1D-B58C-47A2-B5F6-61244DE67F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4248" y="3030263"/>
            <a:ext cx="1488358" cy="147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/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/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1450</Words>
  <Application>Microsoft Office PowerPoint</Application>
  <PresentationFormat>On-screen Show (4:3)</PresentationFormat>
  <Paragraphs>305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Noto Sans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Wapnick</dc:creator>
  <cp:lastModifiedBy>Stefan Wapnick</cp:lastModifiedBy>
  <cp:revision>524</cp:revision>
  <dcterms:created xsi:type="dcterms:W3CDTF">2019-10-01T14:22:25Z</dcterms:created>
  <dcterms:modified xsi:type="dcterms:W3CDTF">2019-10-04T18:04:09Z</dcterms:modified>
</cp:coreProperties>
</file>