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8" r:id="rId4"/>
    <p:sldId id="261" r:id="rId5"/>
    <p:sldId id="263" r:id="rId6"/>
    <p:sldId id="262" r:id="rId7"/>
    <p:sldId id="297" r:id="rId8"/>
    <p:sldId id="264" r:id="rId9"/>
    <p:sldId id="280" r:id="rId10"/>
    <p:sldId id="273" r:id="rId11"/>
    <p:sldId id="284" r:id="rId12"/>
    <p:sldId id="286" r:id="rId13"/>
    <p:sldId id="285" r:id="rId14"/>
    <p:sldId id="274" r:id="rId15"/>
    <p:sldId id="287" r:id="rId16"/>
    <p:sldId id="283" r:id="rId17"/>
    <p:sldId id="282" r:id="rId18"/>
    <p:sldId id="289" r:id="rId19"/>
    <p:sldId id="291" r:id="rId20"/>
    <p:sldId id="276" r:id="rId21"/>
    <p:sldId id="290" r:id="rId22"/>
    <p:sldId id="288" r:id="rId23"/>
    <p:sldId id="279" r:id="rId24"/>
    <p:sldId id="265" r:id="rId25"/>
    <p:sldId id="266" r:id="rId26"/>
    <p:sldId id="292" r:id="rId27"/>
    <p:sldId id="267" r:id="rId28"/>
    <p:sldId id="270" r:id="rId29"/>
    <p:sldId id="293" r:id="rId30"/>
    <p:sldId id="271" r:id="rId31"/>
    <p:sldId id="272" r:id="rId32"/>
    <p:sldId id="294" r:id="rId33"/>
    <p:sldId id="296" r:id="rId34"/>
    <p:sldId id="295" r:id="rId35"/>
    <p:sldId id="25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46" autoAdjust="0"/>
  </p:normalViewPr>
  <p:slideViewPr>
    <p:cSldViewPr snapToGrid="0">
      <p:cViewPr varScale="1">
        <p:scale>
          <a:sx n="97" d="100"/>
          <a:sy n="97" d="100"/>
        </p:scale>
        <p:origin x="19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A768E-F8E0-43A4-9DAB-67199E11C532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1416E-D494-44F3-B292-A904148FC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4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9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65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89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8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1416E-D494-44F3-B292-A904148FC6F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62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Noto Sans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9937-7089-458F-8141-AF5369533E8C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C078DF02-A08E-480D-AA47-8AF67ADC9ADD}"/>
              </a:ext>
            </a:extLst>
          </p:cNvPr>
          <p:cNvSpPr/>
          <p:nvPr userDrawn="1"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8523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DFB0-A796-4597-95AE-B1DFA5462110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52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52BB-DBA8-4D61-8E21-177EE8D83645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5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7689-7F2A-41B7-BD48-CFC305A89705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DB3E0D67-B2C0-47FD-8B89-3741D93DEDD0}"/>
              </a:ext>
            </a:extLst>
          </p:cNvPr>
          <p:cNvSpPr/>
          <p:nvPr userDrawn="1"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535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B024-C2E2-47CF-BA55-3C4A2D1EA790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7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E944-2497-4CBA-8E94-B90292F4E9B5}" type="datetime1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23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FE7D-C2D5-4606-BAA4-31F66E5E6457}" type="datetime1">
              <a:rPr lang="en-CA" smtClean="0"/>
              <a:t>2019-10-05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3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8D76-2661-49E1-854E-F03AEE801C96}" type="datetime1">
              <a:rPr lang="en-CA" smtClean="0"/>
              <a:t>2019-10-05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825-C5DB-4B91-9FC6-B6BC627D3CD0}" type="datetime1">
              <a:rPr lang="en-CA" smtClean="0"/>
              <a:t>2019-10-05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3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81B9-69C9-4274-96FB-A775CDA9B197}" type="datetime1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9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907-29CB-4B22-9220-E49B995347BC}" type="datetime1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8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0F54-E6A9-4C9F-A734-C5DBF20B3885}" type="datetime1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09F1-5447-4EA4-8EA6-086553720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9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Noto Sans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7.png"/><Relationship Id="rId7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5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50.png"/><Relationship Id="rId7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0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417-fall2019-tutorials/linear_algebra_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2ACDF742-0B3A-4F62-AFEF-A655CE5D4104}"/>
              </a:ext>
            </a:extLst>
          </p:cNvPr>
          <p:cNvSpPr txBox="1"/>
          <p:nvPr/>
        </p:nvSpPr>
        <p:spPr>
          <a:xfrm>
            <a:off x="288000" y="244656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CA" sz="2600" b="1" strike="noStrike" spc="-1" dirty="0">
                <a:latin typeface="Noto Sans Regular"/>
              </a:rPr>
              <a:t>COMP 417 – Tutorial 3</a:t>
            </a:r>
            <a:r>
              <a:rPr lang="en-CA" sz="2200" b="0" strike="noStrike" spc="-1" dirty="0">
                <a:latin typeface="Noto Sans Regular"/>
              </a:rPr>
              <a:t> </a:t>
            </a:r>
          </a:p>
          <a:p>
            <a:pPr algn="ctr"/>
            <a:r>
              <a:rPr lang="en-CA" sz="2200" b="0" strike="noStrike" spc="-1" dirty="0">
                <a:latin typeface="Noto Sans Regular"/>
              </a:rPr>
              <a:t>October 4,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13AF0-2893-44F1-9BBA-95A7463BC92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628000" y="981697"/>
            <a:ext cx="3888000" cy="1223640"/>
          </a:xfrm>
          <a:prstGeom prst="rect">
            <a:avLst/>
          </a:prstGeom>
          <a:ln>
            <a:noFill/>
          </a:ln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Linear Algebra Tutorial</a:t>
            </a:r>
          </a:p>
        </p:txBody>
      </p:sp>
    </p:spTree>
    <p:extLst>
      <p:ext uri="{BB962C8B-B14F-4D97-AF65-F5344CB8AC3E}">
        <p14:creationId xmlns:p14="http://schemas.microsoft.com/office/powerpoint/2010/main" val="51512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10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Point augmented with an additional coordinate to represent the point at different scales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Normalized (scaling = 1) Homogenous Coordinates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Non-Normalized (scaling </a:t>
                </a:r>
                <a14:m>
                  <m:oMath xmlns:m="http://schemas.openxmlformats.org/officeDocument/2006/math"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sz="2400" b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) Homogenous Coordinates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 r="-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DEFF1D-B58C-47A2-B5F6-61244DE67F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4248" y="3030263"/>
            <a:ext cx="1488358" cy="1474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62544-5F38-488A-A13B-C5EA3E19F210}"/>
                  </a:ext>
                </a:extLst>
              </p:cNvPr>
              <p:cNvSpPr txBox="1"/>
              <p:nvPr/>
            </p:nvSpPr>
            <p:spPr>
              <a:xfrm>
                <a:off x="1779639" y="5315909"/>
                <a:ext cx="2989006" cy="131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862544-5F38-488A-A13B-C5EA3E19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39" y="5315909"/>
                <a:ext cx="2989006" cy="13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9E1D9-E84B-4DDF-8681-4E88A8194AAA}"/>
                  </a:ext>
                </a:extLst>
              </p:cNvPr>
              <p:cNvSpPr txBox="1"/>
              <p:nvPr/>
            </p:nvSpPr>
            <p:spPr>
              <a:xfrm>
                <a:off x="4803691" y="5636150"/>
                <a:ext cx="2251587" cy="78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acc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79E1D9-E84B-4DDF-8681-4E88A8194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91" y="5636150"/>
                <a:ext cx="2251587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Point at Infinity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63510" y="1890363"/>
                <a:ext cx="9127974" cy="425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Set </a:t>
                </a:r>
                <a14:m>
                  <m:oMath xmlns:m="http://schemas.openxmlformats.org/officeDocument/2006/math"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Normative division causes resulting point to possess values at infinity</a:t>
                </a:r>
                <a:r>
                  <a:rPr lang="en-CA" sz="26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6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6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6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0" y="1890363"/>
                <a:ext cx="9127974" cy="4259660"/>
              </a:xfrm>
              <a:prstGeom prst="rect">
                <a:avLst/>
              </a:prstGeom>
              <a:blipFill>
                <a:blip r:embed="rId2"/>
                <a:stretch>
                  <a:fillRect l="-735" t="-21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82E4A8-2C6C-4982-B100-94E5079A6234}"/>
                  </a:ext>
                </a:extLst>
              </p:cNvPr>
              <p:cNvSpPr/>
              <p:nvPr/>
            </p:nvSpPr>
            <p:spPr>
              <a:xfrm>
                <a:off x="4194626" y="4975246"/>
                <a:ext cx="1065741" cy="783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82E4A8-2C6C-4982-B100-94E5079A6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626" y="4975246"/>
                <a:ext cx="1065741" cy="783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247019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0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Perspective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6026" y="1777347"/>
                <a:ext cx="885564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Conversion between non-normalized and normalized homogenous coordinates viewed as perspective projection of point at some depth to point on projection plane at length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10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10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For arbitrary focal lengths, introduce scaling matrix: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" y="1777347"/>
                <a:ext cx="8855640" cy="5179385"/>
              </a:xfrm>
              <a:prstGeom prst="rect">
                <a:avLst/>
              </a:prstGeom>
              <a:blipFill>
                <a:blip r:embed="rId2"/>
                <a:stretch>
                  <a:fillRect l="-758" t="-1885" r="-21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9408DFB-0AA9-43ED-8292-F5B69B4C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3048520"/>
            <a:ext cx="3608439" cy="1559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7580B-D7DA-4D18-BD6E-451D7F081AAD}"/>
                  </a:ext>
                </a:extLst>
              </p:cNvPr>
              <p:cNvSpPr txBox="1"/>
              <p:nvPr/>
            </p:nvSpPr>
            <p:spPr>
              <a:xfrm>
                <a:off x="3562620" y="3211051"/>
                <a:ext cx="1054584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37580B-D7DA-4D18-BD6E-451D7F08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20" y="3211051"/>
                <a:ext cx="1054584" cy="56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EBC5-D9A7-4565-8EB3-BC039920AE07}"/>
                  </a:ext>
                </a:extLst>
              </p:cNvPr>
              <p:cNvSpPr txBox="1"/>
              <p:nvPr/>
            </p:nvSpPr>
            <p:spPr>
              <a:xfrm>
                <a:off x="6004835" y="317335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EBC5-D9A7-4565-8EB3-BC039920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835" y="317335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409D4-A7F2-4045-A16F-BEB34778F5C1}"/>
                  </a:ext>
                </a:extLst>
              </p:cNvPr>
              <p:cNvSpPr txBox="1"/>
              <p:nvPr/>
            </p:nvSpPr>
            <p:spPr>
              <a:xfrm>
                <a:off x="5661104" y="4391100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409D4-A7F2-4045-A16F-BEB34778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04" y="4391100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08629-4211-4B5C-A4EA-EED8360DC404}"/>
                  </a:ext>
                </a:extLst>
              </p:cNvPr>
              <p:cNvSpPr txBox="1"/>
              <p:nvPr/>
            </p:nvSpPr>
            <p:spPr>
              <a:xfrm>
                <a:off x="4072462" y="4400965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08629-4211-4B5C-A4EA-EED8360DC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462" y="4400965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8982-42F6-47CA-B312-AFF6F137E3FF}"/>
                  </a:ext>
                </a:extLst>
              </p:cNvPr>
              <p:cNvSpPr txBox="1"/>
              <p:nvPr/>
            </p:nvSpPr>
            <p:spPr>
              <a:xfrm>
                <a:off x="2582088" y="3358025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8982-42F6-47CA-B312-AFF6F137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88" y="3358025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t="-6667" r="-6667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ACEF7-B606-4A2E-8C0B-8F9827BFD67A}"/>
                  </a:ext>
                </a:extLst>
              </p:cNvPr>
              <p:cNvSpPr txBox="1"/>
              <p:nvPr/>
            </p:nvSpPr>
            <p:spPr>
              <a:xfrm>
                <a:off x="3368905" y="4499433"/>
                <a:ext cx="371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ACEF7-B606-4A2E-8C0B-8F9827BF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05" y="4499433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t="-6557" r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60F8A-BAB3-40DD-9844-4B483686038B}"/>
                  </a:ext>
                </a:extLst>
              </p:cNvPr>
              <p:cNvSpPr/>
              <p:nvPr/>
            </p:nvSpPr>
            <p:spPr>
              <a:xfrm>
                <a:off x="3213318" y="5437830"/>
                <a:ext cx="2447786" cy="1330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60F8A-BAB3-40DD-9844-4B483686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18" y="5437830"/>
                <a:ext cx="2447786" cy="1330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9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13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80671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Homogenous Coordinates Applications – Translation Operation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2032985"/>
            <a:ext cx="8640000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Can represent translation as a matrix multiplication with homogenous coordinates.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69A3-ED8B-4472-80FD-F5A24FF86263}"/>
                  </a:ext>
                </a:extLst>
              </p:cNvPr>
              <p:cNvSpPr txBox="1"/>
              <p:nvPr/>
            </p:nvSpPr>
            <p:spPr>
              <a:xfrm>
                <a:off x="2300748" y="4068097"/>
                <a:ext cx="4542504" cy="149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69A3-ED8B-4472-80FD-F5A24FF8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4068097"/>
                <a:ext cx="4542504" cy="1498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818A2-4A65-45F3-95AF-C561A10D650D}"/>
                  </a:ext>
                </a:extLst>
              </p:cNvPr>
              <p:cNvSpPr txBox="1"/>
              <p:nvPr/>
            </p:nvSpPr>
            <p:spPr>
              <a:xfrm>
                <a:off x="2300748" y="3211324"/>
                <a:ext cx="454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𝑻𝒑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8818A2-4A65-45F3-95AF-C561A10D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3211324"/>
                <a:ext cx="4542504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1999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Matrix Transformations 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Apply matrix transformation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to transform a point: </a:t>
                </a:r>
                <a:b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</a:b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Translation: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See previous slide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Scaling: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/>
              <p:nvPr/>
            </p:nvSpPr>
            <p:spPr>
              <a:xfrm>
                <a:off x="2784373" y="5201252"/>
                <a:ext cx="4542504" cy="152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73" y="5201252"/>
                <a:ext cx="4542504" cy="152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/>
              <p:nvPr/>
            </p:nvSpPr>
            <p:spPr>
              <a:xfrm>
                <a:off x="3036001" y="2635398"/>
                <a:ext cx="3071995" cy="1493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𝑭𝒑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01" y="2635398"/>
                <a:ext cx="3071995" cy="1493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50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(</a:t>
            </a:r>
            <a:r>
              <a:rPr lang="en-CA" sz="4400" b="1" spc="-1" dirty="0">
                <a:solidFill>
                  <a:srgbClr val="333333"/>
                </a:solidFill>
                <a:latin typeface="Noto Sans Regular"/>
              </a:rPr>
              <a:t>2</a:t>
            </a:r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563480"/>
            <a:ext cx="8640000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z / 2d rotation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x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3d rotation about y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/>
              <p:nvPr/>
            </p:nvSpPr>
            <p:spPr>
              <a:xfrm>
                <a:off x="2300748" y="3725962"/>
                <a:ext cx="4542504" cy="133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CA3172-1DC8-4DF1-97AD-21F41AB2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3725962"/>
                <a:ext cx="4542504" cy="1339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B80B5-361F-4345-B7CA-946F9E23F0A3}"/>
                  </a:ext>
                </a:extLst>
              </p:cNvPr>
              <p:cNvSpPr txBox="1"/>
              <p:nvPr/>
            </p:nvSpPr>
            <p:spPr>
              <a:xfrm>
                <a:off x="2300748" y="5253588"/>
                <a:ext cx="4542504" cy="133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7B80B5-361F-4345-B7CA-946F9E2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48" y="5253588"/>
                <a:ext cx="4542504" cy="1339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DEFFF5-61A9-4D37-B82D-3F4581610415}"/>
                  </a:ext>
                </a:extLst>
              </p:cNvPr>
              <p:cNvSpPr/>
              <p:nvPr/>
            </p:nvSpPr>
            <p:spPr>
              <a:xfrm>
                <a:off x="252000" y="2099519"/>
                <a:ext cx="3646446" cy="133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DEFFF5-61A9-4D37-B82D-3F45816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2099519"/>
                <a:ext cx="3646446" cy="1339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4D7E46-1A01-4498-8A81-40E98DCB66F8}"/>
                  </a:ext>
                </a:extLst>
              </p:cNvPr>
              <p:cNvSpPr/>
              <p:nvPr/>
            </p:nvSpPr>
            <p:spPr>
              <a:xfrm>
                <a:off x="4360388" y="2174356"/>
                <a:ext cx="3401700" cy="990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4D7E46-1A01-4498-8A81-40E98DCB6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88" y="2174356"/>
                <a:ext cx="3401700" cy="9904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39DFEC7-1376-4339-872A-B5B7BDDB32E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526638" y="3449405"/>
            <a:ext cx="2259824" cy="13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1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16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Rotation Matrix Equation Intuition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0AD9E-3ECA-4345-A058-873E3495B1F2}"/>
              </a:ext>
            </a:extLst>
          </p:cNvPr>
          <p:cNvSpPr/>
          <p:nvPr/>
        </p:nvSpPr>
        <p:spPr>
          <a:xfrm>
            <a:off x="228487" y="1563480"/>
            <a:ext cx="75936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Derived by doing vector addition along coordinate frame </a:t>
            </a:r>
          </a:p>
          <a:p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made by rotation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DD4EBA-6833-4B8D-944B-57B6A8474288}"/>
                  </a:ext>
                </a:extLst>
              </p:cNvPr>
              <p:cNvSpPr/>
              <p:nvPr/>
            </p:nvSpPr>
            <p:spPr>
              <a:xfrm>
                <a:off x="1202294" y="2510997"/>
                <a:ext cx="6739409" cy="990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𝒐𝒔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CA" sz="2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2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sz="2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DD4EBA-6833-4B8D-944B-57B6A8474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94" y="2510997"/>
                <a:ext cx="6739409" cy="990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6743B0-1AA9-4CB2-B948-A54DBD36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81" y="3718552"/>
            <a:ext cx="4174638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7AA8D7-4D46-4F45-AA58-C887010228DD}"/>
                  </a:ext>
                </a:extLst>
              </p:cNvPr>
              <p:cNvSpPr txBox="1"/>
              <p:nvPr/>
            </p:nvSpPr>
            <p:spPr>
              <a:xfrm>
                <a:off x="5802931" y="4298590"/>
                <a:ext cx="144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7AA8D7-4D46-4F45-AA58-C88701022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31" y="4298590"/>
                <a:ext cx="14404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6A95B-B81F-4394-8B7C-2004061C95F4}"/>
                  </a:ext>
                </a:extLst>
              </p:cNvPr>
              <p:cNvSpPr txBox="1"/>
              <p:nvPr/>
            </p:nvSpPr>
            <p:spPr>
              <a:xfrm>
                <a:off x="1650152" y="4150509"/>
                <a:ext cx="1613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6A95B-B81F-4394-8B7C-2004061C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52" y="4150509"/>
                <a:ext cx="161358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C408D-274F-4F1E-BDD2-DF9D6337A6BA}"/>
                  </a:ext>
                </a:extLst>
              </p:cNvPr>
              <p:cNvSpPr txBox="1"/>
              <p:nvPr/>
            </p:nvSpPr>
            <p:spPr>
              <a:xfrm>
                <a:off x="4384929" y="592840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C408D-274F-4F1E-BDD2-DF9D6337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29" y="5928405"/>
                <a:ext cx="374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336-4A28-47B6-8424-839FD6C4304F}"/>
                  </a:ext>
                </a:extLst>
              </p:cNvPr>
              <p:cNvSpPr txBox="1"/>
              <p:nvPr/>
            </p:nvSpPr>
            <p:spPr>
              <a:xfrm>
                <a:off x="3872095" y="574373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DD336-4A28-47B6-8424-839FD6C4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95" y="5743739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029B-6DF2-4409-A2C0-6A18D636FF97}"/>
                  </a:ext>
                </a:extLst>
              </p:cNvPr>
              <p:cNvSpPr txBox="1"/>
              <p:nvPr/>
            </p:nvSpPr>
            <p:spPr>
              <a:xfrm>
                <a:off x="6023713" y="5142804"/>
                <a:ext cx="1570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A029B-6DF2-4409-A2C0-6A18D636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713" y="5142804"/>
                <a:ext cx="15708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6239A-41BF-4F87-B0D5-5D9492DF8F5D}"/>
                  </a:ext>
                </a:extLst>
              </p:cNvPr>
              <p:cNvSpPr txBox="1"/>
              <p:nvPr/>
            </p:nvSpPr>
            <p:spPr>
              <a:xfrm>
                <a:off x="4797618" y="3701486"/>
                <a:ext cx="1747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6239A-41BF-4F87-B0D5-5D9492DF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18" y="3701486"/>
                <a:ext cx="174740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537DD-48C1-4521-8600-3BC906501E46}"/>
                  </a:ext>
                </a:extLst>
              </p:cNvPr>
              <p:cNvSpPr txBox="1"/>
              <p:nvPr/>
            </p:nvSpPr>
            <p:spPr>
              <a:xfrm>
                <a:off x="5626389" y="5559073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A537DD-48C1-4521-8600-3BC906501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89" y="5559073"/>
                <a:ext cx="780727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00FEFE-ACB4-44E6-A4EE-75772CB42A0C}"/>
                  </a:ext>
                </a:extLst>
              </p:cNvPr>
              <p:cNvSpPr txBox="1"/>
              <p:nvPr/>
            </p:nvSpPr>
            <p:spPr>
              <a:xfrm>
                <a:off x="4514013" y="4397919"/>
                <a:ext cx="888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00FEFE-ACB4-44E6-A4EE-75772CB42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13" y="4397919"/>
                <a:ext cx="88838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314412-78D7-47B5-8523-D2CC8A20CE4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47821" y="4070818"/>
            <a:ext cx="523498" cy="8758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F9D6CE-1706-44FE-9A45-A6BED4AD0782}"/>
              </a:ext>
            </a:extLst>
          </p:cNvPr>
          <p:cNvCxnSpPr>
            <a:cxnSpLocks/>
          </p:cNvCxnSpPr>
          <p:nvPr/>
        </p:nvCxnSpPr>
        <p:spPr>
          <a:xfrm flipH="1">
            <a:off x="5073651" y="5346700"/>
            <a:ext cx="943102" cy="12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2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F105B-2631-40C3-BDCE-2243462E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60" y="3550988"/>
            <a:ext cx="5524635" cy="30060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1999" y="1563481"/>
                <a:ext cx="8855639" cy="1138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0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Described typically by set of orthogonal unit 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and origin translation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10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Grouped together in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as column vectors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563481"/>
                <a:ext cx="8855639" cy="1138198"/>
              </a:xfrm>
              <a:prstGeom prst="rect">
                <a:avLst/>
              </a:prstGeom>
              <a:blipFill>
                <a:blip r:embed="rId3"/>
                <a:stretch>
                  <a:fillRect l="-688" t="-8021" b="-24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061C6-0A49-4E35-B57C-E36B63C8C64E}"/>
                  </a:ext>
                </a:extLst>
              </p:cNvPr>
              <p:cNvSpPr/>
              <p:nvPr/>
            </p:nvSpPr>
            <p:spPr>
              <a:xfrm>
                <a:off x="2745182" y="2692675"/>
                <a:ext cx="3000309" cy="1364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6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CA" sz="26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061C6-0A49-4E35-B57C-E36B63C8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82" y="2692675"/>
                <a:ext cx="3000309" cy="1364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6CD40-DB78-43E1-B1EF-28FB6C3246A6}"/>
              </a:ext>
            </a:extLst>
          </p:cNvPr>
          <p:cNvCxnSpPr/>
          <p:nvPr/>
        </p:nvCxnSpPr>
        <p:spPr>
          <a:xfrm flipV="1">
            <a:off x="2490416" y="5038282"/>
            <a:ext cx="3495675" cy="1203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451B2-DC80-4355-BD23-F48B8B0B2E00}"/>
                  </a:ext>
                </a:extLst>
              </p:cNvPr>
              <p:cNvSpPr txBox="1"/>
              <p:nvPr/>
            </p:nvSpPr>
            <p:spPr>
              <a:xfrm>
                <a:off x="5839821" y="521746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451B2-DC80-4355-BD23-F48B8B0B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21" y="5217460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 t="-6667" r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FAD96-F491-48F8-B1E5-C19ACE039CDC}"/>
                  </a:ext>
                </a:extLst>
              </p:cNvPr>
              <p:cNvSpPr txBox="1"/>
              <p:nvPr/>
            </p:nvSpPr>
            <p:spPr>
              <a:xfrm>
                <a:off x="6233838" y="449915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FAD96-F491-48F8-B1E5-C19ACE03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38" y="4499158"/>
                <a:ext cx="375423" cy="369332"/>
              </a:xfrm>
              <a:prstGeom prst="rect">
                <a:avLst/>
              </a:prstGeom>
              <a:blipFill>
                <a:blip r:embed="rId6"/>
                <a:stretch>
                  <a:fillRect t="-6557" r="-8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4ACCFC-1FB5-40CB-BB78-1A40355DB247}"/>
                  </a:ext>
                </a:extLst>
              </p:cNvPr>
              <p:cNvSpPr txBox="1"/>
              <p:nvPr/>
            </p:nvSpPr>
            <p:spPr>
              <a:xfrm>
                <a:off x="5567387" y="43721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4ACCFC-1FB5-40CB-BB78-1A40355D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87" y="4372135"/>
                <a:ext cx="418704" cy="369332"/>
              </a:xfrm>
              <a:prstGeom prst="rect">
                <a:avLst/>
              </a:prstGeom>
              <a:blipFill>
                <a:blip r:embed="rId7"/>
                <a:stretch>
                  <a:fillRect t="-6557" r="-1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3B30-417D-4533-8CE0-D8902288E476}"/>
                  </a:ext>
                </a:extLst>
              </p:cNvPr>
              <p:cNvSpPr txBox="1"/>
              <p:nvPr/>
            </p:nvSpPr>
            <p:spPr>
              <a:xfrm>
                <a:off x="4306218" y="521746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3B30-417D-4533-8CE0-D8902288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218" y="5217460"/>
                <a:ext cx="3337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C85B60-DF44-4BD4-AEC6-8969F91AC1EB}"/>
                  </a:ext>
                </a:extLst>
              </p:cNvPr>
              <p:cNvSpPr txBox="1"/>
              <p:nvPr/>
            </p:nvSpPr>
            <p:spPr>
              <a:xfrm>
                <a:off x="2686051" y="626992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C85B60-DF44-4BD4-AEC6-8969F91AC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1" y="6269926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 t="-6667" r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310AB2-7979-4350-B556-1066DE4433E7}"/>
                  </a:ext>
                </a:extLst>
              </p:cNvPr>
              <p:cNvSpPr txBox="1"/>
              <p:nvPr/>
            </p:nvSpPr>
            <p:spPr>
              <a:xfrm>
                <a:off x="2564064" y="553797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310AB2-7979-4350-B556-1066DE44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64" y="5537978"/>
                <a:ext cx="375424" cy="369332"/>
              </a:xfrm>
              <a:prstGeom prst="rect">
                <a:avLst/>
              </a:prstGeom>
              <a:blipFill>
                <a:blip r:embed="rId10"/>
                <a:stretch>
                  <a:fillRect t="-6557" r="-8197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A483AE-B1F9-42C2-B7ED-ECD379E9F365}"/>
                  </a:ext>
                </a:extLst>
              </p:cNvPr>
              <p:cNvSpPr txBox="1"/>
              <p:nvPr/>
            </p:nvSpPr>
            <p:spPr>
              <a:xfrm>
                <a:off x="2097404" y="5639945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A483AE-B1F9-42C2-B7ED-ECD379E9F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404" y="5639945"/>
                <a:ext cx="356188" cy="369332"/>
              </a:xfrm>
              <a:prstGeom prst="rect">
                <a:avLst/>
              </a:prstGeom>
              <a:blipFill>
                <a:blip r:embed="rId11"/>
                <a:stretch>
                  <a:fillRect t="-6557" r="-13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9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574" y="6356351"/>
            <a:ext cx="485775" cy="365125"/>
          </a:xfrm>
        </p:spPr>
        <p:txBody>
          <a:bodyPr/>
          <a:lstStyle/>
          <a:p>
            <a:fld id="{8F2D09F1-5447-4EA4-8EA6-0865537200C5}" type="slidenum">
              <a:rPr lang="en-CA" smtClean="0"/>
              <a:t>18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 Transformations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668C640B-E10F-4642-9335-D5B847CF259E}"/>
                  </a:ext>
                </a:extLst>
              </p:cNvPr>
              <p:cNvSpPr txBox="1"/>
              <p:nvPr/>
            </p:nvSpPr>
            <p:spPr>
              <a:xfrm>
                <a:off x="252000" y="1847829"/>
                <a:ext cx="8640000" cy="1230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Goal: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Represent point in different coordinate frames.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Multiply by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or its inverse to convert between frames.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Example: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in world coordinates: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8" name="TextShape 2">
                <a:extLst>
                  <a:ext uri="{FF2B5EF4-FFF2-40B4-BE49-F238E27FC236}">
                    <a16:creationId xmlns:a16="http://schemas.microsoft.com/office/drawing/2014/main" id="{668C640B-E10F-4642-9335-D5B847CF2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847829"/>
                <a:ext cx="8640000" cy="1230362"/>
              </a:xfrm>
              <a:prstGeom prst="rect">
                <a:avLst/>
              </a:prstGeom>
              <a:blipFill>
                <a:blip r:embed="rId2"/>
                <a:stretch>
                  <a:fillRect l="-846" t="-7426" b="-212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E48DFF-BE8A-4A6C-862F-230AFAF7A373}"/>
                  </a:ext>
                </a:extLst>
              </p:cNvPr>
              <p:cNvSpPr/>
              <p:nvPr/>
            </p:nvSpPr>
            <p:spPr>
              <a:xfrm>
                <a:off x="1878581" y="3223540"/>
                <a:ext cx="5272276" cy="1168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20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CA" sz="2200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CA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 sz="2200" dirty="0" smtClean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E48DFF-BE8A-4A6C-862F-230AFAF7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81" y="3223540"/>
                <a:ext cx="5272276" cy="1168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697A233-FF37-46ED-8B78-AF20E29F6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82" y="4349438"/>
            <a:ext cx="4427490" cy="22581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EFF4CD-2563-49E9-9930-C6F6CD4ADF3D}"/>
              </a:ext>
            </a:extLst>
          </p:cNvPr>
          <p:cNvCxnSpPr>
            <a:cxnSpLocks/>
          </p:cNvCxnSpPr>
          <p:nvPr/>
        </p:nvCxnSpPr>
        <p:spPr>
          <a:xfrm flipV="1">
            <a:off x="2415378" y="5453440"/>
            <a:ext cx="2757487" cy="908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ACB177-56CE-4524-96D0-F4C41C1D7431}"/>
              </a:ext>
            </a:extLst>
          </p:cNvPr>
          <p:cNvCxnSpPr>
            <a:cxnSpLocks/>
          </p:cNvCxnSpPr>
          <p:nvPr/>
        </p:nvCxnSpPr>
        <p:spPr>
          <a:xfrm>
            <a:off x="5172865" y="5482255"/>
            <a:ext cx="724342" cy="64990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BAE57-EE7D-471A-9330-0CBBFB6B1DEF}"/>
              </a:ext>
            </a:extLst>
          </p:cNvPr>
          <p:cNvCxnSpPr>
            <a:cxnSpLocks/>
          </p:cNvCxnSpPr>
          <p:nvPr/>
        </p:nvCxnSpPr>
        <p:spPr>
          <a:xfrm flipV="1">
            <a:off x="5879278" y="5835597"/>
            <a:ext cx="1271587" cy="296565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8062BB-3E77-4BAF-A7C0-710E3A0CFEFA}"/>
              </a:ext>
            </a:extLst>
          </p:cNvPr>
          <p:cNvCxnSpPr>
            <a:cxnSpLocks/>
          </p:cNvCxnSpPr>
          <p:nvPr/>
        </p:nvCxnSpPr>
        <p:spPr>
          <a:xfrm flipV="1">
            <a:off x="7150864" y="4820136"/>
            <a:ext cx="1" cy="101546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BD14E3-02FF-458A-BCE4-61511AEA460A}"/>
              </a:ext>
            </a:extLst>
          </p:cNvPr>
          <p:cNvSpPr/>
          <p:nvPr/>
        </p:nvSpPr>
        <p:spPr>
          <a:xfrm>
            <a:off x="7115937" y="4711897"/>
            <a:ext cx="69841" cy="794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827270-E920-4CAA-B245-B629F955F0A1}"/>
                  </a:ext>
                </a:extLst>
              </p:cNvPr>
              <p:cNvSpPr/>
              <p:nvPr/>
            </p:nvSpPr>
            <p:spPr>
              <a:xfrm>
                <a:off x="7150857" y="4480166"/>
                <a:ext cx="47179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827270-E920-4CAA-B245-B629F955F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57" y="4480166"/>
                <a:ext cx="471796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F572B2-6733-4269-A265-7CD3CDA025E7}"/>
                  </a:ext>
                </a:extLst>
              </p:cNvPr>
              <p:cNvSpPr/>
              <p:nvPr/>
            </p:nvSpPr>
            <p:spPr>
              <a:xfrm>
                <a:off x="4040865" y="5762830"/>
                <a:ext cx="333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F572B2-6733-4269-A265-7CD3CDA02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65" y="5762830"/>
                <a:ext cx="333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1E7D21-137C-4C8E-A0F2-4D3C74BDDA15}"/>
                  </a:ext>
                </a:extLst>
              </p:cNvPr>
              <p:cNvSpPr/>
              <p:nvPr/>
            </p:nvSpPr>
            <p:spPr>
              <a:xfrm>
                <a:off x="4891712" y="5663161"/>
                <a:ext cx="60894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1E7D21-137C-4C8E-A0F2-4D3C74BDD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12" y="5663161"/>
                <a:ext cx="608949" cy="391582"/>
              </a:xfrm>
              <a:prstGeom prst="rect">
                <a:avLst/>
              </a:prstGeom>
              <a:blipFill>
                <a:blip r:embed="rId7"/>
                <a:stretch>
                  <a:fillRect t="-4688" r="-43000"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C0C54C-50A1-4EF6-914B-5D5397CC1377}"/>
                  </a:ext>
                </a:extLst>
              </p:cNvPr>
              <p:cNvSpPr/>
              <p:nvPr/>
            </p:nvSpPr>
            <p:spPr>
              <a:xfrm>
                <a:off x="6304976" y="5960562"/>
                <a:ext cx="60003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C0C54C-50A1-4EF6-914B-5D5397CC1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976" y="5960562"/>
                <a:ext cx="600036" cy="391582"/>
              </a:xfrm>
              <a:prstGeom prst="rect">
                <a:avLst/>
              </a:prstGeom>
              <a:blipFill>
                <a:blip r:embed="rId8"/>
                <a:stretch>
                  <a:fillRect t="-4688" r="-41414"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1C430B-4A21-4FDD-9C3B-997BFBD0933E}"/>
                  </a:ext>
                </a:extLst>
              </p:cNvPr>
              <p:cNvSpPr/>
              <p:nvPr/>
            </p:nvSpPr>
            <p:spPr>
              <a:xfrm>
                <a:off x="7160548" y="5103479"/>
                <a:ext cx="62639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1C430B-4A21-4FDD-9C3B-997BFBD09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48" y="5103479"/>
                <a:ext cx="626390" cy="391582"/>
              </a:xfrm>
              <a:prstGeom prst="rect">
                <a:avLst/>
              </a:prstGeom>
              <a:blipFill>
                <a:blip r:embed="rId9"/>
                <a:stretch>
                  <a:fillRect t="-4688" r="-42157"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594B6B5-8D6F-4579-BC6C-EF85C2A1FEE9}"/>
              </a:ext>
            </a:extLst>
          </p:cNvPr>
          <p:cNvSpPr/>
          <p:nvPr/>
        </p:nvSpPr>
        <p:spPr>
          <a:xfrm>
            <a:off x="1630790" y="6352144"/>
            <a:ext cx="12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+mj-lt"/>
              </a:rPr>
              <a:t>w</a:t>
            </a:r>
            <a:r>
              <a:rPr lang="en-CA" b="1" i="0" dirty="0">
                <a:latin typeface="+mj-lt"/>
              </a:rPr>
              <a:t>orld frame</a:t>
            </a:r>
            <a:endParaRPr lang="en-CA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644CB-E870-4B5C-8D95-9FF84D9D6DDB}"/>
              </a:ext>
            </a:extLst>
          </p:cNvPr>
          <p:cNvSpPr/>
          <p:nvPr/>
        </p:nvSpPr>
        <p:spPr>
          <a:xfrm>
            <a:off x="3933684" y="5165057"/>
            <a:ext cx="127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+mj-lt"/>
              </a:rPr>
              <a:t>o</a:t>
            </a:r>
            <a:r>
              <a:rPr lang="en-CA" b="1" i="0" dirty="0">
                <a:latin typeface="+mj-lt"/>
              </a:rPr>
              <a:t>ther frame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1737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19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Frame Transformations (2/2)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4094690"/>
            <a:ext cx="8640000" cy="26267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000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Relation to Matrix Transformations: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 </a:t>
            </a:r>
          </a:p>
          <a:p>
            <a:pPr marL="565200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Example: Rotation matrix can be viewed as rotated coordinate frame with 0 origin translation. </a:t>
            </a:r>
          </a:p>
          <a:p>
            <a:pPr marL="1022400" lvl="1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Any orthogonal coordinate frame is considered a rotation.</a:t>
            </a:r>
          </a:p>
          <a:p>
            <a:pPr marL="565200" indent="-457200">
              <a:spcAft>
                <a:spcPts val="500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Example: Translation can be viewed as coordinate frame with no rotation but offset origin.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668C640B-E10F-4642-9335-D5B847CF259E}"/>
              </a:ext>
            </a:extLst>
          </p:cNvPr>
          <p:cNvSpPr txBox="1"/>
          <p:nvPr/>
        </p:nvSpPr>
        <p:spPr>
          <a:xfrm>
            <a:off x="252000" y="1814330"/>
            <a:ext cx="1655458" cy="45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500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Summary: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708DD9-B817-4FCD-9B23-D468ED97A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752859"/>
                  </p:ext>
                </p:extLst>
              </p:nvPr>
            </p:nvGraphicFramePr>
            <p:xfrm>
              <a:off x="342286" y="2440874"/>
              <a:ext cx="8015134" cy="9796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59211">
                      <a:extLst>
                        <a:ext uri="{9D8B030D-6E8A-4147-A177-3AD203B41FA5}">
                          <a16:colId xmlns:a16="http://schemas.microsoft.com/office/drawing/2014/main" val="819937693"/>
                        </a:ext>
                      </a:extLst>
                    </a:gridCol>
                    <a:gridCol w="3755923">
                      <a:extLst>
                        <a:ext uri="{9D8B030D-6E8A-4147-A177-3AD203B41FA5}">
                          <a16:colId xmlns:a16="http://schemas.microsoft.com/office/drawing/2014/main" val="2621454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Coordinate Frame to World: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693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World to Coordinate Frame: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CA" sz="2400" b="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CA" sz="240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CA" sz="240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b="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2400" b="0" i="1" spc="-1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70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9708DD9-B817-4FCD-9B23-D468ED97A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752859"/>
                  </p:ext>
                </p:extLst>
              </p:nvPr>
            </p:nvGraphicFramePr>
            <p:xfrm>
              <a:off x="342286" y="2440874"/>
              <a:ext cx="8015134" cy="9796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59211">
                      <a:extLst>
                        <a:ext uri="{9D8B030D-6E8A-4147-A177-3AD203B41FA5}">
                          <a16:colId xmlns:a16="http://schemas.microsoft.com/office/drawing/2014/main" val="819937693"/>
                        </a:ext>
                      </a:extLst>
                    </a:gridCol>
                    <a:gridCol w="3755923">
                      <a:extLst>
                        <a:ext uri="{9D8B030D-6E8A-4147-A177-3AD203B41FA5}">
                          <a16:colId xmlns:a16="http://schemas.microsoft.com/office/drawing/2014/main" val="2621454154"/>
                        </a:ext>
                      </a:extLst>
                    </a:gridCol>
                  </a:tblGrid>
                  <a:tr h="486537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Coordinate Frame to World: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36" t="-10000" r="-487" b="-12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693921"/>
                      </a:ext>
                    </a:extLst>
                  </a:tr>
                  <a:tr h="493141">
                    <a:tc>
                      <a:txBody>
                        <a:bodyPr/>
                        <a:lstStyle/>
                        <a:p>
                          <a:r>
                            <a:rPr lang="en-CA" sz="2400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a:t>World to Coordinate Frame: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636" t="-107317" r="-487" b="-1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70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90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Outline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767515"/>
            <a:ext cx="8855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Basic matrix and vector operations review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Coordinate transforms</a:t>
            </a:r>
            <a:endParaRPr lang="en-CA" sz="2400" b="0" strike="noStrike" spc="-1" dirty="0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Optimization: Least Squares, Total Least Squares, 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relation to SVD and </a:t>
            </a:r>
            <a:r>
              <a:rPr lang="en-CA" sz="2400" spc="-1" dirty="0" err="1">
                <a:solidFill>
                  <a:srgbClr val="333333"/>
                </a:solidFill>
                <a:latin typeface="Noto Sans Regular"/>
              </a:rPr>
              <a:t>eigendecomposition</a:t>
            </a:r>
            <a:endParaRPr lang="en-CA" sz="2400" b="0" strike="noStrike" spc="-1" dirty="0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Optional ROS coordinate transform exercise</a:t>
            </a:r>
          </a:p>
        </p:txBody>
      </p:sp>
    </p:spTree>
    <p:extLst>
      <p:ext uri="{BB962C8B-B14F-4D97-AF65-F5344CB8AC3E}">
        <p14:creationId xmlns:p14="http://schemas.microsoft.com/office/powerpoint/2010/main" val="1500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DDC94ED-25C2-4470-8E37-7BF399C0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44" y="3255561"/>
            <a:ext cx="4213514" cy="3356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20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31509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Transform Example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93665"/>
                <a:ext cx="8640000" cy="1661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 robot arm with a single rotating joint is placed at (3,2) in a 2d plane. The joint is rotated to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/4</m:t>
                    </m:r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 object is detected (0.5, 0) in front of the rotated arm. The arm has a length of 1. What is the position of the object in world coordinates?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93665"/>
                <a:ext cx="8640000" cy="1661486"/>
              </a:xfrm>
              <a:prstGeom prst="rect">
                <a:avLst/>
              </a:prstGeom>
              <a:blipFill>
                <a:blip r:embed="rId3"/>
                <a:stretch>
                  <a:fillRect l="-846" t="-54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7AC-8AB6-48FF-ADCF-EB9FCC5DB053}"/>
                  </a:ext>
                </a:extLst>
              </p:cNvPr>
              <p:cNvSpPr txBox="1"/>
              <p:nvPr/>
            </p:nvSpPr>
            <p:spPr>
              <a:xfrm>
                <a:off x="2975789" y="5107002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7AC-8AB6-48FF-ADCF-EB9FCC5DB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89" y="5107002"/>
                <a:ext cx="73449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DC564-F53F-4FD1-B919-DD1482154C00}"/>
                  </a:ext>
                </a:extLst>
              </p:cNvPr>
              <p:cNvSpPr txBox="1"/>
              <p:nvPr/>
            </p:nvSpPr>
            <p:spPr>
              <a:xfrm>
                <a:off x="1956544" y="643812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DC564-F53F-4FD1-B919-DD1482154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44" y="6438124"/>
                <a:ext cx="7344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E8721-48CC-4BC8-A397-209DC7A76924}"/>
                  </a:ext>
                </a:extLst>
              </p:cNvPr>
              <p:cNvSpPr txBox="1"/>
              <p:nvPr/>
            </p:nvSpPr>
            <p:spPr>
              <a:xfrm>
                <a:off x="3369248" y="38986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E8721-48CC-4BC8-A397-209DC7A76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48" y="3898669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FA8FFC-F26B-40DD-82F6-502F55AE17B6}"/>
                  </a:ext>
                </a:extLst>
              </p:cNvPr>
              <p:cNvSpPr txBox="1"/>
              <p:nvPr/>
            </p:nvSpPr>
            <p:spPr>
              <a:xfrm>
                <a:off x="5654331" y="4452113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FA8FFC-F26B-40DD-82F6-502F55AE1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31" y="4452113"/>
                <a:ext cx="5421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6BBF4811-9ECD-4C5C-B6B4-6D18756C9165}"/>
              </a:ext>
            </a:extLst>
          </p:cNvPr>
          <p:cNvSpPr/>
          <p:nvPr/>
        </p:nvSpPr>
        <p:spPr>
          <a:xfrm rot="13521012">
            <a:off x="3754190" y="3936586"/>
            <a:ext cx="333375" cy="9120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BF54643-4710-4D36-9520-5302611EF6D2}"/>
              </a:ext>
            </a:extLst>
          </p:cNvPr>
          <p:cNvSpPr/>
          <p:nvPr/>
        </p:nvSpPr>
        <p:spPr>
          <a:xfrm rot="2561215">
            <a:off x="5389685" y="3934366"/>
            <a:ext cx="333375" cy="9120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9B90D-8DBF-4417-9318-6319BB0AE318}"/>
                  </a:ext>
                </a:extLst>
              </p:cNvPr>
              <p:cNvSpPr txBox="1"/>
              <p:nvPr/>
            </p:nvSpPr>
            <p:spPr>
              <a:xfrm>
                <a:off x="4265526" y="486058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9B90D-8DBF-4417-9318-6319BB0A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26" y="4860585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44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631509" y="279571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Coordinate Transform Example (2/2)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2000" y="1767514"/>
            <a:ext cx="8640000" cy="4810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Robot Arm End-Effector Coordinate frame: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Arm Frame to World Coordinates:</a:t>
            </a:r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Note that point represented in homogenous coordinates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9789F8-C1D9-4523-A74D-F722C2E61093}"/>
                  </a:ext>
                </a:extLst>
              </p:cNvPr>
              <p:cNvSpPr/>
              <p:nvPr/>
            </p:nvSpPr>
            <p:spPr>
              <a:xfrm>
                <a:off x="200226" y="2509502"/>
                <a:ext cx="805483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9789F8-C1D9-4523-A74D-F722C2E61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6" y="2509502"/>
                <a:ext cx="8054834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26662-F07D-40A9-9E0D-1EF327447C0B}"/>
                  </a:ext>
                </a:extLst>
              </p:cNvPr>
              <p:cNvSpPr/>
              <p:nvPr/>
            </p:nvSpPr>
            <p:spPr>
              <a:xfrm>
                <a:off x="1296897" y="5312680"/>
                <a:ext cx="6459269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.06</m:t>
                              </m:r>
                            </m:e>
                          </m:mr>
                          <m:m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3.06</m:t>
                              </m:r>
                            </m:e>
                          </m:mr>
                          <m:m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26662-F07D-40A9-9E0D-1EF327447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97" y="5312680"/>
                <a:ext cx="6459269" cy="122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2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Transformations Applied to Multiple Points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02838" y="1959909"/>
            <a:ext cx="8172001" cy="410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Multiple points can be stacked column-wise:</a:t>
            </a:r>
            <a:br>
              <a:rPr lang="en-CA" sz="2400" b="1" spc="-1" dirty="0">
                <a:solidFill>
                  <a:srgbClr val="333333"/>
                </a:solidFill>
                <a:latin typeface="Noto Sans Regular"/>
              </a:rPr>
            </a:b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/>
              <p:nvPr/>
            </p:nvSpPr>
            <p:spPr>
              <a:xfrm>
                <a:off x="1847286" y="2790880"/>
                <a:ext cx="574759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31EBF4-F832-4FCD-9882-2577F8D6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86" y="2790880"/>
                <a:ext cx="5747599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46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Optimization and Decomposition Methods</a:t>
            </a:r>
          </a:p>
        </p:txBody>
      </p:sp>
    </p:spTree>
    <p:extLst>
      <p:ext uri="{BB962C8B-B14F-4D97-AF65-F5344CB8AC3E}">
        <p14:creationId xmlns:p14="http://schemas.microsoft.com/office/powerpoint/2010/main" val="172177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Least Squares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678616"/>
                <a:ext cx="8640000" cy="438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Motivation: 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Given dataset of M tuples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, fit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CA" sz="2400" b="1" i="1" spc="-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Function approximation parameterized by weights </a:t>
                </a:r>
                <a14:m>
                  <m:oMath xmlns:m="http://schemas.openxmlformats.org/officeDocument/2006/math"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Least Squares Optimization: </a:t>
                </a:r>
                <a:endParaRPr lang="en-US" sz="2400" b="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4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sub>
                                  </m:sSub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78616"/>
                <a:ext cx="8640000" cy="4387888"/>
              </a:xfrm>
              <a:prstGeom prst="rect">
                <a:avLst/>
              </a:prstGeom>
              <a:blipFill>
                <a:blip r:embed="rId2"/>
                <a:stretch>
                  <a:fillRect l="-846" t="-2083" r="-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1999" y="1678615"/>
            <a:ext cx="8724851" cy="1750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Motivation: 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A specific instance of Least Squares Optimization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Function approximator written as linear combination of weights: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0FCDE-8806-42EE-A44B-65F6BA37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818" y="3429000"/>
            <a:ext cx="4102181" cy="3004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628DFD-6E11-4F84-949D-D92F1A011F9B}"/>
                  </a:ext>
                </a:extLst>
              </p:cNvPr>
              <p:cNvSpPr/>
              <p:nvPr/>
            </p:nvSpPr>
            <p:spPr>
              <a:xfrm>
                <a:off x="167148" y="3640595"/>
                <a:ext cx="5138274" cy="1741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2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2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22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200" i="1" spc="-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CA" sz="22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628DFD-6E11-4F84-949D-D92F1A011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8" y="3640595"/>
                <a:ext cx="5138274" cy="174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854BF7-63F0-4581-924F-4DB60EBC881B}"/>
              </a:ext>
            </a:extLst>
          </p:cNvPr>
          <p:cNvCxnSpPr/>
          <p:nvPr/>
        </p:nvCxnSpPr>
        <p:spPr>
          <a:xfrm>
            <a:off x="7165975" y="4356100"/>
            <a:ext cx="0" cy="33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7D6710-BDA2-49EB-901B-BDBB004F8E20}"/>
                  </a:ext>
                </a:extLst>
              </p:cNvPr>
              <p:cNvSpPr/>
              <p:nvPr/>
            </p:nvSpPr>
            <p:spPr>
              <a:xfrm>
                <a:off x="5970023" y="4021792"/>
                <a:ext cx="1126096" cy="469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7D6710-BDA2-49EB-901B-BDBB004F8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23" y="4021792"/>
                <a:ext cx="1126096" cy="469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98E45-AAA3-40D8-B2D3-7F990072FB59}"/>
              </a:ext>
            </a:extLst>
          </p:cNvPr>
          <p:cNvCxnSpPr>
            <a:cxnSpLocks/>
          </p:cNvCxnSpPr>
          <p:nvPr/>
        </p:nvCxnSpPr>
        <p:spPr>
          <a:xfrm>
            <a:off x="6786563" y="4395788"/>
            <a:ext cx="338137" cy="195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2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26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 Matrix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678615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Can represent linear regression in purely matrix form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sz="240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2400" i="1" spc="-1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2400" b="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40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400" b="0" i="1" spc="-1" smtClean="0">
                                            <a:solidFill>
                                              <a:srgbClr val="3333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CA" sz="2400" i="1" spc="-1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600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6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p>
                      <m:sSupPr>
                        <m:ctrlP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CA" sz="2400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1" i="1" spc="-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)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78615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705" t="-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7E8C825-AE63-4A66-83C8-1C9FE521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61" y="4106213"/>
            <a:ext cx="4503176" cy="23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Linear Regression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4B4A3689-84E1-4C3D-A679-75E264966C31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Closed-Form Solution: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Solve minimization by taking gradient and setting to 0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CA" sz="2400" b="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CA" sz="2400" b="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</m:d>
                      <m: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→−2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CA" sz="2400" b="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400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CA" sz="2400" b="0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CA" sz="24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Problem: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Matrix inverse expensive or may be unstable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Incremental Numerical Solution: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Gradient Descent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7" name="TextShape 2">
                <a:extLst>
                  <a:ext uri="{FF2B5EF4-FFF2-40B4-BE49-F238E27FC236}">
                    <a16:creationId xmlns:a16="http://schemas.microsoft.com/office/drawing/2014/main" id="{4B4A3689-84E1-4C3D-A679-75E264966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2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73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126000" y="1639680"/>
                <a:ext cx="8892000" cy="1074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Square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has eigenvector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eigenvalue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under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condition: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" y="1639680"/>
                <a:ext cx="8892000" cy="1074945"/>
              </a:xfrm>
              <a:prstGeom prst="rect">
                <a:avLst/>
              </a:prstGeom>
              <a:blipFill>
                <a:blip r:embed="rId2"/>
                <a:stretch>
                  <a:fillRect l="-754" t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/>
              <p:nvPr/>
            </p:nvSpPr>
            <p:spPr>
              <a:xfrm>
                <a:off x="2865280" y="2714625"/>
                <a:ext cx="3394519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en-CA" sz="2600" b="1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𝑨𝒗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CA" sz="2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borderBox>
                  </m:oMath>
                </a14:m>
                <a:r>
                  <a:rPr lang="en-CA" sz="2600" dirty="0"/>
                  <a:t> where </a:t>
                </a:r>
                <a14:m>
                  <m:oMath xmlns:m="http://schemas.openxmlformats.org/officeDocument/2006/math">
                    <m:r>
                      <a:rPr lang="en-CA" sz="26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CA" sz="2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280" y="2714625"/>
                <a:ext cx="3394519" cy="554126"/>
              </a:xfrm>
              <a:prstGeom prst="rect">
                <a:avLst/>
              </a:prstGeom>
              <a:blipFill>
                <a:blip r:embed="rId3"/>
                <a:stretch>
                  <a:fillRect b="-263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/>
              <p:nvPr/>
            </p:nvSpPr>
            <p:spPr>
              <a:xfrm>
                <a:off x="186502" y="3654585"/>
                <a:ext cx="8633647" cy="137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Interpretation: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Describes case where transformation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equivalent to applying scaling factor </a:t>
                </a:r>
                <a14:m>
                  <m:oMath xmlns:m="http://schemas.openxmlformats.org/officeDocument/2006/math"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2" y="3654585"/>
                <a:ext cx="8633647" cy="1379865"/>
              </a:xfrm>
              <a:prstGeom prst="rect">
                <a:avLst/>
              </a:prstGeom>
              <a:blipFill>
                <a:blip r:embed="rId4"/>
                <a:stretch>
                  <a:fillRect t="-3540" b="-9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6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29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 err="1">
                <a:solidFill>
                  <a:srgbClr val="333333"/>
                </a:solidFill>
                <a:latin typeface="Noto Sans Regular"/>
              </a:rPr>
              <a:t>Eigendecomposition</a:t>
            </a:r>
            <a:endParaRPr lang="en-CA" sz="4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132142" y="1492445"/>
            <a:ext cx="9179006" cy="1074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Previous equation described single eigenvalue/vector pair</a:t>
            </a:r>
          </a:p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Square, diagonalizable A has N eigenvectors: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b="1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/>
              <p:nvPr/>
            </p:nvSpPr>
            <p:spPr>
              <a:xfrm>
                <a:off x="3162297" y="2633974"/>
                <a:ext cx="3551870" cy="556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𝑨𝑽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CA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𝐕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𝚲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92B84-BCB0-437B-A4C7-857CFA06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97" y="2633974"/>
                <a:ext cx="3551870" cy="556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/>
              <p:nvPr/>
            </p:nvSpPr>
            <p:spPr>
              <a:xfrm>
                <a:off x="132142" y="5050602"/>
                <a:ext cx="8633647" cy="1749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Interpretation as Coordinate Transform Operation: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Transformation to new coordinate basis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where application of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acts as simple scaling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</m:d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followed by final inverse transform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BE4BEC-D6E1-4A2C-A3F2-DAC9CD6AC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2" y="5050602"/>
                <a:ext cx="8633647" cy="1749197"/>
              </a:xfrm>
              <a:prstGeom prst="rect">
                <a:avLst/>
              </a:prstGeom>
              <a:blipFill>
                <a:blip r:embed="rId3"/>
                <a:stretch>
                  <a:fillRect t="-2797" b="-73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7FF1FC5-05AB-462C-B200-19BDCD4F69DD}"/>
              </a:ext>
            </a:extLst>
          </p:cNvPr>
          <p:cNvSpPr/>
          <p:nvPr/>
        </p:nvSpPr>
        <p:spPr>
          <a:xfrm>
            <a:off x="131755" y="4031415"/>
            <a:ext cx="9443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200" indent="-4572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For </a:t>
            </a: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symmetric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 matrix, ensured orthogonal eigenvectors: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06239-D47F-4163-98A4-3B85DD4818A5}"/>
                  </a:ext>
                </a:extLst>
              </p:cNvPr>
              <p:cNvSpPr txBox="1"/>
              <p:nvPr/>
            </p:nvSpPr>
            <p:spPr>
              <a:xfrm>
                <a:off x="2970200" y="4493334"/>
                <a:ext cx="3766993" cy="557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CA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borderBox>
                        <m:borderBox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CA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CA" sz="2400" dirty="0"/>
                            <m:t> 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2400" b="1">
                              <a:latin typeface="Cambria Math" panose="02040503050406030204" pitchFamily="18" charset="0"/>
                            </a:rPr>
                            <m:t>𝚲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06239-D47F-4163-98A4-3B85DD48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00" y="4493334"/>
                <a:ext cx="3766993" cy="557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05BE01-06B8-453C-8233-2979952343C5}"/>
                  </a:ext>
                </a:extLst>
              </p:cNvPr>
              <p:cNvSpPr/>
              <p:nvPr/>
            </p:nvSpPr>
            <p:spPr>
              <a:xfrm>
                <a:off x="1457718" y="3124912"/>
                <a:ext cx="6527853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8000">
                  <a:spcAft>
                    <a:spcPts val="2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0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CA" sz="2000" spc="-1" dirty="0">
                    <a:solidFill>
                      <a:srgbClr val="333333"/>
                    </a:solidFill>
                    <a:latin typeface="Noto Sans Regular"/>
                  </a:rPr>
                  <a:t>: Diagonal matrix of eigenvalues</a:t>
                </a:r>
                <a:endParaRPr lang="en-CA" sz="2000" b="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200"/>
                  </a:spcAft>
                  <a:buClr>
                    <a:srgbClr val="EF2929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CA" sz="20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sz="2000" spc="-1" dirty="0">
                    <a:solidFill>
                      <a:srgbClr val="333333"/>
                    </a:solidFill>
                    <a:latin typeface="Noto Sans Regular"/>
                  </a:rPr>
                  <a:t>: Matrix of column vectors corresponding to eigenvectors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05BE01-06B8-453C-8233-297995234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18" y="3124912"/>
                <a:ext cx="6527853" cy="733534"/>
              </a:xfrm>
              <a:prstGeom prst="rect">
                <a:avLst/>
              </a:prstGeom>
              <a:blipFill>
                <a:blip r:embed="rId5"/>
                <a:stretch>
                  <a:fillRect t="-5000" b="-14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9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Basic Matrix and Vector Operations</a:t>
            </a:r>
          </a:p>
        </p:txBody>
      </p:sp>
    </p:spTree>
    <p:extLst>
      <p:ext uri="{BB962C8B-B14F-4D97-AF65-F5344CB8AC3E}">
        <p14:creationId xmlns:p14="http://schemas.microsoft.com/office/powerpoint/2010/main" val="2140260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30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156649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419169"/>
                <a:ext cx="8640000" cy="1074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Decomposes </a:t>
                </a:r>
                <a14:m>
                  <m:oMath xmlns:m="http://schemas.openxmlformats.org/officeDocument/2006/math"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𝑀𝑥𝑁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into: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419169"/>
                <a:ext cx="8640000" cy="1074416"/>
              </a:xfrm>
              <a:prstGeom prst="rect">
                <a:avLst/>
              </a:prstGeom>
              <a:blipFill>
                <a:blip r:embed="rId2"/>
                <a:stretch>
                  <a:fillRect l="-705" t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F02DD47-60F1-4334-9250-A374FA92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020032"/>
                  </p:ext>
                </p:extLst>
              </p:nvPr>
            </p:nvGraphicFramePr>
            <p:xfrm>
              <a:off x="416949" y="4425824"/>
              <a:ext cx="8475051" cy="2324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57">
                      <a:extLst>
                        <a:ext uri="{9D8B030D-6E8A-4147-A177-3AD203B41FA5}">
                          <a16:colId xmlns:a16="http://schemas.microsoft.com/office/drawing/2014/main" val="1264398311"/>
                        </a:ext>
                      </a:extLst>
                    </a:gridCol>
                    <a:gridCol w="7527594">
                      <a:extLst>
                        <a:ext uri="{9D8B030D-6E8A-4147-A177-3AD203B41FA5}">
                          <a16:colId xmlns:a16="http://schemas.microsoft.com/office/drawing/2014/main" val="2367921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0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Singular values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MxN</a:t>
                          </a:r>
                          <a:r>
                            <a:rPr lang="en-CA" sz="2200" dirty="0"/>
                            <a:t> diagonal matrix.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Square root of eigenvalues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CA" sz="22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200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CA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CA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rad>
                                </m:e>
                                <m:sub>
                                  <m:r>
                                    <a:rPr lang="en-CA" sz="2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A" sz="22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1698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Right-singular vectors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NxN</a:t>
                          </a:r>
                          <a:r>
                            <a:rPr lang="en-CA" sz="2200" dirty="0"/>
                            <a:t> orthogonal matrix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Eigenvectors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CA" sz="2200" dirty="0"/>
                            <a:t>. Proof: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CA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9589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200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CA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b="1" dirty="0"/>
                            <a:t>Left-singular vectors</a:t>
                          </a:r>
                          <a:r>
                            <a:rPr lang="en-CA" sz="2200" dirty="0"/>
                            <a:t>. </a:t>
                          </a:r>
                          <a:r>
                            <a:rPr lang="en-CA" sz="2200" dirty="0" err="1"/>
                            <a:t>MxM</a:t>
                          </a:r>
                          <a:r>
                            <a:rPr lang="en-CA" sz="2200" dirty="0"/>
                            <a:t> orthogonal matrix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200" dirty="0"/>
                            <a:t>Eigenvectors of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200" dirty="0"/>
                            <a:t>. Proof: </a:t>
                          </a:r>
                          <a14:m>
                            <m:oMath xmlns:m="http://schemas.openxmlformats.org/officeDocument/2006/math"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sty m:val="p"/>
                                </m:rPr>
                                <a:rPr lang="en-CA" sz="2200" b="0" i="0" smtClean="0">
                                  <a:latin typeface="Cambria Math" panose="02040503050406030204" pitchFamily="18" charset="0"/>
                                </a:rPr>
                                <m:t>UΛ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CA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5297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F02DD47-60F1-4334-9250-A374FA92E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020032"/>
                  </p:ext>
                </p:extLst>
              </p:nvPr>
            </p:nvGraphicFramePr>
            <p:xfrm>
              <a:off x="416949" y="4425824"/>
              <a:ext cx="8475051" cy="2324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7457">
                      <a:extLst>
                        <a:ext uri="{9D8B030D-6E8A-4147-A177-3AD203B41FA5}">
                          <a16:colId xmlns:a16="http://schemas.microsoft.com/office/drawing/2014/main" val="1264398311"/>
                        </a:ext>
                      </a:extLst>
                    </a:gridCol>
                    <a:gridCol w="7527594">
                      <a:extLst>
                        <a:ext uri="{9D8B030D-6E8A-4147-A177-3AD203B41FA5}">
                          <a16:colId xmlns:a16="http://schemas.microsoft.com/office/drawing/2014/main" val="2367921396"/>
                        </a:ext>
                      </a:extLst>
                    </a:gridCol>
                  </a:tblGrid>
                  <a:tr h="800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03" r="-79230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5303" r="-81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9867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1200" r="-792308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111200" r="-81" b="-1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5896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200" r="-792308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32" t="-211200" r="-81" b="-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973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AE698D0-830C-4650-8151-0D495161E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05" y="2472418"/>
            <a:ext cx="5244990" cy="19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3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31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SVD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1262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Rotation to new coordinate system defined by </a:t>
                </a:r>
                <a14:m>
                  <m:oMath xmlns:m="http://schemas.openxmlformats.org/officeDocument/2006/math">
                    <m:r>
                      <a:rPr lang="en-CA" sz="22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Scaling by </a:t>
                </a:r>
                <a14:m>
                  <m:oMath xmlns:m="http://schemas.openxmlformats.org/officeDocument/2006/math">
                    <m:r>
                      <a:rPr lang="en-CA" sz="22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200"/>
                  </a:spcAft>
                  <a:buClr>
                    <a:srgbClr val="EF2929"/>
                  </a:buClr>
                  <a:buSzPct val="100000"/>
                  <a:buFont typeface="+mj-lt"/>
                  <a:buAutoNum type="arabicPeriod"/>
                </a:pPr>
                <a:r>
                  <a:rPr lang="en-CA" sz="2200" spc="-1" dirty="0">
                    <a:solidFill>
                      <a:srgbClr val="333333"/>
                    </a:solidFill>
                    <a:latin typeface="Noto Sans Regular"/>
                  </a:rPr>
                  <a:t>Final opposing rotation defined by </a:t>
                </a:r>
                <a14:m>
                  <m:oMath xmlns:m="http://schemas.openxmlformats.org/officeDocument/2006/math">
                    <m:r>
                      <a:rPr lang="en-CA" sz="22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CA" sz="22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1262521"/>
              </a:xfrm>
              <a:prstGeom prst="rect">
                <a:avLst/>
              </a:prstGeom>
              <a:blipFill>
                <a:blip r:embed="rId2"/>
                <a:stretch>
                  <a:fillRect l="-705" t="-7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5932176-C58C-4A46-A869-24522D9E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814839"/>
            <a:ext cx="4089400" cy="3541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38593B-4915-4DD5-9544-F71BB4A0D97E}"/>
                  </a:ext>
                </a:extLst>
              </p:cNvPr>
              <p:cNvSpPr txBox="1"/>
              <p:nvPr/>
            </p:nvSpPr>
            <p:spPr>
              <a:xfrm>
                <a:off x="3600450" y="5938749"/>
                <a:ext cx="428625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38593B-4915-4DD5-9544-F71BB4A0D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5938749"/>
                <a:ext cx="4286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65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32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Application: Total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4"/>
                <a:ext cx="8640000" cy="495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Problem Statement: 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400" b="0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b="0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Solution: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Eigenvector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corresponding to smallest eigenvalue. Solve by taking SVD of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taking eigenvector in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.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Reasoning:</a:t>
                </a: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4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sSub>
                                    <m:sSubPr>
                                      <m:ctrlPr>
                                        <a:rPr lang="en-CA" sz="2400" b="0" i="1" spc="-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1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CA" sz="2400" b="0" i="1" spc="-1" smtClean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50900" indent="-3429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</a:rPr>
                  <a:t>Same result obtained by starting with eigenvector/value relation: </a:t>
                </a:r>
                <a:endParaRPr lang="en-CA" sz="2400" i="1" spc="-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CA" sz="2400" b="1" i="1" spc="-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50900" indent="-3429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</a:rPr>
                  <a:t>Therefore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</a:rPr>
                  <a:t> satisfies minimization.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4"/>
                <a:ext cx="8640000" cy="4953962"/>
              </a:xfrm>
              <a:prstGeom prst="rect">
                <a:avLst/>
              </a:prstGeom>
              <a:blipFill>
                <a:blip r:embed="rId2"/>
                <a:stretch>
                  <a:fillRect l="-846" t="-1968" r="-9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2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33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Application: Pseudo-Inverse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4"/>
                <a:ext cx="8640000" cy="4588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If SVD decomposition is known, computation of pseudo-inverse is trivial 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	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CA" sz="2400" b="1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CA" sz="240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CA" sz="2400" b="0" i="0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(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400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is reciprocal transpose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)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Above pseudo-inverse can be used in place of left pseudo-inverse in Least Squares linear regression equation:</a:t>
                </a: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i="1" spc="-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400" i="1" spc="-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1" i="1" spc="-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CA" sz="2400" i="1" spc="-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CA" sz="2400" b="1" i="1" spc="-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i="1" spc="-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400" b="1" i="1" spc="-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i="1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spc="-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1" i="1" spc="-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 algn="ctr">
                  <a:spcAft>
                    <a:spcPts val="1414"/>
                  </a:spcAft>
                  <a:buClr>
                    <a:srgbClr val="EF2929"/>
                  </a:buClr>
                  <a:buSzPct val="100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Recall in case where inverse exists, pseudo-inverse is same</a:t>
                </a: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4"/>
                <a:ext cx="8640000" cy="4588837"/>
              </a:xfrm>
              <a:prstGeom prst="rect">
                <a:avLst/>
              </a:prstGeom>
              <a:blipFill>
                <a:blip r:embed="rId3"/>
                <a:stretch>
                  <a:fillRect l="-705" t="-2125" r="-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571DAB-CAAC-4CB5-B2F3-95D18819EDA3}"/>
              </a:ext>
            </a:extLst>
          </p:cNvPr>
          <p:cNvSpPr/>
          <p:nvPr/>
        </p:nvSpPr>
        <p:spPr>
          <a:xfrm>
            <a:off x="2286000" y="511183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algn="ctr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200" spc="-1" dirty="0">
                <a:solidFill>
                  <a:srgbClr val="333333"/>
                </a:solidFill>
                <a:latin typeface="Noto Sans Regular"/>
              </a:rPr>
              <a:t>(where X = A)</a:t>
            </a:r>
          </a:p>
        </p:txBody>
      </p:sp>
    </p:spTree>
    <p:extLst>
      <p:ext uri="{BB962C8B-B14F-4D97-AF65-F5344CB8AC3E}">
        <p14:creationId xmlns:p14="http://schemas.microsoft.com/office/powerpoint/2010/main" val="1136207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34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SVD and </a:t>
            </a:r>
            <a:r>
              <a:rPr lang="en-CA" sz="4400" b="1" strike="noStrike" spc="-1" dirty="0" err="1">
                <a:solidFill>
                  <a:srgbClr val="333333"/>
                </a:solidFill>
                <a:latin typeface="Noto Sans Regular"/>
              </a:rPr>
              <a:t>Eigendecomposition</a:t>
            </a:r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 Equivalency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3"/>
                <a:ext cx="8640000" cy="2804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Requirements on matrix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:</a:t>
                </a: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Symmetric </a:t>
                </a:r>
                <a14:m>
                  <m:oMath xmlns:m="http://schemas.openxmlformats.org/officeDocument/2006/math">
                    <m:r>
                      <a:rPr lang="en-CA" sz="2400" b="0" i="0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CA" sz="2400" b="0" i="1" spc="-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1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b="0" i="1" spc="-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Positive semi-definite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𝑨𝒛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for any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800"/>
                  </a:spcAft>
                  <a:buClr>
                    <a:srgbClr val="EF2929"/>
                  </a:buClr>
                  <a:buSzPct val="100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Total Least Squares Example:		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Symmetric: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800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Positive semi-definite: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𝑿𝒛</m:t>
                    </m:r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𝑿𝒛</m:t>
                            </m:r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𝑿𝒛</m:t>
                        </m:r>
                      </m:e>
                    </m:d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400" b="0" i="1" spc="-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400" b="0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1" i="1" spc="-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𝑿𝒛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3"/>
                <a:ext cx="8640000" cy="2804327"/>
              </a:xfrm>
              <a:prstGeom prst="rect">
                <a:avLst/>
              </a:prstGeom>
              <a:blipFill>
                <a:blip r:embed="rId2"/>
                <a:stretch>
                  <a:fillRect l="-846" t="-3478" b="-6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C50727-D3E8-40E5-852D-40893C8CE38B}"/>
              </a:ext>
            </a:extLst>
          </p:cNvPr>
          <p:cNvCxnSpPr>
            <a:cxnSpLocks/>
          </p:cNvCxnSpPr>
          <p:nvPr/>
        </p:nvCxnSpPr>
        <p:spPr>
          <a:xfrm>
            <a:off x="4316361" y="4951767"/>
            <a:ext cx="0" cy="1804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52D11D-3F29-4646-B199-9D420FB4BE8A}"/>
              </a:ext>
            </a:extLst>
          </p:cNvPr>
          <p:cNvCxnSpPr>
            <a:cxnSpLocks/>
          </p:cNvCxnSpPr>
          <p:nvPr/>
        </p:nvCxnSpPr>
        <p:spPr>
          <a:xfrm>
            <a:off x="585633" y="5413432"/>
            <a:ext cx="7929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3306B0-D831-48EF-AF62-99B327D11ADC}"/>
              </a:ext>
            </a:extLst>
          </p:cNvPr>
          <p:cNvSpPr txBox="1"/>
          <p:nvPr/>
        </p:nvSpPr>
        <p:spPr>
          <a:xfrm>
            <a:off x="1039989" y="4951767"/>
            <a:ext cx="272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/>
              <a:t>Eigendecomposition</a:t>
            </a:r>
            <a:endParaRPr lang="en-CA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D7ACF-AAB2-4998-99F0-7A04DE5D9711}"/>
              </a:ext>
            </a:extLst>
          </p:cNvPr>
          <p:cNvSpPr txBox="1"/>
          <p:nvPr/>
        </p:nvSpPr>
        <p:spPr>
          <a:xfrm>
            <a:off x="6114202" y="4899046"/>
            <a:ext cx="68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402BCD-3468-4710-97F1-B132D12B2489}"/>
                  </a:ext>
                </a:extLst>
              </p:cNvPr>
              <p:cNvSpPr/>
              <p:nvPr/>
            </p:nvSpPr>
            <p:spPr>
              <a:xfrm>
                <a:off x="1155084" y="5793355"/>
                <a:ext cx="261001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402BCD-3468-4710-97F1-B132D12B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84" y="5793355"/>
                <a:ext cx="2610010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EDDAD2-E5D1-497B-AEC3-0AD3F085EE14}"/>
                  </a:ext>
                </a:extLst>
              </p:cNvPr>
              <p:cNvSpPr/>
              <p:nvPr/>
            </p:nvSpPr>
            <p:spPr>
              <a:xfrm>
                <a:off x="5238284" y="5456600"/>
                <a:ext cx="2924647" cy="1219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CA" sz="2400" b="1" i="0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CA" sz="2400" b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2400" b="1" i="0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CA" sz="2400" b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EDDAD2-E5D1-497B-AEC3-0AD3F085E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84" y="5456600"/>
                <a:ext cx="2924647" cy="1219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89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3CD3-F3AC-4275-825D-99D45DA9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15" y="1847850"/>
            <a:ext cx="8338369" cy="4351338"/>
          </a:xfrm>
        </p:spPr>
        <p:txBody>
          <a:bodyPr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CA" spc="-1" dirty="0">
                <a:solidFill>
                  <a:srgbClr val="333333"/>
                </a:solidFill>
              </a:rPr>
              <a:t>There is a short exercise involving coordinate transforms and ROS found here:</a:t>
            </a:r>
          </a:p>
          <a:p>
            <a:pPr marL="108000" indent="0">
              <a:spcAft>
                <a:spcPts val="1414"/>
              </a:spcAft>
              <a:buClr>
                <a:srgbClr val="EF2929"/>
              </a:buClr>
              <a:buSzPct val="45000"/>
              <a:buNone/>
            </a:pPr>
            <a:r>
              <a:rPr lang="en-CA" sz="2200" dirty="0">
                <a:hlinkClick r:id="rId2"/>
              </a:rPr>
              <a:t>https://github.com/comp417-fall2019-tutorials/linear_algebra_tutorial</a:t>
            </a:r>
            <a:endParaRPr lang="en-CA" sz="2200" dirty="0"/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pc="-1" dirty="0">
                <a:solidFill>
                  <a:srgbClr val="333333"/>
                </a:solidFill>
              </a:rPr>
              <a:t>See the </a:t>
            </a:r>
            <a:r>
              <a:rPr lang="en-CA" b="1" spc="-1" dirty="0">
                <a:solidFill>
                  <a:srgbClr val="333333"/>
                </a:solidFill>
              </a:rPr>
              <a:t>README.md</a:t>
            </a:r>
            <a:r>
              <a:rPr lang="en-CA" spc="-1" dirty="0">
                <a:solidFill>
                  <a:srgbClr val="333333"/>
                </a:solidFill>
              </a:rPr>
              <a:t> file for instructions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3B6C-1C72-47F5-997A-E6E6D3F4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35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1CD40EFC-FEF8-4DC3-AB76-3B543CE8C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Optional ROS Coordinate Frame Exercise</a:t>
            </a:r>
          </a:p>
        </p:txBody>
      </p:sp>
    </p:spTree>
    <p:extLst>
      <p:ext uri="{BB962C8B-B14F-4D97-AF65-F5344CB8AC3E}">
        <p14:creationId xmlns:p14="http://schemas.microsoft.com/office/powerpoint/2010/main" val="10103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245094-BAC6-4FEA-ABA2-BD35C92A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2523546"/>
            <a:ext cx="7659149" cy="26832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4</a:t>
            </a:fld>
            <a:endParaRPr lang="en-CA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Vector Directional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5"/>
                <a:ext cx="8640000" cy="807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 and directional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1" i="1" spc="-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acc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, can decompose </a:t>
                </a:r>
                <a14:m>
                  <m:oMath xmlns:m="http://schemas.openxmlformats.org/officeDocument/2006/math">
                    <m:r>
                      <a:rPr lang="en-CA" sz="2400" b="1" i="1" spc="-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5"/>
                <a:ext cx="8640000" cy="807906"/>
              </a:xfrm>
              <a:prstGeom prst="rect">
                <a:avLst/>
              </a:prstGeom>
              <a:blipFill>
                <a:blip r:embed="rId3"/>
                <a:stretch>
                  <a:fillRect t="-9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80071-BE55-42CC-A7D1-C9AD6165CC3F}"/>
                  </a:ext>
                </a:extLst>
              </p:cNvPr>
              <p:cNvSpPr txBox="1"/>
              <p:nvPr/>
            </p:nvSpPr>
            <p:spPr>
              <a:xfrm>
                <a:off x="5243120" y="4961460"/>
                <a:ext cx="461395" cy="51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180071-BE55-42CC-A7D1-C9AD6165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20" y="4961460"/>
                <a:ext cx="461395" cy="513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EB430-EB18-4C1E-9850-DE7B5A4D5195}"/>
                  </a:ext>
                </a:extLst>
              </p:cNvPr>
              <p:cNvSpPr txBox="1"/>
              <p:nvPr/>
            </p:nvSpPr>
            <p:spPr>
              <a:xfrm>
                <a:off x="5277376" y="3398681"/>
                <a:ext cx="46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EB430-EB18-4C1E-9850-DE7B5A4D5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76" y="3398681"/>
                <a:ext cx="46139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DAE41-94B2-4BD2-8C14-643E59FEC6CA}"/>
                  </a:ext>
                </a:extLst>
              </p:cNvPr>
              <p:cNvSpPr txBox="1"/>
              <p:nvPr/>
            </p:nvSpPr>
            <p:spPr>
              <a:xfrm>
                <a:off x="6918120" y="4970995"/>
                <a:ext cx="1605095" cy="99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CA" sz="26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DAE41-94B2-4BD2-8C14-643E59FE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20" y="4970995"/>
                <a:ext cx="1605095" cy="999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231D7-E74A-43D6-BDF1-EFCC1C04D47A}"/>
                  </a:ext>
                </a:extLst>
              </p:cNvPr>
              <p:cNvSpPr txBox="1"/>
              <p:nvPr/>
            </p:nvSpPr>
            <p:spPr>
              <a:xfrm>
                <a:off x="2209100" y="2378613"/>
                <a:ext cx="3872919" cy="54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231D7-E74A-43D6-BDF1-EFCC1C04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00" y="2378613"/>
                <a:ext cx="3872919" cy="546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AB769-B4E4-48ED-8B03-BD50A2A8FFD3}"/>
                  </a:ext>
                </a:extLst>
              </p:cNvPr>
              <p:cNvSpPr txBox="1"/>
              <p:nvPr/>
            </p:nvSpPr>
            <p:spPr>
              <a:xfrm>
                <a:off x="590724" y="4178672"/>
                <a:ext cx="2697062" cy="54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CA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CA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CA" sz="2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EAB769-B4E4-48ED-8B03-BD50A2A8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24" y="4178672"/>
                <a:ext cx="2697062" cy="5461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06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5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Orthogonal Vectors and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767515"/>
                <a:ext cx="8640000" cy="495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Orthogonal Vectors: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O</a:t>
                </a:r>
                <a:r>
                  <a:rPr lang="en-CA" sz="2400" b="0" strike="noStrike" spc="-1" dirty="0">
                    <a:solidFill>
                      <a:srgbClr val="333333"/>
                    </a:solidFill>
                    <a:latin typeface="Noto Sans Regular"/>
                  </a:rPr>
                  <a:t>rthogonal vectors have no parallel component.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CA" sz="2400" b="0" i="1" strike="noStrike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trike="noStrike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CA" sz="2400" b="0" i="1" strike="noStrike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Orthogonal Matrices: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Square matrix whose columns and rows are orthogonal unit vectors.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b="0" strike="noStrike" spc="-1" dirty="0">
                    <a:solidFill>
                      <a:srgbClr val="333333"/>
                    </a:solidFill>
                    <a:latin typeface="Noto Sans Regular"/>
                  </a:rPr>
                  <a:t>Off-diagonal entries correspond to multiplication of different vector pairs (0), while main diagonal is self-multiplication (1).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767515"/>
                <a:ext cx="8640000" cy="4953962"/>
              </a:xfrm>
              <a:prstGeom prst="rect">
                <a:avLst/>
              </a:prstGeom>
              <a:blipFill>
                <a:blip r:embed="rId2"/>
                <a:stretch>
                  <a:fillRect l="-846" t="-19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6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136524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Matrix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/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trike="noStrike" spc="-1" dirty="0">
                    <a:solidFill>
                      <a:srgbClr val="333333"/>
                    </a:solidFill>
                    <a:latin typeface="Noto Sans Regular"/>
                  </a:rPr>
                  <a:t>Definition: 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1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CA" sz="2400" b="0" i="1" spc="-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2400" b="0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For non-square matrices only left or right inverse may exist</a:t>
                </a:r>
                <a:endParaRPr lang="en-CA" sz="2400" b="0" strike="noStrike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Many equivalent conditions to be invertible (Non-Singular). Some of most notable are:</a:t>
                </a: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400" b="0" i="1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pc="-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CA" sz="2400" b="0" i="1" spc="-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1" i="1" spc="-1" dirty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CA" sz="2400" b="0" i="1" spc="-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565200" indent="-457200">
                  <a:spcAft>
                    <a:spcPts val="1414"/>
                  </a:spcAft>
                  <a:buClr>
                    <a:srgbClr val="EF292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Full rank: rank(</a:t>
                </a: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A</a:t>
                </a: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) = n (rows and columns linearly ind.)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For Orthogonal Matrices:</a:t>
                </a:r>
              </a:p>
              <a:p>
                <a:pPr marL="432000" indent="-324000">
                  <a:spcAft>
                    <a:spcPts val="1414"/>
                  </a:spcAft>
                  <a:buClr>
                    <a:srgbClr val="EF2929"/>
                  </a:buClr>
                  <a:buSzPct val="45000"/>
                  <a:buFont typeface="Wingdings" charset="2"/>
                  <a:buChar char=""/>
                </a:pPr>
                <a:r>
                  <a:rPr lang="en-CA" sz="2400" spc="-1" dirty="0">
                    <a:solidFill>
                      <a:srgbClr val="333333"/>
                    </a:solidFill>
                    <a:latin typeface="Noto Sans Regular"/>
                  </a:rPr>
                  <a:t>By definition, is the transpose</a:t>
                </a: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sSup>
                            <m:sSupPr>
                              <m:ctrlP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4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4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m:rPr>
                              <m:nor/>
                            </m:rPr>
                            <a:rPr lang="en-CA" sz="2400" b="1" spc="-1" dirty="0">
                              <a:solidFill>
                                <a:srgbClr val="333333"/>
                              </a:solidFill>
                              <a:latin typeface="Noto Sans Regular"/>
                            </a:rPr>
                            <m:t> </m:t>
                          </m:r>
                          <m:r>
                            <a:rPr lang="en-CA" sz="2400" b="1" i="1" spc="-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en-CA" sz="24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4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CA" sz="24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endParaRPr lang="en-CA" sz="24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pPr marL="108000">
                  <a:spcAft>
                    <a:spcPts val="1414"/>
                  </a:spcAft>
                  <a:buClr>
                    <a:srgbClr val="EF2929"/>
                  </a:buClr>
                  <a:buSzPct val="45000"/>
                </a:pPr>
                <a:r>
                  <a:rPr lang="en-CA" sz="2400" b="1" spc="-1" dirty="0">
                    <a:solidFill>
                      <a:srgbClr val="333333"/>
                    </a:solidFill>
                    <a:latin typeface="Noto Sans Regular"/>
                  </a:rPr>
                  <a:t> </a:t>
                </a:r>
                <a:endParaRPr lang="en-CA" sz="2400" b="1" strike="noStrike" spc="-1" dirty="0">
                  <a:solidFill>
                    <a:srgbClr val="333333"/>
                  </a:solidFill>
                  <a:latin typeface="Noto Sans Regular"/>
                </a:endParaRPr>
              </a:p>
            </p:txBody>
          </p:sp>
        </mc:Choice>
        <mc:Fallback xmlns="">
          <p:sp>
            <p:nvSpPr>
              <p:cNvPr id="6" name="TextShape 2">
                <a:extLst>
                  <a:ext uri="{FF2B5EF4-FFF2-40B4-BE49-F238E27FC236}">
                    <a16:creationId xmlns:a16="http://schemas.microsoft.com/office/drawing/2014/main" id="{60BEF98C-8896-4CC1-BA48-04B35A7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542091"/>
                <a:ext cx="8640000" cy="5179385"/>
              </a:xfrm>
              <a:prstGeom prst="rect">
                <a:avLst/>
              </a:prstGeom>
              <a:blipFill>
                <a:blip r:embed="rId3"/>
                <a:stretch>
                  <a:fillRect l="-846" t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15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7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Vector Norms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153677" y="1517501"/>
            <a:ext cx="8990323" cy="31398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Norm Function: </a:t>
            </a:r>
            <a:r>
              <a:rPr lang="en-CA" sz="2400" strike="noStrike" spc="-1" dirty="0">
                <a:solidFill>
                  <a:srgbClr val="333333"/>
                </a:solidFill>
                <a:latin typeface="Noto Sans Regular"/>
              </a:rPr>
              <a:t>Assigns a positive length to a vector </a:t>
            </a:r>
          </a:p>
          <a:p>
            <a:pPr marL="450900" indent="-342900">
              <a:spcAft>
                <a:spcPts val="1414"/>
              </a:spcAft>
              <a:buClr>
                <a:srgbClr val="EF2929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strike="noStrike" spc="-1" dirty="0">
                <a:solidFill>
                  <a:srgbClr val="333333"/>
                </a:solidFill>
                <a:latin typeface="Noto Sans Regular"/>
              </a:rPr>
              <a:t>Length 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value depends on norm variant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P-norm general equation:</a:t>
            </a: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4CFC7-6130-4330-9B79-1FE2F9E0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76" y="2415059"/>
            <a:ext cx="3371133" cy="14787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391E23-7D36-4552-9BE4-12EC6E140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26201"/>
              </p:ext>
            </p:extLst>
          </p:nvPr>
        </p:nvGraphicFramePr>
        <p:xfrm>
          <a:off x="335116" y="3893783"/>
          <a:ext cx="801513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1114">
                  <a:extLst>
                    <a:ext uri="{9D8B030D-6E8A-4147-A177-3AD203B41FA5}">
                      <a16:colId xmlns:a16="http://schemas.microsoft.com/office/drawing/2014/main" val="819937693"/>
                    </a:ext>
                  </a:extLst>
                </a:gridCol>
                <a:gridCol w="5284020">
                  <a:extLst>
                    <a:ext uri="{9D8B030D-6E8A-4147-A177-3AD203B41FA5}">
                      <a16:colId xmlns:a16="http://schemas.microsoft.com/office/drawing/2014/main" val="262145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spc="-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Regular"/>
                        </a:rPr>
                        <a:t>L1 Norm:</a:t>
                      </a:r>
                      <a:endParaRPr lang="en-CA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Sum of absolute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spc="-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Regular"/>
                        </a:rPr>
                        <a:t>L2 Norm:</a:t>
                      </a:r>
                      <a:endParaRPr lang="en-CA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Euclidian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Infinity Norm: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Magnitude of largest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850"/>
                  </a:ext>
                </a:extLst>
              </a:tr>
            </a:tbl>
          </a:graphicData>
        </a:graphic>
      </p:graphicFrame>
      <p:sp>
        <p:nvSpPr>
          <p:cNvPr id="10" name="TextShape 2">
            <a:extLst>
              <a:ext uri="{FF2B5EF4-FFF2-40B4-BE49-F238E27FC236}">
                <a16:creationId xmlns:a16="http://schemas.microsoft.com/office/drawing/2014/main" id="{39E5EC97-F74E-42A4-AA4D-5EAB0A06500E}"/>
              </a:ext>
            </a:extLst>
          </p:cNvPr>
          <p:cNvSpPr txBox="1"/>
          <p:nvPr/>
        </p:nvSpPr>
        <p:spPr>
          <a:xfrm>
            <a:off x="153676" y="5182434"/>
            <a:ext cx="8990323" cy="726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r>
              <a:rPr lang="en-CA" sz="2400" b="1" spc="-1" dirty="0">
                <a:solidFill>
                  <a:srgbClr val="333333"/>
                </a:solidFill>
                <a:latin typeface="Noto Sans Regular"/>
              </a:rPr>
              <a:t>L2 Norm Squared</a:t>
            </a: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: </a:t>
            </a:r>
            <a:r>
              <a:rPr lang="en-CA" sz="2400" strike="noStrike" spc="-1" dirty="0">
                <a:solidFill>
                  <a:srgbClr val="333333"/>
                </a:solidFill>
                <a:latin typeface="Noto Sans Regular"/>
              </a:rPr>
              <a:t>Also frequency used</a:t>
            </a:r>
            <a:r>
              <a:rPr lang="en-CA" sz="2400" spc="-1" dirty="0">
                <a:solidFill>
                  <a:srgbClr val="333333"/>
                </a:solidFill>
                <a:latin typeface="Noto Sans Regular"/>
              </a:rPr>
              <a:t>. Several equivalent representations: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100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064F6-B399-4CCE-ADE6-D90E8E0C9716}"/>
                  </a:ext>
                </a:extLst>
              </p:cNvPr>
              <p:cNvSpPr txBox="1"/>
              <p:nvPr/>
            </p:nvSpPr>
            <p:spPr>
              <a:xfrm>
                <a:off x="2861219" y="5847312"/>
                <a:ext cx="3529428" cy="1321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20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sz="2200" i="1" spc="-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2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200" i="1" spc="-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200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b="1" i="1" spc="-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CA" sz="2200" b="0" i="1" spc="-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2200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1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CA" sz="2200" i="1" spc="-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2200" b="1" i="1" spc="-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CA" sz="2200" b="1" spc="-1" dirty="0">
                  <a:solidFill>
                    <a:srgbClr val="333333"/>
                  </a:solidFill>
                  <a:latin typeface="Noto Sans Regular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064F6-B399-4CCE-ADE6-D90E8E0C9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19" y="5847312"/>
                <a:ext cx="3529428" cy="1321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3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BA6F-63F1-47A7-9EC4-AEB3F8A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09F1-5447-4EA4-8EA6-0865537200C5}" type="slidenum">
              <a:rPr lang="en-CA" smtClean="0"/>
              <a:t>8</a:t>
            </a:fld>
            <a:endParaRPr lang="en-CA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4E464BCD-5165-4EA8-A7C4-01702A446797}"/>
              </a:ext>
            </a:extLst>
          </p:cNvPr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1" strike="noStrike" spc="-1" dirty="0">
                <a:solidFill>
                  <a:srgbClr val="333333"/>
                </a:solidFill>
                <a:latin typeface="Noto Sans Regular"/>
              </a:rPr>
              <a:t>Gradient and Jacobian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0BEF98C-8896-4CC1-BA48-04B35A72CF20}"/>
              </a:ext>
            </a:extLst>
          </p:cNvPr>
          <p:cNvSpPr txBox="1"/>
          <p:nvPr/>
        </p:nvSpPr>
        <p:spPr>
          <a:xfrm>
            <a:off x="251999" y="1767514"/>
            <a:ext cx="8990323" cy="5179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Gradient: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Partial derivative of a multivariable function </a:t>
            </a:r>
            <a:r>
              <a:rPr lang="en-CA" sz="2400" b="0" strike="noStrike" spc="-1" dirty="0" err="1">
                <a:solidFill>
                  <a:srgbClr val="333333"/>
                </a:solidFill>
                <a:latin typeface="Noto Sans Regular"/>
              </a:rPr>
              <a:t>w.r.t.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 a vector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en-CA" sz="2400" b="1" strike="noStrike" spc="-1" dirty="0">
              <a:solidFill>
                <a:srgbClr val="333333"/>
              </a:solidFill>
              <a:latin typeface="Noto Sans Regular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Jacobian: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Partial derivative of a </a:t>
            </a:r>
            <a:r>
              <a:rPr lang="en-CA" sz="2400" b="1" strike="noStrike" spc="-1" dirty="0">
                <a:solidFill>
                  <a:srgbClr val="333333"/>
                </a:solidFill>
                <a:latin typeface="Noto Sans Regular"/>
              </a:rPr>
              <a:t>vector 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of functions </a:t>
            </a:r>
            <a:r>
              <a:rPr lang="en-CA" sz="2400" b="0" strike="noStrike" spc="-1" dirty="0" err="1">
                <a:solidFill>
                  <a:srgbClr val="333333"/>
                </a:solidFill>
                <a:latin typeface="Noto Sans Regular"/>
              </a:rPr>
              <a:t>w.r.t.</a:t>
            </a:r>
            <a:r>
              <a:rPr lang="en-CA" sz="2400" b="0" strike="noStrike" spc="-1" dirty="0">
                <a:solidFill>
                  <a:srgbClr val="333333"/>
                </a:solidFill>
                <a:latin typeface="Noto Sans Regular"/>
              </a:rPr>
              <a:t> a vector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539A5-4688-49D2-A4DF-1C5B4F34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33" y="4986338"/>
            <a:ext cx="4295775" cy="1552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CB04-CE6D-42DC-B1E1-C89545682CE4}"/>
                  </a:ext>
                </a:extLst>
              </p:cNvPr>
              <p:cNvSpPr txBox="1"/>
              <p:nvPr/>
            </p:nvSpPr>
            <p:spPr>
              <a:xfrm>
                <a:off x="3335328" y="2362845"/>
                <a:ext cx="2283766" cy="150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87CB04-CE6D-42DC-B1E1-C89545682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28" y="2362845"/>
                <a:ext cx="2283766" cy="1500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5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5198075E-8A47-443E-BF81-9B6A987451C8}"/>
              </a:ext>
            </a:extLst>
          </p:cNvPr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CA" sz="4800" b="1" strike="noStrike" spc="-1" dirty="0">
                <a:solidFill>
                  <a:srgbClr val="333333"/>
                </a:solidFill>
                <a:latin typeface="Noto Sans Regular"/>
              </a:rPr>
              <a:t>Coordinate Transforms</a:t>
            </a:r>
          </a:p>
        </p:txBody>
      </p:sp>
    </p:spTree>
    <p:extLst>
      <p:ext uri="{BB962C8B-B14F-4D97-AF65-F5344CB8AC3E}">
        <p14:creationId xmlns:p14="http://schemas.microsoft.com/office/powerpoint/2010/main" val="239281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</TotalTime>
  <Words>1525</Words>
  <Application>Microsoft Office PowerPoint</Application>
  <PresentationFormat>On-screen Show (4:3)</PresentationFormat>
  <Paragraphs>324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Noto Sans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Optional ROS Coordinate Frame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Wapnick</dc:creator>
  <cp:lastModifiedBy>Stefan Wapnick</cp:lastModifiedBy>
  <cp:revision>546</cp:revision>
  <dcterms:created xsi:type="dcterms:W3CDTF">2019-10-01T14:22:25Z</dcterms:created>
  <dcterms:modified xsi:type="dcterms:W3CDTF">2019-10-05T13:54:07Z</dcterms:modified>
</cp:coreProperties>
</file>