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CA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CA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CA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CA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CA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CA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CA" sz="44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640" cy="585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CA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CA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CA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CA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CA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CA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CA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CA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CA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CA" sz="44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640" cy="585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CA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CA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CA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r>
              <a:rPr b="1" lang="en-CA" sz="4800" spc="-1" strike="noStrike">
                <a:solidFill>
                  <a:srgbClr val="333333"/>
                </a:solidFill>
                <a:latin typeface="Noto Sans Regular"/>
              </a:rPr>
              <a:t>Click to edit the title text format</a:t>
            </a:r>
            <a:endParaRPr b="1" lang="en-CA" sz="4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92000" y="5904000"/>
            <a:ext cx="8568000" cy="98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87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333333"/>
                </a:solidFill>
                <a:latin typeface="Noto Sans Bold"/>
              </a:rPr>
              <a:t>Click to edit the outline text format</a:t>
            </a:r>
            <a:endParaRPr b="0" lang="en-CA" sz="2400" spc="-1" strike="noStrike">
              <a:solidFill>
                <a:srgbClr val="333333"/>
              </a:solidFill>
              <a:latin typeface="Noto Sans Bold"/>
            </a:endParaRPr>
          </a:p>
          <a:p>
            <a:pPr lvl="1" marL="864000" indent="-324000">
              <a:spcAft>
                <a:spcPts val="1497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CA" sz="2400" spc="-1" strike="noStrike">
                <a:solidFill>
                  <a:srgbClr val="333333"/>
                </a:solidFill>
                <a:latin typeface="Noto Sans Bold"/>
              </a:rPr>
              <a:t>Second Outline Level</a:t>
            </a:r>
            <a:endParaRPr b="0" lang="en-CA" sz="2400" spc="-1" strike="noStrike">
              <a:solidFill>
                <a:srgbClr val="333333"/>
              </a:solidFill>
              <a:latin typeface="Noto Sans Bold"/>
            </a:endParaRPr>
          </a:p>
          <a:p>
            <a:pPr lvl="2" marL="1296000" indent="-288000">
              <a:spcAft>
                <a:spcPts val="112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333333"/>
                </a:solidFill>
                <a:latin typeface="Noto Sans Bold"/>
              </a:rPr>
              <a:t>Third Outline Level</a:t>
            </a:r>
            <a:endParaRPr b="0" lang="en-CA" sz="2400" spc="-1" strike="noStrike">
              <a:solidFill>
                <a:srgbClr val="333333"/>
              </a:solidFill>
              <a:latin typeface="Noto Sans Bold"/>
            </a:endParaRPr>
          </a:p>
          <a:p>
            <a:pPr lvl="3" marL="1728000" indent="-216000">
              <a:spcAft>
                <a:spcPts val="743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CA" sz="2400" spc="-1" strike="noStrike">
                <a:solidFill>
                  <a:srgbClr val="333333"/>
                </a:solidFill>
                <a:latin typeface="Noto Sans Bold"/>
              </a:rPr>
              <a:t>Fourth Outline Level</a:t>
            </a:r>
            <a:endParaRPr b="0" lang="en-CA" sz="2400" spc="-1" strike="noStrike">
              <a:solidFill>
                <a:srgbClr val="333333"/>
              </a:solidFill>
              <a:latin typeface="Noto Sans Bold"/>
            </a:endParaRPr>
          </a:p>
          <a:p>
            <a:pPr lvl="4" marL="2160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333333"/>
                </a:solidFill>
                <a:latin typeface="Noto Sans Bold"/>
              </a:rPr>
              <a:t>Fifth Outline Level</a:t>
            </a:r>
            <a:endParaRPr b="0" lang="en-CA" sz="2400" spc="-1" strike="noStrike">
              <a:solidFill>
                <a:srgbClr val="333333"/>
              </a:solidFill>
              <a:latin typeface="Noto Sans Bold"/>
            </a:endParaRPr>
          </a:p>
          <a:p>
            <a:pPr lvl="5" marL="2592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333333"/>
                </a:solidFill>
                <a:latin typeface="Noto Sans Bold"/>
              </a:rPr>
              <a:t>Sixth Outline Level</a:t>
            </a:r>
            <a:endParaRPr b="0" lang="en-CA" sz="2400" spc="-1" strike="noStrike">
              <a:solidFill>
                <a:srgbClr val="333333"/>
              </a:solidFill>
              <a:latin typeface="Noto Sans Bold"/>
            </a:endParaRPr>
          </a:p>
          <a:p>
            <a:pPr lvl="6" marL="3024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333333"/>
                </a:solidFill>
                <a:latin typeface="Noto Sans Bold"/>
              </a:rPr>
              <a:t>Seventh Outline Level</a:t>
            </a:r>
            <a:endParaRPr b="0" lang="en-CA" sz="240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644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CA" sz="1400" spc="-1" strike="noStrike">
                <a:latin typeface="Noto Sans Regular"/>
              </a:rPr>
              <a:t>&lt;date/time&gt;</a:t>
            </a:r>
            <a:endParaRPr b="0" lang="en-CA" sz="1400" spc="-1" strike="noStrike">
              <a:latin typeface="Noto Sans Regular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644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CA" sz="1400" spc="-1" strike="noStrike">
                <a:latin typeface="Noto Sans Regular"/>
              </a:rPr>
              <a:t>&lt;footer&gt;</a:t>
            </a:r>
            <a:endParaRPr b="0" lang="en-CA" sz="1400" spc="-1" strike="noStrike">
              <a:latin typeface="Noto Sans Regular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644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C726E520-0043-46E2-9E25-D5286585829E}" type="slidenum">
              <a:rPr b="0" lang="en-CA" sz="1400" spc="-1" strike="noStrike">
                <a:latin typeface="Noto Sans Regular"/>
              </a:rPr>
              <a:t>&lt;number&gt;</a:t>
            </a:fld>
            <a:r>
              <a:rPr b="0" lang="en-CA" sz="1400" spc="-1" strike="noStrike">
                <a:latin typeface="Noto Sans Regular"/>
              </a:rPr>
              <a:t> / </a:t>
            </a:r>
            <a:fld id="{C455C2A7-749E-4F62-91C0-6E934E14EEC4}" type="slidecount">
              <a:rPr b="0" lang="en-CA" sz="1400" spc="-1" strike="noStrike">
                <a:latin typeface="Noto Sans Regular"/>
              </a:rPr>
              <a:t>25</a:t>
            </a:fld>
            <a:endParaRPr b="0" lang="en-CA" sz="1400" spc="-1" strike="noStrike">
              <a:latin typeface="Noto Sans Regular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0" y="4320000"/>
            <a:ext cx="504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CA" sz="4400" spc="-1" strike="noStrike">
                <a:solidFill>
                  <a:srgbClr val="333333"/>
                </a:solidFill>
                <a:latin typeface="Noto Sans Regular"/>
              </a:rPr>
              <a:t>Click to edit the title text format</a:t>
            </a:r>
            <a:endParaRPr b="1" lang="en-CA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800" spc="-1" strike="noStrike">
                <a:solidFill>
                  <a:srgbClr val="333333"/>
                </a:solidFill>
                <a:latin typeface="Noto Sans Regular"/>
              </a:rPr>
              <a:t>Click to edit the outline text format</a:t>
            </a:r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solidFill>
                  <a:srgbClr val="333333"/>
                </a:solidFill>
                <a:latin typeface="Noto Sans Regular"/>
              </a:rPr>
              <a:t>Second Outline Level</a:t>
            </a:r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  <a:p>
            <a:pPr lvl="2" marL="1296000" indent="-288000">
              <a:spcAft>
                <a:spcPts val="845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800" spc="-1" strike="noStrike">
                <a:solidFill>
                  <a:srgbClr val="333333"/>
                </a:solidFill>
                <a:latin typeface="Noto Sans Regular"/>
              </a:rPr>
              <a:t>Third Outline Level</a:t>
            </a:r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  <a:p>
            <a:pPr lvl="3" marL="1728000" indent="-216000">
              <a:spcAft>
                <a:spcPts val="567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solidFill>
                  <a:srgbClr val="333333"/>
                </a:solidFill>
                <a:latin typeface="Noto Sans Regular"/>
              </a:rPr>
              <a:t>Fourth Outline Level</a:t>
            </a:r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  <a:p>
            <a:pPr lvl="4" marL="2160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800" spc="-1" strike="noStrike">
                <a:solidFill>
                  <a:srgbClr val="333333"/>
                </a:solidFill>
                <a:latin typeface="Noto Sans Regular"/>
              </a:rPr>
              <a:t>Fifth Outline Level</a:t>
            </a:r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  <a:p>
            <a:pPr lvl="5" marL="2592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800" spc="-1" strike="noStrike">
                <a:solidFill>
                  <a:srgbClr val="333333"/>
                </a:solidFill>
                <a:latin typeface="Noto Sans Regular"/>
              </a:rPr>
              <a:t>Sixth Outline Level</a:t>
            </a:r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  <a:p>
            <a:pPr lvl="6" marL="3024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800" spc="-1" strike="noStrike">
                <a:solidFill>
                  <a:srgbClr val="333333"/>
                </a:solidFill>
                <a:latin typeface="Noto Sans Regular"/>
              </a:rPr>
              <a:t>Seventh Outline Level</a:t>
            </a:r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CA" sz="1400" spc="-1" strike="noStrike">
                <a:latin typeface="Noto Sans Regular"/>
              </a:rPr>
              <a:t>&lt;date/time&gt;</a:t>
            </a:r>
            <a:endParaRPr b="0" lang="en-CA" sz="1400" spc="-1" strike="noStrike">
              <a:latin typeface="Noto Sans Regular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CA" sz="1400" spc="-1" strike="noStrike">
                <a:latin typeface="Noto Sans Regular"/>
              </a:rPr>
              <a:t>&lt;footer&gt;</a:t>
            </a:r>
            <a:endParaRPr b="0" lang="en-CA" sz="1400" spc="-1" strike="noStrike">
              <a:latin typeface="Noto Sans Regular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4882E0AB-E4DF-488D-9408-8EA557EA817E}" type="slidenum">
              <a:rPr b="0" lang="en-CA" sz="1400" spc="-1" strike="noStrike">
                <a:latin typeface="Noto Sans Regular"/>
              </a:rPr>
              <a:t>&lt;number&gt;</a:t>
            </a:fld>
            <a:r>
              <a:rPr b="0" lang="en-CA" sz="1400" spc="-1" strike="noStrike">
                <a:latin typeface="Noto Sans Regular"/>
              </a:rPr>
              <a:t> / </a:t>
            </a:r>
            <a:fld id="{A87CAFBC-6745-40BC-A6E0-FE9F4B56D6B3}" type="slidecount">
              <a:rPr b="0" lang="en-CA" sz="1400" spc="-1" strike="noStrike">
                <a:latin typeface="Noto Sans Regular"/>
              </a:rPr>
              <a:t>25</a:t>
            </a:fld>
            <a:endParaRPr b="0" lang="en-CA" sz="1400" spc="-1" strike="noStrike">
              <a:latin typeface="Noto Sans Regular"/>
            </a:endParaRPr>
          </a:p>
        </p:txBody>
      </p:sp>
      <p:sp>
        <p:nvSpPr>
          <p:cNvPr id="47" name="CustomShape 6"/>
          <p:cNvSpPr/>
          <p:nvPr/>
        </p:nvSpPr>
        <p:spPr>
          <a:xfrm>
            <a:off x="0" y="288000"/>
            <a:ext cx="504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8" name="" descr=""/>
          <p:cNvPicPr/>
          <p:nvPr/>
        </p:nvPicPr>
        <p:blipFill>
          <a:blip r:embed="rId2"/>
          <a:stretch/>
        </p:blipFill>
        <p:spPr>
          <a:xfrm>
            <a:off x="216000" y="6768000"/>
            <a:ext cx="2033280" cy="64008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://wiki.ros.org/ROS/Introduction" TargetMode="External"/><Relationship Id="rId2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hyperlink" Target="http://wiki.ros.org/tf" TargetMode="External"/><Relationship Id="rId3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://wiki.ros.org/Master" TargetMode="Externa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792000" y="3993480"/>
            <a:ext cx="8568000" cy="1661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r>
              <a:rPr b="1" lang="en-CA" sz="4800" spc="-1" strike="noStrike">
                <a:solidFill>
                  <a:srgbClr val="333333"/>
                </a:solidFill>
                <a:latin typeface="Noto Sans Regular"/>
              </a:rPr>
              <a:t>ROS Overview</a:t>
            </a:r>
            <a:endParaRPr b="1" lang="en-CA" sz="4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720000" y="2401560"/>
            <a:ext cx="8568000" cy="982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CA" sz="2600" spc="-1" strike="noStrike">
                <a:latin typeface="Noto Sans Regular"/>
              </a:rPr>
              <a:t>COMP 417 – Tutorial 1</a:t>
            </a:r>
            <a:r>
              <a:rPr b="0" lang="en-CA" sz="2200" spc="-1" strike="noStrike">
                <a:latin typeface="Noto Sans Regular"/>
              </a:rPr>
              <a:t> </a:t>
            </a:r>
            <a:endParaRPr b="0" lang="en-CA" sz="2200" spc="-1" strike="noStrike">
              <a:latin typeface="Noto Sans Regular"/>
            </a:endParaRPr>
          </a:p>
          <a:p>
            <a:pPr algn="ctr"/>
            <a:r>
              <a:rPr b="0" lang="en-CA" sz="2200" spc="-1" strike="noStrike">
                <a:latin typeface="Noto Sans Regular"/>
              </a:rPr>
              <a:t>September 19, 2019</a:t>
            </a:r>
            <a:endParaRPr b="0" lang="en-CA" sz="2200" spc="-1" strike="noStrike">
              <a:latin typeface="Noto Sans Regular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2952000" y="1008000"/>
            <a:ext cx="3888000" cy="1223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CA" sz="4400" spc="-1" strike="noStrike">
                <a:solidFill>
                  <a:srgbClr val="333333"/>
                </a:solidFill>
                <a:latin typeface="Noto Sans Regular"/>
              </a:rPr>
              <a:t>Action Clients/Servers</a:t>
            </a:r>
            <a:endParaRPr b="1" lang="en-CA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504000" y="1563480"/>
            <a:ext cx="9216000" cy="1604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600" spc="-1" strike="noStrike">
                <a:solidFill>
                  <a:srgbClr val="333333"/>
                </a:solidFill>
                <a:latin typeface="Noto Sans Regular"/>
              </a:rPr>
              <a:t>Actions trigger asynchronous tasks</a:t>
            </a:r>
            <a:endParaRPr b="0" lang="en-CA" sz="26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600" spc="-1" strike="noStrike">
                <a:solidFill>
                  <a:srgbClr val="333333"/>
                </a:solidFill>
                <a:latin typeface="Noto Sans Regular"/>
              </a:rPr>
              <a:t>Client code receives async, non-blocking callbacks with status updates.</a:t>
            </a:r>
            <a:endParaRPr b="0" lang="en-CA" sz="26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864000" y="3168000"/>
            <a:ext cx="8064000" cy="2809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CA" sz="4400" spc="-1" strike="noStrike">
                <a:solidFill>
                  <a:srgbClr val="333333"/>
                </a:solidFill>
                <a:latin typeface="Noto Sans Regular"/>
              </a:rPr>
              <a:t>Anatony of a ROS Project</a:t>
            </a:r>
            <a:endParaRPr b="1" lang="en-CA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617760" y="1833840"/>
            <a:ext cx="2838240" cy="1190160"/>
          </a:xfrm>
          <a:prstGeom prst="rect">
            <a:avLst/>
          </a:prstGeom>
          <a:ln>
            <a:noFill/>
          </a:ln>
        </p:spPr>
      </p:pic>
      <p:pic>
        <p:nvPicPr>
          <p:cNvPr id="122" name="" descr=""/>
          <p:cNvPicPr/>
          <p:nvPr/>
        </p:nvPicPr>
        <p:blipFill>
          <a:blip r:embed="rId2"/>
          <a:stretch/>
        </p:blipFill>
        <p:spPr>
          <a:xfrm>
            <a:off x="648000" y="4212360"/>
            <a:ext cx="2647440" cy="2123640"/>
          </a:xfrm>
          <a:prstGeom prst="rect">
            <a:avLst/>
          </a:prstGeom>
          <a:ln>
            <a:noFill/>
          </a:ln>
        </p:spPr>
      </p:pic>
      <p:sp>
        <p:nvSpPr>
          <p:cNvPr id="123" name="CustomShape 2"/>
          <p:cNvSpPr/>
          <p:nvPr/>
        </p:nvSpPr>
        <p:spPr>
          <a:xfrm>
            <a:off x="1728000" y="3168000"/>
            <a:ext cx="432000" cy="504000"/>
          </a:xfrm>
          <a:custGeom>
            <a:avLst/>
            <a:gdLst/>
            <a:ahLst/>
            <a:rect l="0" t="0" r="r" b="b"/>
            <a:pathLst>
              <a:path w="1202" h="1401">
                <a:moveTo>
                  <a:pt x="300" y="0"/>
                </a:moveTo>
                <a:lnTo>
                  <a:pt x="300" y="1050"/>
                </a:lnTo>
                <a:lnTo>
                  <a:pt x="0" y="1050"/>
                </a:lnTo>
                <a:lnTo>
                  <a:pt x="600" y="1400"/>
                </a:lnTo>
                <a:lnTo>
                  <a:pt x="1201" y="1050"/>
                </a:lnTo>
                <a:lnTo>
                  <a:pt x="900" y="1050"/>
                </a:lnTo>
                <a:lnTo>
                  <a:pt x="900" y="0"/>
                </a:lnTo>
                <a:lnTo>
                  <a:pt x="300" y="0"/>
                </a:lnTo>
              </a:path>
            </a:pathLst>
          </a:cu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TextShape 3"/>
          <p:cNvSpPr txBox="1"/>
          <p:nvPr/>
        </p:nvSpPr>
        <p:spPr>
          <a:xfrm>
            <a:off x="1080000" y="1512000"/>
            <a:ext cx="20660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CA" sz="1800" spc="-1" strike="noStrike">
                <a:latin typeface="Arial"/>
              </a:rPr>
              <a:t>Workspace folder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25" name="TextShape 4"/>
          <p:cNvSpPr txBox="1"/>
          <p:nvPr/>
        </p:nvSpPr>
        <p:spPr>
          <a:xfrm>
            <a:off x="1064160" y="3816000"/>
            <a:ext cx="18158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CA" sz="1800" spc="-1" strike="noStrike">
                <a:latin typeface="Arial"/>
              </a:rPr>
              <a:t>Package folders</a:t>
            </a:r>
            <a:endParaRPr b="0" lang="en-CA" sz="1800" spc="-1" strike="noStrike">
              <a:latin typeface="Arial"/>
            </a:endParaRPr>
          </a:p>
        </p:txBody>
      </p:sp>
      <p:graphicFrame>
        <p:nvGraphicFramePr>
          <p:cNvPr id="126" name="Table 5"/>
          <p:cNvGraphicFramePr/>
          <p:nvPr/>
        </p:nvGraphicFramePr>
        <p:xfrm>
          <a:off x="4004640" y="3551040"/>
          <a:ext cx="5075280" cy="3236760"/>
        </p:xfrm>
        <a:graphic>
          <a:graphicData uri="http://schemas.openxmlformats.org/drawingml/2006/table">
            <a:tbl>
              <a:tblPr/>
              <a:tblGrid>
                <a:gridCol w="2014560"/>
                <a:gridCol w="3061080"/>
              </a:tblGrid>
              <a:tr h="719640">
                <a:tc>
                  <a:txBody>
                    <a:bodyPr lIns="90000" rIns="90000" tIns="46800" bIns="46800"/>
                    <a:p>
                      <a:r>
                        <a:rPr b="1" lang="en-CA" sz="1800" spc="-1" strike="noStrike">
                          <a:latin typeface="Arial"/>
                        </a:rPr>
                        <a:t>Folder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CA" sz="1800" spc="-1" strike="noStrike">
                          <a:latin typeface="Arial"/>
                        </a:rPr>
                        <a:t>Description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CA" sz="1800" spc="-1" strike="noStrike">
                          <a:latin typeface="Arial"/>
                        </a:rPr>
                        <a:t>scripts or python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CA" sz="1800" spc="-1" strike="noStrike">
                          <a:latin typeface="Arial"/>
                        </a:rPr>
                        <a:t>Stores python scripts and nodes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CA" sz="1800" spc="-1" strike="noStrike">
                          <a:latin typeface="Arial"/>
                        </a:rPr>
                        <a:t>src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CA" sz="1800" spc="-1" strike="noStrike">
                          <a:latin typeface="Arial"/>
                        </a:rPr>
                        <a:t>Stores c++ files and nodes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CA" sz="1800" spc="-1" strike="noStrike">
                          <a:latin typeface="Arial"/>
                        </a:rPr>
                        <a:t>urdf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CA" sz="1800" spc="-1" strike="noStrike">
                          <a:latin typeface="Arial"/>
                        </a:rPr>
                        <a:t>Markup for graphical models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CA" sz="1800" spc="-1" strike="noStrike">
                          <a:latin typeface="Arial"/>
                        </a:rPr>
                        <a:t>worlds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CA" sz="1800" spc="-1" strike="noStrike">
                          <a:latin typeface="Arial"/>
                        </a:rPr>
                        <a:t>Markup for simulation worlds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CA" sz="1800" spc="-1" strike="noStrike">
                          <a:latin typeface="Arial"/>
                        </a:rPr>
                        <a:t>launch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CA" sz="1800" spc="-1" strike="noStrike">
                          <a:latin typeface="Arial"/>
                        </a:rPr>
                        <a:t>Stores launch files for running nodes (more later)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127" name="TextShape 6"/>
          <p:cNvSpPr txBox="1"/>
          <p:nvPr/>
        </p:nvSpPr>
        <p:spPr>
          <a:xfrm>
            <a:off x="3744000" y="1800360"/>
            <a:ext cx="5860440" cy="1223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CA" sz="2000" spc="-1" strike="noStrike">
                <a:latin typeface="Arial"/>
              </a:rPr>
              <a:t>catkin_ws:</a:t>
            </a:r>
            <a:r>
              <a:rPr b="0" lang="en-CA" sz="2000" spc="-1" strike="noStrike">
                <a:latin typeface="Arial"/>
              </a:rPr>
              <a:t> Workspace folder where packages </a:t>
            </a:r>
            <a:endParaRPr b="0" lang="en-CA" sz="20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(projects) are stored</a:t>
            </a:r>
            <a:endParaRPr b="0" lang="en-CA" sz="20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Similar to Eclipse Workspace</a:t>
            </a:r>
            <a:endParaRPr b="0" lang="en-CA" sz="20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Packages can be implemented in Python or C++</a:t>
            </a:r>
            <a:endParaRPr b="0" lang="en-CA" sz="20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720000" y="279720"/>
            <a:ext cx="8855640" cy="130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CA" sz="4400" spc="-1" strike="noStrike">
                <a:solidFill>
                  <a:srgbClr val="333333"/>
                </a:solidFill>
                <a:latin typeface="Noto Sans Regular"/>
              </a:rPr>
              <a:t>Subscriber / Publisher Example</a:t>
            </a:r>
            <a:endParaRPr b="1" lang="en-CA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576000" y="2376000"/>
            <a:ext cx="4152600" cy="352404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2"/>
          <a:stretch/>
        </p:blipFill>
        <p:spPr>
          <a:xfrm>
            <a:off x="5112000" y="2335680"/>
            <a:ext cx="4524120" cy="3352320"/>
          </a:xfrm>
          <a:prstGeom prst="rect">
            <a:avLst/>
          </a:prstGeom>
          <a:ln>
            <a:noFill/>
          </a:ln>
        </p:spPr>
      </p:pic>
      <p:sp>
        <p:nvSpPr>
          <p:cNvPr id="131" name="TextShape 2"/>
          <p:cNvSpPr txBox="1"/>
          <p:nvPr/>
        </p:nvSpPr>
        <p:spPr>
          <a:xfrm>
            <a:off x="1656000" y="1944000"/>
            <a:ext cx="177624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CA" sz="1800" spc="-1" strike="noStrike">
                <a:latin typeface="Arial"/>
              </a:rPr>
              <a:t>Publisher Node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32" name="TextShape 3"/>
          <p:cNvSpPr txBox="1"/>
          <p:nvPr/>
        </p:nvSpPr>
        <p:spPr>
          <a:xfrm>
            <a:off x="6624000" y="1885320"/>
            <a:ext cx="2088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CA" sz="1800" spc="-1" strike="noStrike">
                <a:latin typeface="Arial"/>
              </a:rPr>
              <a:t>Subscriber Node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792000" y="3960000"/>
            <a:ext cx="3816000" cy="288000"/>
          </a:xfrm>
          <a:prstGeom prst="rect">
            <a:avLst/>
          </a:prstGeom>
          <a:noFill/>
          <a:ln w="29160">
            <a:solidFill>
              <a:srgbClr val="fff2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5"/>
          <p:cNvSpPr/>
          <p:nvPr/>
        </p:nvSpPr>
        <p:spPr>
          <a:xfrm>
            <a:off x="1008000" y="5364000"/>
            <a:ext cx="1656000" cy="288000"/>
          </a:xfrm>
          <a:prstGeom prst="rect">
            <a:avLst/>
          </a:prstGeom>
          <a:noFill/>
          <a:ln w="29160">
            <a:solidFill>
              <a:srgbClr val="fff2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6"/>
          <p:cNvSpPr/>
          <p:nvPr/>
        </p:nvSpPr>
        <p:spPr>
          <a:xfrm>
            <a:off x="5328000" y="4752000"/>
            <a:ext cx="4032000" cy="288000"/>
          </a:xfrm>
          <a:prstGeom prst="rect">
            <a:avLst/>
          </a:prstGeom>
          <a:noFill/>
          <a:ln w="29160">
            <a:solidFill>
              <a:srgbClr val="fff2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7"/>
          <p:cNvSpPr/>
          <p:nvPr/>
        </p:nvSpPr>
        <p:spPr>
          <a:xfrm>
            <a:off x="5112000" y="3096000"/>
            <a:ext cx="1656000" cy="288000"/>
          </a:xfrm>
          <a:prstGeom prst="rect">
            <a:avLst/>
          </a:prstGeom>
          <a:noFill/>
          <a:ln w="29160">
            <a:solidFill>
              <a:srgbClr val="fff2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CA" sz="4400" spc="-1" strike="noStrike">
                <a:solidFill>
                  <a:srgbClr val="333333"/>
                </a:solidFill>
                <a:latin typeface="Noto Sans Regular"/>
              </a:rPr>
              <a:t>Rosrun</a:t>
            </a:r>
            <a:endParaRPr b="1" lang="en-CA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648000" y="1591200"/>
            <a:ext cx="8640000" cy="2872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800" spc="-1" strike="noStrike">
                <a:solidFill>
                  <a:srgbClr val="333333"/>
                </a:solidFill>
                <a:latin typeface="Noto Sans Regular"/>
              </a:rPr>
              <a:t>Used to run individual nodes</a:t>
            </a:r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en-CA" sz="2800" spc="-1" strike="noStrike">
                <a:solidFill>
                  <a:srgbClr val="333333"/>
                </a:solidFill>
                <a:latin typeface="Courier New"/>
              </a:rPr>
              <a:t>rosrun </a:t>
            </a:r>
            <a:r>
              <a:rPr b="0" lang="en-CA" sz="2800" spc="-1" strike="noStrike">
                <a:solidFill>
                  <a:srgbClr val="333333"/>
                </a:solidFill>
                <a:latin typeface="Courier New"/>
              </a:rPr>
              <a:t>&lt;package&gt; &lt;node&gt;</a:t>
            </a:r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en-CA" sz="2800" spc="-1" strike="noStrike">
                <a:solidFill>
                  <a:srgbClr val="333333"/>
                </a:solidFill>
                <a:latin typeface="Noto Sans Regular"/>
              </a:rPr>
              <a:t>Example:</a:t>
            </a:r>
            <a:r>
              <a:rPr b="0" lang="en-CA" sz="2800" spc="-1" strike="noStrike">
                <a:solidFill>
                  <a:srgbClr val="333333"/>
                </a:solidFill>
                <a:latin typeface="Noto Sans Regular"/>
              </a:rPr>
              <a:t> run 1) master node, 2) publisher node, 3) subscriber node</a:t>
            </a:r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br/>
            <a:r>
              <a:rPr b="0" lang="en-CA" sz="2800" spc="-1" strike="noStrike">
                <a:solidFill>
                  <a:srgbClr val="333333"/>
                </a:solidFill>
                <a:latin typeface="Courier New"/>
              </a:rPr>
              <a:t>roscore</a:t>
            </a:r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800" spc="-1" strike="noStrike">
                <a:solidFill>
                  <a:srgbClr val="333333"/>
                </a:solidFill>
                <a:latin typeface="Courier New"/>
              </a:rPr>
              <a:t>rosrun ros_tutorial publisher.py </a:t>
            </a:r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800" spc="-1" strike="noStrike">
                <a:solidFill>
                  <a:srgbClr val="333333"/>
                </a:solidFill>
                <a:latin typeface="Courier New"/>
              </a:rPr>
              <a:t>rosrun ros_tutorial subscriber.py</a:t>
            </a:r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CA" sz="4400" spc="-1" strike="noStrike">
                <a:solidFill>
                  <a:srgbClr val="333333"/>
                </a:solidFill>
                <a:latin typeface="Noto Sans Regular"/>
              </a:rPr>
              <a:t>Roslaunch</a:t>
            </a:r>
            <a:endParaRPr b="1" lang="en-CA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504000" y="1512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600" spc="-1" strike="noStrike" u="sng">
                <a:solidFill>
                  <a:srgbClr val="333333"/>
                </a:solidFill>
                <a:uFillTx/>
                <a:latin typeface="Noto Sans Regular"/>
              </a:rPr>
              <a:t>Motivation:</a:t>
            </a:r>
            <a:r>
              <a:rPr b="0" lang="en-CA" sz="2600" spc="-1" strike="noStrike">
                <a:solidFill>
                  <a:srgbClr val="333333"/>
                </a:solidFill>
                <a:latin typeface="Noto Sans Regular"/>
              </a:rPr>
              <a:t> </a:t>
            </a:r>
            <a:endParaRPr b="0" lang="en-CA" sz="26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600" spc="-1" strike="noStrike">
                <a:solidFill>
                  <a:srgbClr val="333333"/>
                </a:solidFill>
                <a:latin typeface="Noto Sans Regular"/>
              </a:rPr>
              <a:t>Running nodes 1-by-1 cumbersome </a:t>
            </a:r>
            <a:endParaRPr b="0" lang="en-CA" sz="26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600" spc="-1" strike="noStrike">
                <a:solidFill>
                  <a:srgbClr val="333333"/>
                </a:solidFill>
                <a:latin typeface="Noto Sans Regular"/>
              </a:rPr>
              <a:t>Can run many nodes in batch using </a:t>
            </a:r>
            <a:r>
              <a:rPr b="1" lang="en-CA" sz="2600" spc="-1" strike="noStrike">
                <a:solidFill>
                  <a:srgbClr val="333333"/>
                </a:solidFill>
                <a:latin typeface="Noto Sans Regular"/>
              </a:rPr>
              <a:t>launch</a:t>
            </a:r>
            <a:r>
              <a:rPr b="0" lang="en-CA" sz="2600" spc="-1" strike="noStrike">
                <a:solidFill>
                  <a:srgbClr val="333333"/>
                </a:solidFill>
                <a:latin typeface="Noto Sans Regular"/>
              </a:rPr>
              <a:t> files</a:t>
            </a:r>
            <a:endParaRPr b="0" lang="en-CA" sz="26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600" spc="-1" strike="noStrike">
                <a:solidFill>
                  <a:srgbClr val="333333"/>
                </a:solidFill>
                <a:latin typeface="Courier New"/>
              </a:rPr>
              <a:t>roslaunch</a:t>
            </a:r>
            <a:r>
              <a:rPr b="1" lang="en-CA" sz="2600" spc="-1" strike="noStrike">
                <a:solidFill>
                  <a:srgbClr val="333333"/>
                </a:solidFill>
                <a:latin typeface="Courier New"/>
              </a:rPr>
              <a:t> </a:t>
            </a:r>
            <a:r>
              <a:rPr b="0" lang="en-CA" sz="2600" spc="-1" strike="noStrike">
                <a:solidFill>
                  <a:srgbClr val="333333"/>
                </a:solidFill>
                <a:latin typeface="Courier New"/>
              </a:rPr>
              <a:t>&lt;package&gt; &lt;file.launch&gt;</a:t>
            </a:r>
            <a:endParaRPr b="0" lang="en-CA" sz="26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en-CA" sz="2600" spc="-1" strike="noStrike">
                <a:solidFill>
                  <a:srgbClr val="333333"/>
                </a:solidFill>
                <a:latin typeface="Courier New"/>
              </a:rPr>
              <a:t>Ex: </a:t>
            </a:r>
            <a:r>
              <a:rPr b="0" lang="en-CA" sz="2600" spc="-1" strike="noStrike">
                <a:solidFill>
                  <a:srgbClr val="333333"/>
                </a:solidFill>
                <a:latin typeface="Courier New"/>
              </a:rPr>
              <a:t>roslaunch ros_tutorial</a:t>
            </a:r>
            <a:r>
              <a:rPr b="0" lang="en-CA" sz="2600" spc="-1" strike="noStrike">
                <a:solidFill>
                  <a:srgbClr val="333333"/>
                </a:solidFill>
                <a:latin typeface="Courier New"/>
              </a:rPr>
              <a:t> pub_sub.launch</a:t>
            </a:r>
            <a:endParaRPr b="0" lang="en-CA" sz="26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576000" y="4680000"/>
            <a:ext cx="9118080" cy="1800000"/>
          </a:xfrm>
          <a:prstGeom prst="rect">
            <a:avLst/>
          </a:prstGeom>
          <a:ln>
            <a:noFill/>
          </a:ln>
        </p:spPr>
      </p:pic>
      <p:sp>
        <p:nvSpPr>
          <p:cNvPr id="142" name="TextShape 3"/>
          <p:cNvSpPr txBox="1"/>
          <p:nvPr/>
        </p:nvSpPr>
        <p:spPr>
          <a:xfrm>
            <a:off x="720000" y="4329720"/>
            <a:ext cx="400824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CA" sz="1800" spc="-1" strike="noStrike">
                <a:latin typeface="Arial"/>
              </a:rPr>
              <a:t>File path:</a:t>
            </a:r>
            <a:r>
              <a:rPr b="0" lang="en-CA" sz="1800" spc="-1" strike="noStrike">
                <a:latin typeface="Arial"/>
              </a:rPr>
              <a:t> /launch/pub_sub.launch</a:t>
            </a:r>
            <a:endParaRPr b="0" lang="en-CA" sz="1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CA" sz="4400" spc="-1" strike="noStrike">
                <a:solidFill>
                  <a:srgbClr val="333333"/>
                </a:solidFill>
                <a:latin typeface="Noto Sans Regular"/>
              </a:rPr>
              <a:t>Roslaunch with Parameters</a:t>
            </a:r>
            <a:endParaRPr b="1" lang="en-CA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504000" y="1512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600" spc="-1" strike="noStrike">
                <a:solidFill>
                  <a:srgbClr val="333333"/>
                </a:solidFill>
                <a:latin typeface="Noto Sans Regular"/>
              </a:rPr>
              <a:t>Can run parameters to launch files</a:t>
            </a:r>
            <a:endParaRPr b="0" lang="en-CA" sz="26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CA" sz="26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CA" sz="26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CA" sz="26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CA" sz="26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600" spc="-1" strike="noStrike">
                <a:solidFill>
                  <a:srgbClr val="333333"/>
                </a:solidFill>
                <a:latin typeface="Noto Sans Regular"/>
              </a:rPr>
              <a:t>Read in code with </a:t>
            </a:r>
            <a:r>
              <a:rPr b="1" lang="en-CA" sz="2600" spc="-1" strike="noStrike">
                <a:solidFill>
                  <a:srgbClr val="333333"/>
                </a:solidFill>
                <a:latin typeface="Noto Sans Regular"/>
              </a:rPr>
              <a:t>get_param</a:t>
            </a:r>
            <a:endParaRPr b="0" lang="en-CA" sz="26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1120680" y="2258280"/>
            <a:ext cx="7735320" cy="1701720"/>
          </a:xfrm>
          <a:prstGeom prst="rect">
            <a:avLst/>
          </a:prstGeom>
          <a:ln>
            <a:noFill/>
          </a:ln>
        </p:spPr>
      </p:pic>
      <p:pic>
        <p:nvPicPr>
          <p:cNvPr id="146" name="" descr=""/>
          <p:cNvPicPr/>
          <p:nvPr/>
        </p:nvPicPr>
        <p:blipFill>
          <a:blip r:embed="rId2"/>
          <a:stretch/>
        </p:blipFill>
        <p:spPr>
          <a:xfrm>
            <a:off x="1080000" y="5256000"/>
            <a:ext cx="6881040" cy="784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720000" y="279720"/>
            <a:ext cx="8855640" cy="130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CA" sz="4400" spc="-1" strike="noStrike">
                <a:solidFill>
                  <a:srgbClr val="333333"/>
                </a:solidFill>
                <a:latin typeface="Noto Sans Regular"/>
              </a:rPr>
              <a:t>Tools for Debugging and Data Analysis</a:t>
            </a:r>
            <a:endParaRPr b="1" lang="en-CA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648000" y="18072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800" spc="-1" strike="noStrike">
                <a:solidFill>
                  <a:srgbClr val="333333"/>
                </a:solidFill>
                <a:latin typeface="Noto Sans Regular"/>
              </a:rPr>
              <a:t>rqt_image_view</a:t>
            </a:r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800" spc="-1" strike="noStrike">
                <a:solidFill>
                  <a:srgbClr val="333333"/>
                </a:solidFill>
                <a:latin typeface="Noto Sans Regular"/>
              </a:rPr>
              <a:t>rqt_graph</a:t>
            </a:r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800" spc="-1" strike="noStrike">
                <a:solidFill>
                  <a:srgbClr val="333333"/>
                </a:solidFill>
                <a:latin typeface="Noto Sans Regular"/>
              </a:rPr>
              <a:t>rqt_plot</a:t>
            </a:r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800" spc="-1" strike="noStrike">
                <a:solidFill>
                  <a:srgbClr val="333333"/>
                </a:solidFill>
                <a:latin typeface="Noto Sans Regular"/>
              </a:rPr>
              <a:t>RVIZ </a:t>
            </a:r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CA" sz="4400" spc="-1" strike="noStrike">
                <a:solidFill>
                  <a:srgbClr val="333333"/>
                </a:solidFill>
                <a:latin typeface="Noto Sans Regular"/>
              </a:rPr>
              <a:t>rqt_image_view</a:t>
            </a:r>
            <a:endParaRPr b="1" lang="en-CA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576000" y="1519200"/>
            <a:ext cx="8640000" cy="640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800" spc="-1" strike="noStrike">
                <a:solidFill>
                  <a:srgbClr val="333333"/>
                </a:solidFill>
                <a:latin typeface="Noto Sans Regular"/>
              </a:rPr>
              <a:t>Visualize image topics. </a:t>
            </a:r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1"/>
          <a:stretch/>
        </p:blipFill>
        <p:spPr>
          <a:xfrm>
            <a:off x="560520" y="2016000"/>
            <a:ext cx="8583480" cy="4764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CA" sz="4400" spc="-1" strike="noStrike">
                <a:solidFill>
                  <a:srgbClr val="333333"/>
                </a:solidFill>
                <a:latin typeface="Noto Sans Regular"/>
              </a:rPr>
              <a:t>rqt_graph</a:t>
            </a:r>
            <a:endParaRPr b="1" lang="en-CA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648000" y="1656000"/>
            <a:ext cx="8640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800" spc="-1" strike="noStrike">
                <a:solidFill>
                  <a:srgbClr val="333333"/>
                </a:solidFill>
                <a:latin typeface="Noto Sans Regular"/>
              </a:rPr>
              <a:t>Shows list of nodes and their connections </a:t>
            </a:r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2556000" y="2365920"/>
            <a:ext cx="5580000" cy="4402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CA" sz="4400" spc="-1" strike="noStrike">
                <a:solidFill>
                  <a:srgbClr val="333333"/>
                </a:solidFill>
                <a:latin typeface="Noto Sans Regular"/>
              </a:rPr>
              <a:t>rqt_plot</a:t>
            </a:r>
            <a:endParaRPr b="1" lang="en-CA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720000" y="1656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800" spc="-1" strike="noStrike">
                <a:solidFill>
                  <a:srgbClr val="333333"/>
                </a:solidFill>
                <a:latin typeface="Noto Sans Regular"/>
              </a:rPr>
              <a:t>Graphs data from one or more topic fields </a:t>
            </a:r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800" spc="-1" strike="noStrike">
                <a:solidFill>
                  <a:srgbClr val="333333"/>
                </a:solidFill>
                <a:latin typeface="Noto Sans Regular"/>
              </a:rPr>
              <a:t>Example: Graph x,y fields of trutle1/pose topic over time. </a:t>
            </a:r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600" spc="-1" strike="noStrike">
                <a:solidFill>
                  <a:srgbClr val="333333"/>
                </a:solidFill>
                <a:latin typeface="Courier New"/>
              </a:rPr>
              <a:t>rqt_plot </a:t>
            </a:r>
            <a:r>
              <a:rPr b="0" i="1" lang="en-CA" sz="2600" spc="-1" strike="noStrike">
                <a:solidFill>
                  <a:srgbClr val="333333"/>
                </a:solidFill>
                <a:latin typeface="Courier New"/>
              </a:rPr>
              <a:t>turtle1/</a:t>
            </a:r>
            <a:r>
              <a:rPr b="0" lang="en-CA" sz="2600" spc="-1" strike="noStrike">
                <a:solidFill>
                  <a:srgbClr val="333333"/>
                </a:solidFill>
                <a:latin typeface="Courier New"/>
              </a:rPr>
              <a:t>pose/x, turtle1/pose/y</a:t>
            </a:r>
            <a:endParaRPr b="0" lang="en-CA" sz="26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1"/>
          <a:stretch/>
        </p:blipFill>
        <p:spPr>
          <a:xfrm>
            <a:off x="2160000" y="3960000"/>
            <a:ext cx="5695560" cy="2171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CA" sz="4400" spc="-1" strike="noStrike">
                <a:solidFill>
                  <a:srgbClr val="333333"/>
                </a:solidFill>
                <a:latin typeface="Noto Sans Regular"/>
              </a:rPr>
              <a:t>What is ROS?</a:t>
            </a:r>
            <a:endParaRPr b="1" lang="en-CA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576000" y="180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600" spc="-1" strike="noStrike">
                <a:solidFill>
                  <a:srgbClr val="333333"/>
                </a:solidFill>
                <a:latin typeface="Noto Sans Regular"/>
              </a:rPr>
              <a:t>ROS is an open-source, meta-operating system for your robot. It provides the services you would expect from an operating system, including: </a:t>
            </a:r>
            <a:endParaRPr b="0" lang="en-CA" sz="26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600" spc="-1" strike="noStrike">
                <a:solidFill>
                  <a:srgbClr val="333333"/>
                </a:solidFill>
                <a:latin typeface="Noto Sans Regular"/>
              </a:rPr>
              <a:t>message-passing between processes</a:t>
            </a:r>
            <a:endParaRPr b="0" lang="en-CA" sz="26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600" spc="-1" strike="noStrike">
                <a:solidFill>
                  <a:srgbClr val="333333"/>
                </a:solidFill>
                <a:latin typeface="Noto Sans Regular"/>
              </a:rPr>
              <a:t>hardware abstraction</a:t>
            </a:r>
            <a:endParaRPr b="0" lang="en-CA" sz="26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600" spc="-1" strike="noStrike">
                <a:solidFill>
                  <a:srgbClr val="333333"/>
                </a:solidFill>
                <a:latin typeface="Noto Sans Regular"/>
              </a:rPr>
              <a:t>low-level device control</a:t>
            </a:r>
            <a:endParaRPr b="0" lang="en-CA" sz="26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600" spc="-1" strike="noStrike">
                <a:solidFill>
                  <a:srgbClr val="333333"/>
                </a:solidFill>
                <a:latin typeface="Noto Sans Regular"/>
              </a:rPr>
              <a:t>implementation of commonly-used functionality</a:t>
            </a:r>
            <a:endParaRPr b="0" lang="en-CA" sz="26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600" spc="-1" strike="noStrike">
                <a:solidFill>
                  <a:srgbClr val="333333"/>
                </a:solidFill>
                <a:latin typeface="Noto Sans Regular"/>
              </a:rPr>
              <a:t>package management</a:t>
            </a:r>
            <a:endParaRPr b="0" lang="en-CA" sz="26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0" name="TextShape 3"/>
          <p:cNvSpPr txBox="1"/>
          <p:nvPr/>
        </p:nvSpPr>
        <p:spPr>
          <a:xfrm>
            <a:off x="955440" y="5976000"/>
            <a:ext cx="4300560" cy="36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i="1" lang="en-CA" sz="1600" spc="-1" strike="noStrike" u="sng">
                <a:uFillTx/>
                <a:latin typeface="Arial"/>
              </a:rPr>
              <a:t>Source:</a:t>
            </a:r>
            <a:r>
              <a:rPr b="0" lang="en-CA" sz="1600" spc="-1" strike="noStrike">
                <a:latin typeface="Arial"/>
              </a:rPr>
              <a:t> </a:t>
            </a:r>
            <a:r>
              <a:rPr b="0" lang="en-CA" sz="1600" spc="-1" strike="noStrike">
                <a:latin typeface="Arial"/>
                <a:hlinkClick r:id="rId1"/>
              </a:rPr>
              <a:t>http://wiki.ros.org/ROS/Introduction</a:t>
            </a:r>
            <a:endParaRPr b="0" lang="en-CA" sz="16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CA" sz="4400" spc="-1" strike="noStrike">
                <a:solidFill>
                  <a:srgbClr val="333333"/>
                </a:solidFill>
                <a:latin typeface="Noto Sans Regular"/>
              </a:rPr>
              <a:t>RVIZ (ROS Visualization)</a:t>
            </a:r>
            <a:endParaRPr b="1" lang="en-CA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576000" y="1440000"/>
            <a:ext cx="8640000" cy="172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800" spc="-1" strike="noStrike">
                <a:solidFill>
                  <a:srgbClr val="333333"/>
                </a:solidFill>
                <a:latin typeface="Noto Sans Regular"/>
              </a:rPr>
              <a:t>General purpose 3D visualization for ROS</a:t>
            </a:r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800" spc="-1" strike="noStrike">
                <a:solidFill>
                  <a:srgbClr val="333333"/>
                </a:solidFill>
                <a:latin typeface="Noto Sans Regular"/>
              </a:rPr>
              <a:t>Can visualize lidar scans, coordinate frames, point clouds, etc.</a:t>
            </a:r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2448000" y="2961720"/>
            <a:ext cx="7200000" cy="4454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720000" y="279720"/>
            <a:ext cx="8855640" cy="130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CA" sz="4400" spc="-1" strike="noStrike">
                <a:solidFill>
                  <a:srgbClr val="333333"/>
                </a:solidFill>
                <a:latin typeface="Noto Sans Regular"/>
              </a:rPr>
              <a:t>TF Package for Coordinate Frame Transforms</a:t>
            </a:r>
            <a:endParaRPr b="1" lang="en-CA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432000" y="1872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600" spc="-1" strike="noStrike">
                <a:solidFill>
                  <a:srgbClr val="333333"/>
                </a:solidFill>
                <a:latin typeface="Noto Sans Regular"/>
              </a:rPr>
              <a:t>TF package handles transforms between coordinate frames over time</a:t>
            </a:r>
            <a:endParaRPr b="0" lang="en-CA" sz="26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600" spc="-1" strike="noStrike">
                <a:solidFill>
                  <a:srgbClr val="333333"/>
                </a:solidFill>
                <a:latin typeface="Noto Sans Regular"/>
              </a:rPr>
              <a:t>tf_echo: Prints updated transforms in console</a:t>
            </a:r>
            <a:endParaRPr b="0" lang="en-CA" sz="26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600" spc="-1" strike="noStrike">
                <a:solidFill>
                  <a:srgbClr val="333333"/>
                </a:solidFill>
                <a:latin typeface="Noto Sans Regular"/>
              </a:rPr>
              <a:t>Example: </a:t>
            </a:r>
            <a:br/>
            <a:r>
              <a:rPr b="0" lang="en-CA" sz="2600" spc="-1" strike="noStrike">
                <a:solidFill>
                  <a:srgbClr val="333333"/>
                </a:solidFill>
                <a:latin typeface="Courier New"/>
              </a:rPr>
              <a:t>rosrun tf tf_echo [reference_frame] [target_frame]</a:t>
            </a:r>
            <a:endParaRPr b="0" lang="en-CA" sz="26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63" name="" descr=""/>
          <p:cNvPicPr/>
          <p:nvPr/>
        </p:nvPicPr>
        <p:blipFill>
          <a:blip r:embed="rId1"/>
          <a:stretch/>
        </p:blipFill>
        <p:spPr>
          <a:xfrm>
            <a:off x="4923000" y="4176000"/>
            <a:ext cx="3645000" cy="3240000"/>
          </a:xfrm>
          <a:prstGeom prst="rect">
            <a:avLst/>
          </a:prstGeom>
          <a:ln>
            <a:noFill/>
          </a:ln>
        </p:spPr>
      </p:pic>
      <p:sp>
        <p:nvSpPr>
          <p:cNvPr id="164" name="TextShape 3"/>
          <p:cNvSpPr txBox="1"/>
          <p:nvPr/>
        </p:nvSpPr>
        <p:spPr>
          <a:xfrm>
            <a:off x="792000" y="4752000"/>
            <a:ext cx="2664000" cy="316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CA" sz="1600" spc="-1" strike="noStrike" u="sng">
                <a:uFillTx/>
                <a:latin typeface="Arial"/>
              </a:rPr>
              <a:t>Source:</a:t>
            </a:r>
            <a:r>
              <a:rPr b="0" lang="en-CA" sz="1600" spc="-1" strike="noStrike">
                <a:latin typeface="Arial"/>
              </a:rPr>
              <a:t> </a:t>
            </a:r>
            <a:r>
              <a:rPr b="0" lang="en-CA" sz="1600" spc="-1" strike="noStrike">
                <a:latin typeface="Arial"/>
                <a:hlinkClick r:id="rId2"/>
              </a:rPr>
              <a:t>http://wiki.ros.org/tf</a:t>
            </a:r>
            <a:endParaRPr b="0" lang="en-CA" sz="16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CA" sz="4400" spc="-1" strike="noStrike">
                <a:solidFill>
                  <a:srgbClr val="333333"/>
                </a:solidFill>
                <a:latin typeface="Noto Sans Regular"/>
              </a:rPr>
              <a:t>Rosbag</a:t>
            </a:r>
            <a:endParaRPr b="1" lang="en-CA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432000" y="1563480"/>
            <a:ext cx="9000000" cy="261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800" spc="-1" strike="noStrike" u="sng">
                <a:solidFill>
                  <a:srgbClr val="333333"/>
                </a:solidFill>
                <a:uFillTx/>
                <a:latin typeface="Noto Sans Regular"/>
              </a:rPr>
              <a:t>Motivation: </a:t>
            </a:r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800" spc="-1" strike="noStrike">
                <a:solidFill>
                  <a:srgbClr val="333333"/>
                </a:solidFill>
                <a:latin typeface="Noto Sans Regular"/>
              </a:rPr>
              <a:t>Real-world robotics experiments subject to high amounts of variability</a:t>
            </a:r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800" spc="-1" strike="noStrike">
                <a:solidFill>
                  <a:srgbClr val="333333"/>
                </a:solidFill>
                <a:latin typeface="Noto Sans Regular"/>
              </a:rPr>
              <a:t>Want re-run (replay) experiments deterministically</a:t>
            </a:r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graphicFrame>
        <p:nvGraphicFramePr>
          <p:cNvPr id="167" name="Table 3"/>
          <p:cNvGraphicFramePr/>
          <p:nvPr/>
        </p:nvGraphicFramePr>
        <p:xfrm>
          <a:off x="494640" y="4346280"/>
          <a:ext cx="8974440" cy="2159280"/>
        </p:xfrm>
        <a:graphic>
          <a:graphicData uri="http://schemas.openxmlformats.org/drawingml/2006/table">
            <a:tbl>
              <a:tblPr/>
              <a:tblGrid>
                <a:gridCol w="2829600"/>
                <a:gridCol w="6145200"/>
              </a:tblGrid>
              <a:tr h="719640">
                <a:tc>
                  <a:txBody>
                    <a:bodyPr lIns="90000" rIns="90000" tIns="46800" bIns="46800"/>
                    <a:p>
                      <a:r>
                        <a:rPr b="0" lang="en-CA" sz="1800" spc="-1" strike="noStrike">
                          <a:latin typeface="Arial"/>
                        </a:rPr>
                        <a:t>Record all topics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CA" sz="1800" spc="-1" strike="noStrike">
                          <a:latin typeface="Courier New"/>
                        </a:rPr>
                        <a:t>rosbag record -a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20000">
                <a:tc>
                  <a:txBody>
                    <a:bodyPr lIns="90000" rIns="90000" tIns="46800" bIns="46800"/>
                    <a:p>
                      <a:r>
                        <a:rPr b="0" lang="en-CA" sz="1800" spc="-1" strike="noStrike">
                          <a:latin typeface="Arial"/>
                        </a:rPr>
                        <a:t>Record topics to output file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CA" sz="1800" spc="-1" strike="noStrike">
                          <a:latin typeface="Courier New"/>
                        </a:rPr>
                        <a:t>rosbag record [topics] -o &lt;output_file.bag&gt;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20000">
                <a:tc>
                  <a:txBody>
                    <a:bodyPr lIns="90000" rIns="90000" tIns="46800" bIns="46800"/>
                    <a:p>
                      <a:r>
                        <a:rPr b="0" lang="en-CA" sz="1800" spc="-1" strike="noStrike">
                          <a:latin typeface="Arial"/>
                        </a:rPr>
                        <a:t>Play back recorded data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CA" sz="1800" spc="-1" strike="noStrike">
                          <a:latin typeface="Courier New"/>
                        </a:rPr>
                        <a:t>rosbag play &lt;input_file.bag&gt;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" descr=""/>
          <p:cNvPicPr/>
          <p:nvPr/>
        </p:nvPicPr>
        <p:blipFill>
          <a:blip r:embed="rId1"/>
          <a:stretch/>
        </p:blipFill>
        <p:spPr>
          <a:xfrm>
            <a:off x="2038320" y="2985480"/>
            <a:ext cx="6918840" cy="3782520"/>
          </a:xfrm>
          <a:prstGeom prst="rect">
            <a:avLst/>
          </a:prstGeom>
          <a:ln>
            <a:noFill/>
          </a:ln>
        </p:spPr>
      </p:pic>
      <p:sp>
        <p:nvSpPr>
          <p:cNvPr id="169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CA" sz="4400" spc="-1" strike="noStrike">
                <a:solidFill>
                  <a:srgbClr val="333333"/>
                </a:solidFill>
                <a:latin typeface="Noto Sans Regular"/>
              </a:rPr>
              <a:t>Gazebo Simulator</a:t>
            </a:r>
            <a:endParaRPr b="1" lang="en-CA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216000" y="1447200"/>
            <a:ext cx="9648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333333"/>
                </a:solidFill>
                <a:latin typeface="Noto Sans Regular"/>
              </a:rPr>
              <a:t>ROS alone does not do physics-based simulation</a:t>
            </a:r>
            <a:endParaRPr b="0" lang="en-CA" sz="24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333333"/>
                </a:solidFill>
                <a:latin typeface="Noto Sans Regular"/>
              </a:rPr>
              <a:t>ROS often used in conjuction with </a:t>
            </a:r>
            <a:r>
              <a:rPr b="1" lang="en-CA" sz="2400" spc="-1" strike="noStrike">
                <a:solidFill>
                  <a:srgbClr val="333333"/>
                </a:solidFill>
                <a:latin typeface="Noto Sans Regular"/>
              </a:rPr>
              <a:t>Gazebo</a:t>
            </a:r>
            <a:r>
              <a:rPr b="0" lang="en-CA" sz="2400" spc="-1" strike="noStrike">
                <a:solidFill>
                  <a:srgbClr val="333333"/>
                </a:solidFill>
                <a:latin typeface="Noto Sans Regular"/>
              </a:rPr>
              <a:t> for simulation</a:t>
            </a:r>
            <a:endParaRPr b="0" lang="en-CA" sz="24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333333"/>
                </a:solidFill>
                <a:latin typeface="Noto Sans Regular"/>
              </a:rPr>
              <a:t>Run empty gazebo world with command: </a:t>
            </a:r>
            <a:r>
              <a:rPr b="0" lang="en-CA" sz="2400" spc="-1" strike="noStrike">
                <a:solidFill>
                  <a:srgbClr val="333333"/>
                </a:solidFill>
                <a:latin typeface="Courier New"/>
              </a:rPr>
              <a:t>gazebo</a:t>
            </a:r>
            <a:endParaRPr b="0" lang="en-CA" sz="24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CA" sz="24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71" name="" descr=""/>
          <p:cNvPicPr/>
          <p:nvPr/>
        </p:nvPicPr>
        <p:blipFill>
          <a:blip r:embed="rId2"/>
          <a:stretch/>
        </p:blipFill>
        <p:spPr>
          <a:xfrm>
            <a:off x="2009160" y="5976000"/>
            <a:ext cx="2520000" cy="788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720000" y="279720"/>
            <a:ext cx="8855640" cy="130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CA" sz="4400" spc="-1" strike="noStrike">
                <a:solidFill>
                  <a:srgbClr val="333333"/>
                </a:solidFill>
                <a:latin typeface="Noto Sans Regular"/>
              </a:rPr>
              <a:t>Definining Graphical Models</a:t>
            </a:r>
            <a:endParaRPr b="1" lang="en-CA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648000" y="2016000"/>
            <a:ext cx="8640000" cy="1360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333333"/>
                </a:solidFill>
                <a:latin typeface="Noto Sans Regular"/>
              </a:rPr>
              <a:t>Graphical models defined in xml style format</a:t>
            </a:r>
            <a:endParaRPr b="0" lang="en-CA" sz="24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333333"/>
                </a:solidFill>
                <a:latin typeface="Noto Sans Regular"/>
              </a:rPr>
              <a:t>Commonly found in urdf/ (for robot models) or world/ (for environments) project folders.</a:t>
            </a:r>
            <a:endParaRPr b="0" lang="en-CA" sz="24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CA" sz="2400" spc="-1" strike="noStrike">
              <a:solidFill>
                <a:srgbClr val="333333"/>
              </a:solidFill>
              <a:latin typeface="Noto Sans Regular"/>
            </a:endParaRPr>
          </a:p>
        </p:txBody>
      </p:sp>
      <p:graphicFrame>
        <p:nvGraphicFramePr>
          <p:cNvPr id="174" name="Table 3"/>
          <p:cNvGraphicFramePr/>
          <p:nvPr/>
        </p:nvGraphicFramePr>
        <p:xfrm>
          <a:off x="1199520" y="3517200"/>
          <a:ext cx="6472080" cy="3085920"/>
        </p:xfrm>
        <a:graphic>
          <a:graphicData uri="http://schemas.openxmlformats.org/drawingml/2006/table">
            <a:tbl>
              <a:tblPr/>
              <a:tblGrid>
                <a:gridCol w="1150920"/>
                <a:gridCol w="5321520"/>
              </a:tblGrid>
              <a:tr h="594720">
                <a:tc>
                  <a:txBody>
                    <a:bodyPr lIns="90000" rIns="90000" tIns="46800" bIns="46800"/>
                    <a:p>
                      <a:r>
                        <a:rPr b="1" lang="en-CA" sz="1800" spc="-1" strike="noStrike">
                          <a:latin typeface="Arial"/>
                        </a:rPr>
                        <a:t>Format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CA" sz="1800" spc="-1" strike="noStrike">
                          <a:latin typeface="Arial"/>
                        </a:rPr>
                        <a:t>Description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 tIns="46800" bIns="46800"/>
                    <a:p>
                      <a:r>
                        <a:rPr b="0" lang="en-CA" sz="1800" spc="-1" strike="noStrike">
                          <a:latin typeface="Arial"/>
                        </a:rPr>
                        <a:t>urdf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CA" sz="1800" spc="-1" strike="noStrike">
                          <a:latin typeface="Arial"/>
                        </a:rPr>
                        <a:t>Unified Robot Definiton Format</a:t>
                      </a:r>
                      <a:endParaRPr b="0" lang="en-CA" sz="1800" spc="-1" strike="noStrike">
                        <a:latin typeface="Arial"/>
                      </a:endParaRPr>
                    </a:p>
                    <a:p>
                      <a:endParaRPr b="0" lang="en-CA" sz="1800" spc="-1" strike="noStrike">
                        <a:latin typeface="Arial"/>
                      </a:endParaRPr>
                    </a:p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CA" sz="1800" spc="-1" strike="noStrike">
                          <a:latin typeface="Arial"/>
                        </a:rPr>
                        <a:t>Typically only used to represent robot models (not environments).</a:t>
                      </a:r>
                      <a:endParaRPr b="0" lang="en-CA" sz="1800" spc="-1" strike="noStrike">
                        <a:latin typeface="Arial"/>
                      </a:endParaRPr>
                    </a:p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0360">
                <a:tc>
                  <a:txBody>
                    <a:bodyPr lIns="90000" rIns="90000" tIns="46800" bIns="46800"/>
                    <a:p>
                      <a:r>
                        <a:rPr b="0" lang="en-CA" sz="1800" spc="-1" strike="noStrike">
                          <a:latin typeface="Arial"/>
                        </a:rPr>
                        <a:t>sdf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CA" sz="1800" spc="-1" strike="noStrike">
                          <a:latin typeface="Arial"/>
                        </a:rPr>
                        <a:t>Simulation Definition Format</a:t>
                      </a:r>
                      <a:endParaRPr b="0" lang="en-CA" sz="1800" spc="-1" strike="noStrike">
                        <a:latin typeface="Arial"/>
                      </a:endParaRPr>
                    </a:p>
                    <a:p>
                      <a:endParaRPr b="0" lang="en-CA" sz="1800" spc="-1" strike="noStrike">
                        <a:latin typeface="Arial"/>
                      </a:endParaRPr>
                    </a:p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CA" sz="1800" spc="-1" strike="noStrike">
                          <a:latin typeface="Arial"/>
                        </a:rPr>
                        <a:t>Can represent robot models and environments.</a:t>
                      </a:r>
                      <a:endParaRPr b="0" lang="en-CA" sz="1800" spc="-1" strike="noStrike">
                        <a:latin typeface="Arial"/>
                      </a:endParaRPr>
                    </a:p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CA" sz="4400" spc="-1" strike="noStrike">
                <a:solidFill>
                  <a:srgbClr val="333333"/>
                </a:solidFill>
                <a:latin typeface="Noto Sans Regular"/>
              </a:rPr>
              <a:t>Additional Tutorials</a:t>
            </a:r>
            <a:endParaRPr b="1" lang="en-CA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graphicFrame>
        <p:nvGraphicFramePr>
          <p:cNvPr id="176" name="Table 2"/>
          <p:cNvGraphicFramePr/>
          <p:nvPr/>
        </p:nvGraphicFramePr>
        <p:xfrm>
          <a:off x="664560" y="1749960"/>
          <a:ext cx="7920360" cy="4684320"/>
        </p:xfrm>
        <a:graphic>
          <a:graphicData uri="http://schemas.openxmlformats.org/drawingml/2006/table">
            <a:tbl>
              <a:tblPr/>
              <a:tblGrid>
                <a:gridCol w="2537640"/>
                <a:gridCol w="5383080"/>
              </a:tblGrid>
              <a:tr h="679680">
                <a:tc>
                  <a:txBody>
                    <a:bodyPr lIns="90000" rIns="90000" tIns="46800" bIns="46800"/>
                    <a:p>
                      <a:r>
                        <a:rPr b="1" lang="en-CA" sz="1800" spc="-1" strike="noStrike">
                          <a:latin typeface="Arial"/>
                        </a:rPr>
                        <a:t>Resource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CA" sz="1800" spc="-1" strike="noStrike">
                          <a:latin typeface="Arial"/>
                        </a:rPr>
                        <a:t>Link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 tIns="46800" bIns="46800"/>
                    <a:p>
                      <a:r>
                        <a:rPr b="0" lang="en-CA" sz="1800" spc="-1" strike="noStrike">
                          <a:latin typeface="Arial"/>
                        </a:rPr>
                        <a:t>ROS Wiki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CA" sz="1800" spc="-1" strike="noStrike">
                          <a:latin typeface="Arial"/>
                        </a:rPr>
                        <a:t>http://wiki.ros.org/ROS/Tutorials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CA" sz="1800" spc="-1" strike="noStrike">
                          <a:latin typeface="Arial"/>
                        </a:rPr>
                        <a:t>ClearPath Tutorials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CA" sz="1800" spc="-1" strike="noStrike">
                          <a:latin typeface="Arial"/>
                        </a:rPr>
                        <a:t>http://www.clearpathrobotics.com/assets/guides/ros/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CA" sz="1800" spc="-1" strike="noStrike">
                          <a:latin typeface="Arial"/>
                        </a:rPr>
                        <a:t>Husarion Tutorials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CA" sz="1800" spc="-1" strike="noStrike">
                          <a:latin typeface="Arial"/>
                        </a:rPr>
                        <a:t>https://husarion.com/tutorials/ros-tutorials/1-ros-introduction/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CA" sz="1800" spc="-1" strike="noStrike">
                          <a:latin typeface="Arial"/>
                        </a:rPr>
                        <a:t>Ohio State Nodes (See ROS Tutorial Section)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CA" sz="1800" spc="-1" strike="noStrike">
                          <a:latin typeface="Arial"/>
                        </a:rPr>
                        <a:t>http://www2.ece.ohio-state.edu/~zhang/RoboticsClass/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CA" sz="1800" spc="-1" strike="noStrike">
                          <a:latin typeface="Arial"/>
                        </a:rPr>
                        <a:t>Github Repos for Udacity Robotics Nanodegree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CA" sz="1800" spc="-1" strike="noStrike">
                          <a:latin typeface="Arial"/>
                        </a:rPr>
                        <a:t>https://github.com/topics/udacity-robotics-nanodegree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CA" sz="1800" spc="-1" strike="noStrike">
                          <a:latin typeface="Arial"/>
                        </a:rPr>
                        <a:t>Udemy Courses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CA" sz="1800" spc="-1" strike="noStrike">
                          <a:latin typeface="Arial"/>
                        </a:rPr>
                        <a:t>https://www.udemy.com/courses/search/?src=ukw&amp;q=ros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720000" y="279720"/>
            <a:ext cx="8855640" cy="130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CA" sz="4400" spc="-1" strike="noStrike">
                <a:solidFill>
                  <a:srgbClr val="333333"/>
                </a:solidFill>
                <a:latin typeface="Noto Sans Regular"/>
              </a:rPr>
              <a:t>Message Passing and Node Graph</a:t>
            </a:r>
            <a:endParaRPr b="1" lang="en-CA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432000" y="1735200"/>
            <a:ext cx="9288000" cy="2080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600" spc="-1" strike="noStrike">
                <a:solidFill>
                  <a:srgbClr val="333333"/>
                </a:solidFill>
                <a:latin typeface="Noto Sans Regular"/>
              </a:rPr>
              <a:t>ROS application made up of collection of </a:t>
            </a:r>
            <a:r>
              <a:rPr b="1" lang="en-CA" sz="2600" spc="-1" strike="noStrike">
                <a:solidFill>
                  <a:srgbClr val="333333"/>
                </a:solidFill>
                <a:latin typeface="Noto Sans Regular"/>
              </a:rPr>
              <a:t>nodes.</a:t>
            </a:r>
            <a:endParaRPr b="0" lang="en-CA" sz="26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600" spc="-1" strike="noStrike">
                <a:solidFill>
                  <a:srgbClr val="333333"/>
                </a:solidFill>
                <a:latin typeface="Noto Sans Regular"/>
              </a:rPr>
              <a:t>Nodes exchange messages in doucupled fashion via message constracts</a:t>
            </a:r>
            <a:endParaRPr b="0" lang="en-CA" sz="26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CA" sz="26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864360" y="3772080"/>
            <a:ext cx="8567640" cy="2923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CA" sz="4400" spc="-1" strike="noStrike">
                <a:solidFill>
                  <a:srgbClr val="333333"/>
                </a:solidFill>
                <a:latin typeface="Noto Sans Regular"/>
              </a:rPr>
              <a:t>Hardware Abstraction</a:t>
            </a:r>
            <a:endParaRPr b="1" lang="en-CA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576000" y="1512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800" spc="-1" strike="noStrike" u="sng">
                <a:solidFill>
                  <a:srgbClr val="333333"/>
                </a:solidFill>
                <a:uFillTx/>
                <a:latin typeface="Noto Sans Regular"/>
              </a:rPr>
              <a:t>Goal:</a:t>
            </a:r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800" spc="-1" strike="noStrike">
                <a:solidFill>
                  <a:srgbClr val="333333"/>
                </a:solidFill>
                <a:latin typeface="Noto Sans Regular"/>
              </a:rPr>
              <a:t>User code should not change between simulation and real hardware.</a:t>
            </a:r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800" spc="-1" strike="noStrike">
                <a:solidFill>
                  <a:srgbClr val="333333"/>
                </a:solidFill>
                <a:latin typeface="Noto Sans Regular"/>
              </a:rPr>
              <a:t>Because working off common message types, interface remains unchanged</a:t>
            </a:r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3593160" y="4032000"/>
            <a:ext cx="3246840" cy="3252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CA" sz="4400" spc="-1" strike="noStrike">
                <a:solidFill>
                  <a:srgbClr val="333333"/>
                </a:solidFill>
                <a:latin typeface="Noto Sans Regular"/>
              </a:rPr>
              <a:t>Master Node</a:t>
            </a:r>
            <a:endParaRPr b="1" lang="en-CA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576000" y="15912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600" spc="-1" strike="noStrike">
                <a:solidFill>
                  <a:srgbClr val="333333"/>
                </a:solidFill>
                <a:latin typeface="Noto Sans Regular"/>
              </a:rPr>
              <a:t>Master node responsible for registry and lookup of other nodes</a:t>
            </a:r>
            <a:endParaRPr b="0" lang="en-CA" sz="26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600" spc="-1" strike="noStrike">
                <a:solidFill>
                  <a:srgbClr val="333333"/>
                </a:solidFill>
                <a:latin typeface="Noto Sans Regular"/>
              </a:rPr>
              <a:t>Enables other ROS nodes to locate eachother</a:t>
            </a:r>
            <a:endParaRPr b="0" lang="en-CA" sz="26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600" spc="-1" strike="noStrike">
                <a:solidFill>
                  <a:srgbClr val="333333"/>
                </a:solidFill>
                <a:latin typeface="Noto Sans Regular"/>
              </a:rPr>
              <a:t>Once nodes have located eachother, communiate peer-to-peer</a:t>
            </a:r>
            <a:endParaRPr b="0" lang="en-CA" sz="26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en-CA" sz="2600" spc="-1" strike="noStrike">
                <a:solidFill>
                  <a:srgbClr val="333333"/>
                </a:solidFill>
                <a:latin typeface="Noto Sans Regular"/>
              </a:rPr>
              <a:t>roscore </a:t>
            </a:r>
            <a:r>
              <a:rPr b="0" lang="en-CA" sz="2600" spc="-1" strike="noStrike">
                <a:solidFill>
                  <a:srgbClr val="333333"/>
                </a:solidFill>
                <a:latin typeface="Noto Sans Regular"/>
              </a:rPr>
              <a:t>command starts master node</a:t>
            </a:r>
            <a:endParaRPr b="0" lang="en-CA" sz="26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9" name="TextShape 3"/>
          <p:cNvSpPr txBox="1"/>
          <p:nvPr/>
        </p:nvSpPr>
        <p:spPr>
          <a:xfrm>
            <a:off x="1008000" y="4538160"/>
            <a:ext cx="3312000" cy="357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CA" sz="1600" spc="-1" strike="noStrike" u="sng">
                <a:uFillTx/>
                <a:latin typeface="Arial"/>
              </a:rPr>
              <a:t>Source:</a:t>
            </a:r>
            <a:r>
              <a:rPr b="1" lang="en-CA" sz="1600" spc="-1" strike="noStrike">
                <a:latin typeface="Arial"/>
              </a:rPr>
              <a:t> </a:t>
            </a:r>
            <a:r>
              <a:rPr b="0" lang="en-CA" sz="1600" spc="-1" strike="noStrike">
                <a:latin typeface="Arial"/>
                <a:hlinkClick r:id="rId1"/>
              </a:rPr>
              <a:t>http://wiki.ros.org/Master</a:t>
            </a:r>
            <a:endParaRPr b="0" lang="en-CA" sz="1600" spc="-1" strike="noStrike"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2"/>
          <a:stretch/>
        </p:blipFill>
        <p:spPr>
          <a:xfrm>
            <a:off x="72000" y="5380560"/>
            <a:ext cx="3191040" cy="1963440"/>
          </a:xfrm>
          <a:prstGeom prst="rect">
            <a:avLst/>
          </a:prstGeom>
          <a:ln>
            <a:noFill/>
          </a:ln>
        </p:spPr>
      </p:pic>
      <p:pic>
        <p:nvPicPr>
          <p:cNvPr id="101" name="" descr=""/>
          <p:cNvPicPr/>
          <p:nvPr/>
        </p:nvPicPr>
        <p:blipFill>
          <a:blip r:embed="rId3"/>
          <a:stretch/>
        </p:blipFill>
        <p:spPr>
          <a:xfrm>
            <a:off x="3672000" y="5067000"/>
            <a:ext cx="2880000" cy="2277000"/>
          </a:xfrm>
          <a:prstGeom prst="rect">
            <a:avLst/>
          </a:prstGeom>
          <a:ln>
            <a:noFill/>
          </a:ln>
        </p:spPr>
      </p:pic>
      <p:pic>
        <p:nvPicPr>
          <p:cNvPr id="102" name="" descr=""/>
          <p:cNvPicPr/>
          <p:nvPr/>
        </p:nvPicPr>
        <p:blipFill>
          <a:blip r:embed="rId4"/>
          <a:stretch/>
        </p:blipFill>
        <p:spPr>
          <a:xfrm>
            <a:off x="7416000" y="5040000"/>
            <a:ext cx="2304000" cy="2170080"/>
          </a:xfrm>
          <a:prstGeom prst="rect">
            <a:avLst/>
          </a:prstGeom>
          <a:ln>
            <a:noFill/>
          </a:ln>
        </p:spPr>
      </p:pic>
      <p:sp>
        <p:nvSpPr>
          <p:cNvPr id="103" name="CustomShape 4"/>
          <p:cNvSpPr/>
          <p:nvPr/>
        </p:nvSpPr>
        <p:spPr>
          <a:xfrm>
            <a:off x="2880000" y="5976000"/>
            <a:ext cx="648000" cy="432000"/>
          </a:xfrm>
          <a:custGeom>
            <a:avLst/>
            <a:gdLst/>
            <a:ahLst/>
            <a:rect l="0" t="0" r="r" b="b"/>
            <a:pathLst>
              <a:path w="1801" h="1202">
                <a:moveTo>
                  <a:pt x="0" y="300"/>
                </a:moveTo>
                <a:lnTo>
                  <a:pt x="1350" y="300"/>
                </a:lnTo>
                <a:lnTo>
                  <a:pt x="1350" y="0"/>
                </a:lnTo>
                <a:lnTo>
                  <a:pt x="1800" y="600"/>
                </a:lnTo>
                <a:lnTo>
                  <a:pt x="1350" y="1201"/>
                </a:lnTo>
                <a:lnTo>
                  <a:pt x="1350" y="900"/>
                </a:lnTo>
                <a:lnTo>
                  <a:pt x="0" y="900"/>
                </a:lnTo>
                <a:lnTo>
                  <a:pt x="0" y="300"/>
                </a:lnTo>
              </a:path>
            </a:pathLst>
          </a:cu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5"/>
          <p:cNvSpPr/>
          <p:nvPr/>
        </p:nvSpPr>
        <p:spPr>
          <a:xfrm>
            <a:off x="6624000" y="5976000"/>
            <a:ext cx="648000" cy="432000"/>
          </a:xfrm>
          <a:custGeom>
            <a:avLst/>
            <a:gdLst/>
            <a:ahLst/>
            <a:rect l="0" t="0" r="r" b="b"/>
            <a:pathLst>
              <a:path w="1801" h="1202">
                <a:moveTo>
                  <a:pt x="0" y="300"/>
                </a:moveTo>
                <a:lnTo>
                  <a:pt x="1350" y="300"/>
                </a:lnTo>
                <a:lnTo>
                  <a:pt x="1350" y="0"/>
                </a:lnTo>
                <a:lnTo>
                  <a:pt x="1800" y="600"/>
                </a:lnTo>
                <a:lnTo>
                  <a:pt x="1350" y="1201"/>
                </a:lnTo>
                <a:lnTo>
                  <a:pt x="1350" y="900"/>
                </a:lnTo>
                <a:lnTo>
                  <a:pt x="0" y="900"/>
                </a:lnTo>
                <a:lnTo>
                  <a:pt x="0" y="300"/>
                </a:lnTo>
              </a:path>
            </a:pathLst>
          </a:cu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720000" y="279720"/>
            <a:ext cx="8855640" cy="130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CA" sz="4400" spc="-1" strike="noStrike">
                <a:solidFill>
                  <a:srgbClr val="333333"/>
                </a:solidFill>
                <a:latin typeface="Noto Sans Regular"/>
              </a:rPr>
              <a:t>Nodes on Multiple Computers</a:t>
            </a:r>
            <a:endParaRPr b="1" lang="en-CA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360000" y="1872000"/>
            <a:ext cx="9432000" cy="150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600" spc="-1" strike="noStrike">
                <a:solidFill>
                  <a:srgbClr val="333333"/>
                </a:solidFill>
                <a:latin typeface="Noto Sans Regular"/>
              </a:rPr>
              <a:t>Nodes can exist on multiple machines</a:t>
            </a:r>
            <a:endParaRPr b="0" lang="en-CA" sz="26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600" spc="-1" strike="noStrike">
                <a:solidFill>
                  <a:srgbClr val="333333"/>
                </a:solidFill>
                <a:latin typeface="Noto Sans Regular"/>
              </a:rPr>
              <a:t>But only 1 master node manages entire environment</a:t>
            </a:r>
            <a:endParaRPr b="0" lang="en-CA" sz="26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2736000" y="3312000"/>
            <a:ext cx="5635080" cy="3776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720000" y="279720"/>
            <a:ext cx="8855640" cy="130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CA" sz="4400" spc="-1" strike="noStrike">
                <a:solidFill>
                  <a:srgbClr val="333333"/>
                </a:solidFill>
                <a:latin typeface="Noto Sans Regular"/>
              </a:rPr>
              <a:t>Node Components + Communication Paradigms</a:t>
            </a:r>
            <a:endParaRPr b="1" lang="en-CA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360000" y="1951200"/>
            <a:ext cx="8640000" cy="157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600" spc="-1" strike="noStrike">
                <a:solidFill>
                  <a:srgbClr val="333333"/>
                </a:solidFill>
                <a:latin typeface="Noto Sans Regular"/>
              </a:rPr>
              <a:t>Node is the base processing unit in ROS</a:t>
            </a:r>
            <a:endParaRPr b="0" lang="en-CA" sz="26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600" spc="-1" strike="noStrike">
                <a:solidFill>
                  <a:srgbClr val="333333"/>
                </a:solidFill>
                <a:latin typeface="Noto Sans Regular"/>
              </a:rPr>
              <a:t>Internally, node can host 1) topics 2) services 3) action client/server</a:t>
            </a:r>
            <a:endParaRPr b="0" lang="en-CA" sz="2600" spc="-1" strike="noStrike">
              <a:solidFill>
                <a:srgbClr val="333333"/>
              </a:solidFill>
              <a:latin typeface="Noto Sans Regular"/>
            </a:endParaRPr>
          </a:p>
        </p:txBody>
      </p:sp>
      <p:graphicFrame>
        <p:nvGraphicFramePr>
          <p:cNvPr id="110" name="Table 3"/>
          <p:cNvGraphicFramePr/>
          <p:nvPr/>
        </p:nvGraphicFramePr>
        <p:xfrm>
          <a:off x="875160" y="3626280"/>
          <a:ext cx="8412480" cy="2879280"/>
        </p:xfrm>
        <a:graphic>
          <a:graphicData uri="http://schemas.openxmlformats.org/drawingml/2006/table">
            <a:tbl>
              <a:tblPr/>
              <a:tblGrid>
                <a:gridCol w="2723400"/>
                <a:gridCol w="3113280"/>
                <a:gridCol w="2576160"/>
              </a:tblGrid>
              <a:tr h="719640">
                <a:tc>
                  <a:txBody>
                    <a:bodyPr lIns="90000" rIns="90000" tIns="46800" bIns="46800"/>
                    <a:p>
                      <a:r>
                        <a:rPr b="1" lang="en-CA" sz="1800" spc="-1" strike="noStrike">
                          <a:latin typeface="Arial"/>
                        </a:rPr>
                        <a:t>Communication Type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CA" sz="1800" spc="-1" strike="noStrike">
                          <a:latin typeface="Arial"/>
                        </a:rPr>
                        <a:t>Description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CA" sz="1800" spc="-1" strike="noStrike">
                          <a:latin typeface="Arial"/>
                        </a:rPr>
                        <a:t>Typical Usage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 tIns="46800" bIns="46800"/>
                    <a:p>
                      <a:r>
                        <a:rPr b="0" lang="en-CA" sz="1800" spc="-1" strike="noStrike">
                          <a:latin typeface="Arial"/>
                        </a:rPr>
                        <a:t>1) Topic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CA" sz="1800" spc="-1" strike="noStrike">
                          <a:latin typeface="Arial"/>
                        </a:rPr>
                        <a:t>Publisher-Subscriber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CA" sz="1800" spc="-1" strike="noStrike">
                          <a:latin typeface="Arial"/>
                        </a:rPr>
                        <a:t>Constant streams of data.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 tIns="46800" bIns="46800"/>
                    <a:p>
                      <a:r>
                        <a:rPr b="0" lang="en-CA" sz="1800" spc="-1" strike="noStrike">
                          <a:latin typeface="Arial"/>
                        </a:rPr>
                        <a:t>2) Service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CA" sz="1800" spc="-1" strike="noStrike">
                          <a:latin typeface="Arial"/>
                        </a:rPr>
                        <a:t>Blocking Request-Response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CA" sz="1800" spc="-1" strike="noStrike">
                          <a:latin typeface="Arial"/>
                        </a:rPr>
                        <a:t>One-off short-running tasks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20720">
                <a:tc>
                  <a:txBody>
                    <a:bodyPr lIns="90000" rIns="90000" tIns="46800" bIns="46800"/>
                    <a:p>
                      <a:r>
                        <a:rPr b="0" lang="en-CA" sz="1800" spc="-1" strike="noStrike">
                          <a:latin typeface="Arial"/>
                        </a:rPr>
                        <a:t>3) Action Client/Server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CA" sz="1800" spc="-1" strike="noStrike">
                          <a:latin typeface="Arial"/>
                        </a:rPr>
                        <a:t>Async Request-Response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CA" sz="1800" spc="-1" strike="noStrike">
                          <a:latin typeface="Arial"/>
                        </a:rPr>
                        <a:t>One-off long running tasks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CA" sz="4400" spc="-1" strike="noStrike">
                <a:solidFill>
                  <a:srgbClr val="333333"/>
                </a:solidFill>
                <a:latin typeface="Noto Sans Regular"/>
              </a:rPr>
              <a:t>Topics</a:t>
            </a:r>
            <a:endParaRPr b="1" lang="en-CA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504000" y="1440000"/>
            <a:ext cx="9216000" cy="1604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600" spc="-1" strike="noStrike">
                <a:solidFill>
                  <a:srgbClr val="333333"/>
                </a:solidFill>
                <a:latin typeface="Noto Sans Regular"/>
              </a:rPr>
              <a:t>Publisher / Subscriber communication paradigm</a:t>
            </a:r>
            <a:endParaRPr b="0" lang="en-CA" sz="26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600" spc="-1" strike="noStrike">
                <a:solidFill>
                  <a:srgbClr val="333333"/>
                </a:solidFill>
                <a:latin typeface="Noto Sans Regular"/>
              </a:rPr>
              <a:t>Topic forms a pipe between publishers and subscribers </a:t>
            </a:r>
            <a:endParaRPr b="0" lang="en-CA" sz="26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600" spc="-1" strike="noStrike">
                <a:solidFill>
                  <a:srgbClr val="333333"/>
                </a:solidFill>
                <a:latin typeface="Noto Sans Regular"/>
              </a:rPr>
              <a:t>Multiple subscribers possible</a:t>
            </a:r>
            <a:endParaRPr b="0" lang="en-CA" sz="26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2664000" y="3600000"/>
            <a:ext cx="5495760" cy="3844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CA" sz="4400" spc="-1" strike="noStrike">
                <a:solidFill>
                  <a:srgbClr val="333333"/>
                </a:solidFill>
                <a:latin typeface="Noto Sans Regular"/>
              </a:rPr>
              <a:t>Services</a:t>
            </a:r>
            <a:endParaRPr b="1" lang="en-CA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504000" y="1563480"/>
            <a:ext cx="9216000" cy="1604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600" spc="-1" strike="noStrike">
                <a:solidFill>
                  <a:srgbClr val="333333"/>
                </a:solidFill>
                <a:latin typeface="Noto Sans Regular"/>
              </a:rPr>
              <a:t>Request / Response communication paradigm</a:t>
            </a:r>
            <a:endParaRPr b="0" lang="en-CA" sz="26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600" spc="-1" strike="noStrike">
                <a:solidFill>
                  <a:srgbClr val="333333"/>
                </a:solidFill>
                <a:latin typeface="Noto Sans Regular"/>
              </a:rPr>
              <a:t>Request will </a:t>
            </a:r>
            <a:r>
              <a:rPr b="1" lang="en-CA" sz="2600" spc="-1" strike="noStrike">
                <a:solidFill>
                  <a:srgbClr val="333333"/>
                </a:solidFill>
                <a:latin typeface="Noto Sans Regular"/>
              </a:rPr>
              <a:t>block</a:t>
            </a:r>
            <a:r>
              <a:rPr b="0" lang="en-CA" sz="2600" spc="-1" strike="noStrike">
                <a:solidFill>
                  <a:srgbClr val="333333"/>
                </a:solidFill>
                <a:latin typeface="Noto Sans Regular"/>
              </a:rPr>
              <a:t> will response is received</a:t>
            </a:r>
            <a:endParaRPr b="0" lang="en-CA" sz="26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 rot="21588000">
            <a:off x="2238120" y="3106440"/>
            <a:ext cx="6092280" cy="3590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2019-09-19T00:11:59Z</dcterms:created>
  <dc:creator/>
  <dc:description/>
  <dc:language>en-CA</dc:language>
  <cp:lastModifiedBy/>
  <dcterms:modified xsi:type="dcterms:W3CDTF">2019-09-19T12:49:42Z</dcterms:modified>
  <cp:revision>295</cp:revision>
  <dc:subject/>
  <dc:title>Impress</dc:title>
</cp:coreProperties>
</file>