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CA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CA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CA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CA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CA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CA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CA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CA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CA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Noto Sans Regular"/>
              </a:rPr>
              <a:t>&lt;date/time&gt;</a:t>
            </a:r>
            <a:endParaRPr b="0" lang="en-CA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CA" sz="1400" spc="-1" strike="noStrike">
                <a:latin typeface="Noto Sans Regular"/>
              </a:rPr>
              <a:t>&lt;footer&gt;</a:t>
            </a:r>
            <a:endParaRPr b="0" lang="en-CA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3C08168-EB2F-4C10-B931-40D103364704}" type="slidenum">
              <a:rPr b="0" lang="en-CA" sz="1400" spc="-1" strike="noStrike">
                <a:latin typeface="Noto Sans Regular"/>
              </a:rPr>
              <a:t>&lt;number&gt;</a:t>
            </a:fld>
            <a:r>
              <a:rPr b="0" lang="en-CA" sz="1400" spc="-1" strike="noStrike">
                <a:latin typeface="Noto Sans Regular"/>
              </a:rPr>
              <a:t> / </a:t>
            </a:r>
            <a:fld id="{36A28933-4E66-413E-B757-4545E1C5F513}" type="slidecount">
              <a:rPr b="0" lang="en-CA" sz="1400" spc="-1" strike="noStrike">
                <a:latin typeface="Noto Sans Regular"/>
              </a:rPr>
              <a:t>26</a:t>
            </a:fld>
            <a:endParaRPr b="0" lang="en-CA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latin typeface="Noto Sans Regular"/>
              </a:rPr>
              <a:t>&lt;date/time&gt;</a:t>
            </a:r>
            <a:endParaRPr b="0" lang="en-CA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CA" sz="1400" spc="-1" strike="noStrike">
                <a:latin typeface="Noto Sans Regular"/>
              </a:rPr>
              <a:t>&lt;footer&gt;</a:t>
            </a:r>
            <a:endParaRPr b="0" lang="en-CA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0031A4B-0B78-47AE-BBB7-C486DD1BCB43}" type="slidenum">
              <a:rPr b="0" lang="en-CA" sz="1400" spc="-1" strike="noStrike">
                <a:latin typeface="Noto Sans Regular"/>
              </a:rPr>
              <a:t>&lt;number&gt;</a:t>
            </a:fld>
            <a:r>
              <a:rPr b="0" lang="en-CA" sz="1400" spc="-1" strike="noStrike">
                <a:latin typeface="Noto Sans Regular"/>
              </a:rPr>
              <a:t> / </a:t>
            </a:r>
            <a:fld id="{0F38D286-8C53-4FED-B6E6-D59DE89E19AF}" type="slidecount">
              <a:rPr b="0" lang="en-CA" sz="1400" spc="-1" strike="noStrike">
                <a:latin typeface="Noto Sans Regular"/>
              </a:rPr>
              <a:t>26</a:t>
            </a:fld>
            <a:endParaRPr b="0" lang="en-CA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216000" y="6768000"/>
            <a:ext cx="2033280" cy="640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comp417-fall2019-tutorials/ros_tutorial" TargetMode="External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hyperlink" Target="http://wiki.ros.org/tf" TargetMode="External"/><Relationship Id="rId3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iki.ros.org/ROS/Introduction" TargetMode="External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iki.ros.org/Master" TargetMode="Externa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CA" sz="4800" spc="-1" strike="noStrike">
                <a:solidFill>
                  <a:srgbClr val="333333"/>
                </a:solidFill>
                <a:latin typeface="Noto Sans Regular"/>
              </a:rPr>
              <a:t>ROS Overview</a:t>
            </a:r>
            <a:endParaRPr b="1" lang="en-CA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720000" y="240156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CA" sz="2600" spc="-1" strike="noStrike">
                <a:latin typeface="Noto Sans Regular"/>
              </a:rPr>
              <a:t>COMP 417 – Tutorial 1</a:t>
            </a:r>
            <a:r>
              <a:rPr b="0" lang="en-CA" sz="2200" spc="-1" strike="noStrike">
                <a:latin typeface="Noto Sans Regular"/>
              </a:rPr>
              <a:t> </a:t>
            </a:r>
            <a:endParaRPr b="0" lang="en-CA" sz="2200" spc="-1" strike="noStrike">
              <a:latin typeface="Noto Sans Regular"/>
            </a:endParaRPr>
          </a:p>
          <a:p>
            <a:pPr algn="ctr"/>
            <a:r>
              <a:rPr b="0" lang="en-CA" sz="2200" spc="-1" strike="noStrike">
                <a:latin typeface="Noto Sans Regular"/>
              </a:rPr>
              <a:t>September 19, 2019</a:t>
            </a:r>
            <a:endParaRPr b="0" lang="en-CA" sz="2200" spc="-1" strike="noStrike">
              <a:latin typeface="Noto Sans Regular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952000" y="1008000"/>
            <a:ext cx="3888000" cy="122364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Services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504000" y="1563480"/>
            <a:ext cx="9216000" cy="160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Request / Response communication paradigm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Request will </a:t>
            </a:r>
            <a:r>
              <a:rPr b="1" lang="en-CA" sz="2600" spc="-1" strike="noStrike">
                <a:solidFill>
                  <a:srgbClr val="333333"/>
                </a:solidFill>
                <a:latin typeface="Noto Sans Regular"/>
              </a:rPr>
              <a:t>block</a:t>
            </a: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 will response is received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 rot="21588000">
            <a:off x="2238120" y="3106440"/>
            <a:ext cx="6092280" cy="35906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Action Clients/Servers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04000" y="1563480"/>
            <a:ext cx="9216000" cy="160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Actions trigger asynchronous tasks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Client code receives async, non-blocking callbacks with status updates.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864000" y="3168000"/>
            <a:ext cx="8064000" cy="28090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Anatony of a ROS Project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617760" y="1833840"/>
            <a:ext cx="2838240" cy="11901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648000" y="4212360"/>
            <a:ext cx="2647440" cy="212364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1728000" y="3168000"/>
            <a:ext cx="432000" cy="504000"/>
          </a:xfrm>
          <a:custGeom>
            <a:avLst/>
            <a:gdLst/>
            <a:ahLst/>
            <a:rect l="0" t="0" r="r" b="b"/>
            <a:pathLst>
              <a:path w="1202" h="1401">
                <a:moveTo>
                  <a:pt x="300" y="0"/>
                </a:moveTo>
                <a:lnTo>
                  <a:pt x="300" y="1050"/>
                </a:lnTo>
                <a:lnTo>
                  <a:pt x="0" y="1050"/>
                </a:lnTo>
                <a:lnTo>
                  <a:pt x="600" y="1400"/>
                </a:lnTo>
                <a:lnTo>
                  <a:pt x="1201" y="1050"/>
                </a:lnTo>
                <a:lnTo>
                  <a:pt x="900" y="1050"/>
                </a:lnTo>
                <a:lnTo>
                  <a:pt x="900" y="0"/>
                </a:lnTo>
                <a:lnTo>
                  <a:pt x="300" y="0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TextShape 3"/>
          <p:cNvSpPr txBox="1"/>
          <p:nvPr/>
        </p:nvSpPr>
        <p:spPr>
          <a:xfrm>
            <a:off x="1080000" y="1512000"/>
            <a:ext cx="2066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Arial"/>
              </a:rPr>
              <a:t>Workspace folder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27" name="TextShape 4"/>
          <p:cNvSpPr txBox="1"/>
          <p:nvPr/>
        </p:nvSpPr>
        <p:spPr>
          <a:xfrm>
            <a:off x="1064160" y="3816000"/>
            <a:ext cx="1815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Arial"/>
              </a:rPr>
              <a:t>Package folders</a:t>
            </a:r>
            <a:endParaRPr b="0" lang="en-CA" sz="1800" spc="-1" strike="noStrike">
              <a:latin typeface="Arial"/>
            </a:endParaRPr>
          </a:p>
        </p:txBody>
      </p:sp>
      <p:graphicFrame>
        <p:nvGraphicFramePr>
          <p:cNvPr id="128" name="Table 5"/>
          <p:cNvGraphicFramePr/>
          <p:nvPr/>
        </p:nvGraphicFramePr>
        <p:xfrm>
          <a:off x="4004640" y="3551040"/>
          <a:ext cx="5075280" cy="3236760"/>
        </p:xfrm>
        <a:graphic>
          <a:graphicData uri="http://schemas.openxmlformats.org/drawingml/2006/table">
            <a:tbl>
              <a:tblPr/>
              <a:tblGrid>
                <a:gridCol w="2014560"/>
                <a:gridCol w="306108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Folder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Description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scripts or python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Stores python scripts and nodes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src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Stores c++ files and nodes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urdf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Markup for graphical models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worlds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Markup for simulation worlds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launch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Stores launch files for running nodes (more later)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29" name="TextShape 6"/>
          <p:cNvSpPr txBox="1"/>
          <p:nvPr/>
        </p:nvSpPr>
        <p:spPr>
          <a:xfrm>
            <a:off x="3744000" y="1800360"/>
            <a:ext cx="5860440" cy="122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000" spc="-1" strike="noStrike">
                <a:latin typeface="Arial"/>
              </a:rPr>
              <a:t>catkin_ws:</a:t>
            </a:r>
            <a:r>
              <a:rPr b="0" lang="en-CA" sz="2000" spc="-1" strike="noStrike">
                <a:latin typeface="Arial"/>
              </a:rPr>
              <a:t> Workspace folder where packages </a:t>
            </a:r>
            <a:endParaRPr b="0" lang="en-CA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(projects) are stored</a:t>
            </a:r>
            <a:endParaRPr b="0" lang="en-CA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Similar to Eclipse Workspace</a:t>
            </a:r>
            <a:endParaRPr b="0" lang="en-CA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Packages can be implemented in Python or C++</a:t>
            </a:r>
            <a:endParaRPr b="0" lang="en-CA" sz="20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Subscriber / Publisher Example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576000" y="2376000"/>
            <a:ext cx="4152600" cy="352404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5112000" y="2335680"/>
            <a:ext cx="4524120" cy="3352320"/>
          </a:xfrm>
          <a:prstGeom prst="rect">
            <a:avLst/>
          </a:prstGeom>
          <a:ln>
            <a:noFill/>
          </a:ln>
        </p:spPr>
      </p:pic>
      <p:sp>
        <p:nvSpPr>
          <p:cNvPr id="133" name="TextShape 2"/>
          <p:cNvSpPr txBox="1"/>
          <p:nvPr/>
        </p:nvSpPr>
        <p:spPr>
          <a:xfrm>
            <a:off x="1656000" y="1944000"/>
            <a:ext cx="17762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Arial"/>
              </a:rPr>
              <a:t>Publisher Node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6624000" y="1885320"/>
            <a:ext cx="208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latin typeface="Arial"/>
              </a:rPr>
              <a:t>Subscriber Node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792000" y="3960000"/>
            <a:ext cx="3816000" cy="288000"/>
          </a:xfrm>
          <a:prstGeom prst="rect">
            <a:avLst/>
          </a:prstGeom>
          <a:noFill/>
          <a:ln w="29160">
            <a:solidFill>
              <a:srgbClr val="fff2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1008000" y="5364000"/>
            <a:ext cx="1656000" cy="288000"/>
          </a:xfrm>
          <a:prstGeom prst="rect">
            <a:avLst/>
          </a:prstGeom>
          <a:noFill/>
          <a:ln w="29160">
            <a:solidFill>
              <a:srgbClr val="fff2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5328000" y="4752000"/>
            <a:ext cx="4032000" cy="288000"/>
          </a:xfrm>
          <a:prstGeom prst="rect">
            <a:avLst/>
          </a:prstGeom>
          <a:noFill/>
          <a:ln w="29160">
            <a:solidFill>
              <a:srgbClr val="fff2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7"/>
          <p:cNvSpPr/>
          <p:nvPr/>
        </p:nvSpPr>
        <p:spPr>
          <a:xfrm>
            <a:off x="5112000" y="3096000"/>
            <a:ext cx="1656000" cy="288000"/>
          </a:xfrm>
          <a:prstGeom prst="rect">
            <a:avLst/>
          </a:prstGeom>
          <a:noFill/>
          <a:ln w="29160">
            <a:solidFill>
              <a:srgbClr val="fff2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Rosrun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48000" y="1591200"/>
            <a:ext cx="8640000" cy="2872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Used to run individual nodes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CA" sz="2800" spc="-1" strike="noStrike">
                <a:solidFill>
                  <a:srgbClr val="333333"/>
                </a:solidFill>
                <a:latin typeface="Courier New"/>
              </a:rPr>
              <a:t>rosrun </a:t>
            </a:r>
            <a:r>
              <a:rPr b="0" lang="en-CA" sz="2800" spc="-1" strike="noStrike">
                <a:solidFill>
                  <a:srgbClr val="333333"/>
                </a:solidFill>
                <a:latin typeface="Courier New"/>
              </a:rPr>
              <a:t>&lt;package&gt; &lt;node&gt;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CA" sz="2800" spc="-1" strike="noStrike">
                <a:solidFill>
                  <a:srgbClr val="333333"/>
                </a:solidFill>
                <a:latin typeface="Noto Sans Regular"/>
              </a:rPr>
              <a:t>Example:</a:t>
            </a: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 run 1) master node, 2) publisher node, 3) subscriber node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br/>
            <a:r>
              <a:rPr b="0" lang="en-CA" sz="2800" spc="-1" strike="noStrike">
                <a:solidFill>
                  <a:srgbClr val="333333"/>
                </a:solidFill>
                <a:latin typeface="Courier New"/>
              </a:rPr>
              <a:t>roscore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Courier New"/>
              </a:rPr>
              <a:t>rosrun ros_tutorial publisher.py 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Courier New"/>
              </a:rPr>
              <a:t>rosrun ros_tutorial subscriber.py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Roslaunch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504000" y="1512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 u="sng">
                <a:solidFill>
                  <a:srgbClr val="333333"/>
                </a:solidFill>
                <a:uFillTx/>
                <a:latin typeface="Noto Sans Regular"/>
              </a:rPr>
              <a:t>Motivation:</a:t>
            </a: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 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Running nodes 1-by-1 cumbersome 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Can run many nodes in batch using </a:t>
            </a:r>
            <a:r>
              <a:rPr b="1" lang="en-CA" sz="2600" spc="-1" strike="noStrike">
                <a:solidFill>
                  <a:srgbClr val="333333"/>
                </a:solidFill>
                <a:latin typeface="Noto Sans Regular"/>
              </a:rPr>
              <a:t>launch</a:t>
            </a: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 files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Courier New"/>
              </a:rPr>
              <a:t>roslaunch</a:t>
            </a:r>
            <a:r>
              <a:rPr b="1" lang="en-CA" sz="2600" spc="-1" strike="noStrike">
                <a:solidFill>
                  <a:srgbClr val="333333"/>
                </a:solidFill>
                <a:latin typeface="Courier New"/>
              </a:rPr>
              <a:t> </a:t>
            </a:r>
            <a:r>
              <a:rPr b="0" lang="en-CA" sz="2600" spc="-1" strike="noStrike">
                <a:solidFill>
                  <a:srgbClr val="333333"/>
                </a:solidFill>
                <a:latin typeface="Courier New"/>
              </a:rPr>
              <a:t>&lt;package&gt; &lt;file.launch&gt;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333333"/>
                </a:solidFill>
                <a:latin typeface="Courier New"/>
              </a:rPr>
              <a:t>Ex: </a:t>
            </a:r>
            <a:r>
              <a:rPr b="0" lang="en-CA" sz="2600" spc="-1" strike="noStrike">
                <a:solidFill>
                  <a:srgbClr val="333333"/>
                </a:solidFill>
                <a:latin typeface="Courier New"/>
              </a:rPr>
              <a:t>roslaunch ros_tutorial</a:t>
            </a:r>
            <a:r>
              <a:rPr b="0" lang="en-CA" sz="2600" spc="-1" strike="noStrike">
                <a:solidFill>
                  <a:srgbClr val="333333"/>
                </a:solidFill>
                <a:latin typeface="Courier New"/>
              </a:rPr>
              <a:t> pub_sub.launch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576000" y="4680000"/>
            <a:ext cx="9118080" cy="1800000"/>
          </a:xfrm>
          <a:prstGeom prst="rect">
            <a:avLst/>
          </a:prstGeom>
          <a:ln>
            <a:noFill/>
          </a:ln>
        </p:spPr>
      </p:pic>
      <p:sp>
        <p:nvSpPr>
          <p:cNvPr id="144" name="TextShape 3"/>
          <p:cNvSpPr txBox="1"/>
          <p:nvPr/>
        </p:nvSpPr>
        <p:spPr>
          <a:xfrm>
            <a:off x="720000" y="4329720"/>
            <a:ext cx="4008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1800" spc="-1" strike="noStrike">
                <a:latin typeface="Arial"/>
              </a:rPr>
              <a:t>File path:</a:t>
            </a:r>
            <a:r>
              <a:rPr b="0" lang="en-CA" sz="1800" spc="-1" strike="noStrike">
                <a:latin typeface="Arial"/>
              </a:rPr>
              <a:t> /launch/pub_sub.launch</a:t>
            </a:r>
            <a:endParaRPr b="0" lang="en-CA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Roslaunch with Parameters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504000" y="1512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Can run parameters to launch files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Read in code with </a:t>
            </a:r>
            <a:r>
              <a:rPr b="1" lang="en-CA" sz="2600" spc="-1" strike="noStrike">
                <a:solidFill>
                  <a:srgbClr val="333333"/>
                </a:solidFill>
                <a:latin typeface="Noto Sans Regular"/>
              </a:rPr>
              <a:t>get_param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120680" y="2258280"/>
            <a:ext cx="7735320" cy="170172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1080000" y="5256000"/>
            <a:ext cx="6881040" cy="78480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Tools for Debugging and Data Analysis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48000" y="18072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rqt_image_view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rqt_graph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rqt_plot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RVIZ 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rqt_image_view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576000" y="1519200"/>
            <a:ext cx="8640000" cy="64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Visualize image topics. 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560520" y="2016000"/>
            <a:ext cx="8583480" cy="47642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rqt_graph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48000" y="1656000"/>
            <a:ext cx="86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Shows list of nodes and their connections 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556000" y="2365920"/>
            <a:ext cx="5580000" cy="44020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Tutorial Code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76000" y="180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In the second part of the tutorial we’ll be looking </a:t>
            </a: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at running some ROS code on the lab computers </a:t>
            </a: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(Trottier 3120)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You can find the code repository here: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  <a:hlinkClick r:id="rId1"/>
              </a:rPr>
              <a:t>https://github.com/comp417-fall2019-tutorials/ros_tutorial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See the </a:t>
            </a:r>
            <a:r>
              <a:rPr b="1" lang="en-CA" sz="2600" spc="-1" strike="noStrike">
                <a:solidFill>
                  <a:srgbClr val="333333"/>
                </a:solidFill>
                <a:latin typeface="Noto Sans Regular"/>
              </a:rPr>
              <a:t>README.md</a:t>
            </a: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 file for instructions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rqt_plot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720000" y="1656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Graphs data from one or more topic fields 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Example: Graph x,y fields of trutle1/pose topic over time. 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Courier New"/>
              </a:rPr>
              <a:t>rqt_plot </a:t>
            </a:r>
            <a:r>
              <a:rPr b="0" i="1" lang="en-CA" sz="2600" spc="-1" strike="noStrike">
                <a:solidFill>
                  <a:srgbClr val="333333"/>
                </a:solidFill>
                <a:latin typeface="Courier New"/>
              </a:rPr>
              <a:t>turtle1/</a:t>
            </a:r>
            <a:r>
              <a:rPr b="0" lang="en-CA" sz="2600" spc="-1" strike="noStrike">
                <a:solidFill>
                  <a:srgbClr val="333333"/>
                </a:solidFill>
                <a:latin typeface="Courier New"/>
              </a:rPr>
              <a:t>pose/x, turtle1/pose/y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2160000" y="3960000"/>
            <a:ext cx="5695560" cy="217152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RVIZ (ROS Visualization)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576000" y="1440000"/>
            <a:ext cx="864000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General purpose 3D visualization for ROS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Can visualize lidar scans, coordinate frames, point clouds, etc.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2448000" y="2961720"/>
            <a:ext cx="7200000" cy="445428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TF Package for Coordinate Frame Transforms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32000" y="1872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TF package handles transforms between coordinate frames over time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tf_echo: Prints updated transforms in console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Example: </a:t>
            </a:r>
            <a:br/>
            <a:r>
              <a:rPr b="0" lang="en-CA" sz="2600" spc="-1" strike="noStrike">
                <a:solidFill>
                  <a:srgbClr val="333333"/>
                </a:solidFill>
                <a:latin typeface="Courier New"/>
              </a:rPr>
              <a:t>rosrun tf tf_echo [reference_frame] [target_frame]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4923000" y="4176000"/>
            <a:ext cx="3645000" cy="3240000"/>
          </a:xfrm>
          <a:prstGeom prst="rect">
            <a:avLst/>
          </a:prstGeom>
          <a:ln>
            <a:noFill/>
          </a:ln>
        </p:spPr>
      </p:pic>
      <p:sp>
        <p:nvSpPr>
          <p:cNvPr id="166" name="TextShape 3"/>
          <p:cNvSpPr txBox="1"/>
          <p:nvPr/>
        </p:nvSpPr>
        <p:spPr>
          <a:xfrm>
            <a:off x="792000" y="4752000"/>
            <a:ext cx="26640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600" spc="-1" strike="noStrike" u="sng">
                <a:uFillTx/>
                <a:latin typeface="Arial"/>
              </a:rPr>
              <a:t>Source:</a:t>
            </a:r>
            <a:r>
              <a:rPr b="0" lang="en-CA" sz="1600" spc="-1" strike="noStrike">
                <a:latin typeface="Arial"/>
              </a:rPr>
              <a:t> </a:t>
            </a:r>
            <a:r>
              <a:rPr b="0" lang="en-CA" sz="1600" spc="-1" strike="noStrike">
                <a:latin typeface="Arial"/>
                <a:hlinkClick r:id="rId2"/>
              </a:rPr>
              <a:t>http://wiki.ros.org/tf</a:t>
            </a:r>
            <a:endParaRPr b="0" lang="en-CA" sz="1600" spc="-1" strike="noStrike"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Rosbag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32000" y="1563480"/>
            <a:ext cx="9000000" cy="261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 u="sng">
                <a:solidFill>
                  <a:srgbClr val="333333"/>
                </a:solidFill>
                <a:uFillTx/>
                <a:latin typeface="Noto Sans Regular"/>
              </a:rPr>
              <a:t>Motivation: 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Real-world robotics experiments subject to high amounts of variability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Want re-run (replay) experiments deterministically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graphicFrame>
        <p:nvGraphicFramePr>
          <p:cNvPr id="169" name="Table 3"/>
          <p:cNvGraphicFramePr/>
          <p:nvPr/>
        </p:nvGraphicFramePr>
        <p:xfrm>
          <a:off x="494640" y="4346280"/>
          <a:ext cx="8974440" cy="2159280"/>
        </p:xfrm>
        <a:graphic>
          <a:graphicData uri="http://schemas.openxmlformats.org/drawingml/2006/table">
            <a:tbl>
              <a:tblPr/>
              <a:tblGrid>
                <a:gridCol w="2829600"/>
                <a:gridCol w="614520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Record all topics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Courier New"/>
                        </a:rPr>
                        <a:t>rosbag record -a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00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Record topics to output file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Courier New"/>
                        </a:rPr>
                        <a:t>rosbag record [topics] -o &lt;output_file.bag&gt;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00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Play back recorded data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Courier New"/>
                        </a:rPr>
                        <a:t>rosbag play &lt;input_file.bag&gt;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2038320" y="2985480"/>
            <a:ext cx="6918840" cy="3782520"/>
          </a:xfrm>
          <a:prstGeom prst="rect">
            <a:avLst/>
          </a:prstGeom>
          <a:ln>
            <a:noFill/>
          </a:ln>
        </p:spPr>
      </p:pic>
      <p:sp>
        <p:nvSpPr>
          <p:cNvPr id="17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Gazebo Simulator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216000" y="1447200"/>
            <a:ext cx="9648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Regular"/>
              </a:rPr>
              <a:t>ROS alone does not do physics-based simulation</a:t>
            </a:r>
            <a:endParaRPr b="0" lang="en-CA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Regular"/>
              </a:rPr>
              <a:t>ROS often used in conjuction with </a:t>
            </a:r>
            <a:r>
              <a:rPr b="1" lang="en-CA" sz="2400" spc="-1" strike="noStrike">
                <a:solidFill>
                  <a:srgbClr val="333333"/>
                </a:solidFill>
                <a:latin typeface="Noto Sans Regular"/>
              </a:rPr>
              <a:t>Gazebo</a:t>
            </a:r>
            <a:r>
              <a:rPr b="0" lang="en-CA" sz="2400" spc="-1" strike="noStrike">
                <a:solidFill>
                  <a:srgbClr val="333333"/>
                </a:solidFill>
                <a:latin typeface="Noto Sans Regular"/>
              </a:rPr>
              <a:t> for simulation</a:t>
            </a:r>
            <a:endParaRPr b="0" lang="en-CA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Regular"/>
              </a:rPr>
              <a:t>Run empty gazebo world with command: </a:t>
            </a:r>
            <a:r>
              <a:rPr b="0" lang="en-CA" sz="2400" spc="-1" strike="noStrike">
                <a:solidFill>
                  <a:srgbClr val="333333"/>
                </a:solidFill>
                <a:latin typeface="Courier New"/>
              </a:rPr>
              <a:t>gazebo</a:t>
            </a:r>
            <a:endParaRPr b="0" lang="en-CA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2009160" y="5976000"/>
            <a:ext cx="2520000" cy="78876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Definining Graphical Models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648000" y="2016000"/>
            <a:ext cx="8640000" cy="136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Regular"/>
              </a:rPr>
              <a:t>Graphical models defined in xml style format</a:t>
            </a:r>
            <a:endParaRPr b="0" lang="en-CA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333333"/>
                </a:solidFill>
                <a:latin typeface="Noto Sans Regular"/>
              </a:rPr>
              <a:t>Commonly found in urdf/ (for robot models) or world/ (for environments) project folders.</a:t>
            </a:r>
            <a:endParaRPr b="0" lang="en-CA" sz="24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400" spc="-1" strike="noStrike">
              <a:solidFill>
                <a:srgbClr val="333333"/>
              </a:solidFill>
              <a:latin typeface="Noto Sans Regular"/>
            </a:endParaRPr>
          </a:p>
        </p:txBody>
      </p:sp>
      <p:graphicFrame>
        <p:nvGraphicFramePr>
          <p:cNvPr id="176" name="Table 3"/>
          <p:cNvGraphicFramePr/>
          <p:nvPr/>
        </p:nvGraphicFramePr>
        <p:xfrm>
          <a:off x="1199520" y="3517200"/>
          <a:ext cx="6472080" cy="3085920"/>
        </p:xfrm>
        <a:graphic>
          <a:graphicData uri="http://schemas.openxmlformats.org/drawingml/2006/table">
            <a:tbl>
              <a:tblPr/>
              <a:tblGrid>
                <a:gridCol w="1150920"/>
                <a:gridCol w="5321520"/>
              </a:tblGrid>
              <a:tr h="594720"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Format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Description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urdf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Unified Robot Definiton Format</a:t>
                      </a:r>
                      <a:endParaRPr b="0" lang="en-CA" sz="1800" spc="-1" strike="noStrike">
                        <a:latin typeface="Arial"/>
                      </a:endParaRPr>
                    </a:p>
                    <a:p>
                      <a:endParaRPr b="0" lang="en-CA" sz="18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800" spc="-1" strike="noStrike">
                          <a:latin typeface="Arial"/>
                        </a:rPr>
                        <a:t>Typically only used to represent robot models (not environments).</a:t>
                      </a:r>
                      <a:endParaRPr b="0" lang="en-CA" sz="18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sdf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Simulation Definition Format</a:t>
                      </a:r>
                      <a:endParaRPr b="0" lang="en-CA" sz="1800" spc="-1" strike="noStrike">
                        <a:latin typeface="Arial"/>
                      </a:endParaRPr>
                    </a:p>
                    <a:p>
                      <a:endParaRPr b="0" lang="en-CA" sz="18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800" spc="-1" strike="noStrike">
                          <a:latin typeface="Arial"/>
                        </a:rPr>
                        <a:t>Can represent robot models and environments.</a:t>
                      </a:r>
                      <a:endParaRPr b="0" lang="en-CA" sz="1800" spc="-1" strike="noStrike">
                        <a:latin typeface="Arial"/>
                      </a:endParaRPr>
                    </a:p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Additional Tutorials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graphicFrame>
        <p:nvGraphicFramePr>
          <p:cNvPr id="178" name="Table 2"/>
          <p:cNvGraphicFramePr/>
          <p:nvPr/>
        </p:nvGraphicFramePr>
        <p:xfrm>
          <a:off x="664560" y="1749960"/>
          <a:ext cx="7920360" cy="4684320"/>
        </p:xfrm>
        <a:graphic>
          <a:graphicData uri="http://schemas.openxmlformats.org/drawingml/2006/table">
            <a:tbl>
              <a:tblPr/>
              <a:tblGrid>
                <a:gridCol w="2537640"/>
                <a:gridCol w="5383080"/>
              </a:tblGrid>
              <a:tr h="679680"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Resource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Link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ROS Wiki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http://wiki.ros.org/ROS/Tutorials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ClearPath Tutorials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http://www.clearpathrobotics.com/assets/guides/ros/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Husarion Tutorials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https://husarion.com/tutorials/ros-tutorials/1-ros-introduction/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Ohio State Nodes (See ROS Tutorial Section)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http://www2.ece.ohio-state.edu/~zhang/RoboticsClass/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Github Repos for Udacity Robotics Nanodegree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https://github.com/topics/udacity-robotics-nanodegree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Udemy Courses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https://www.udemy.com/courses/search/?src=ukw&amp;q=ros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What is ROS?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76000" y="180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ROS is an open-source, meta-operating system for your robot. It provides the services you would expect from an operating system, including: 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message-passing between processes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hardware abstraction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low-level device control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implementation of commonly-used functionality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package management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955440" y="5976000"/>
            <a:ext cx="430056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CA" sz="1600" spc="-1" strike="noStrike" u="sng">
                <a:uFillTx/>
                <a:latin typeface="Arial"/>
              </a:rPr>
              <a:t>Source:</a:t>
            </a:r>
            <a:r>
              <a:rPr b="0" lang="en-CA" sz="1600" spc="-1" strike="noStrike">
                <a:latin typeface="Arial"/>
              </a:rPr>
              <a:t> </a:t>
            </a:r>
            <a:r>
              <a:rPr b="0" lang="en-CA" sz="1600" spc="-1" strike="noStrike">
                <a:latin typeface="Arial"/>
                <a:hlinkClick r:id="rId1"/>
              </a:rPr>
              <a:t>http://wiki.ros.org/ROS/Introduction</a:t>
            </a:r>
            <a:endParaRPr b="0" lang="en-CA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Message Passing and Node Graph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32000" y="1735200"/>
            <a:ext cx="9288000" cy="208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ROS application made up of collection of </a:t>
            </a:r>
            <a:r>
              <a:rPr b="1" lang="en-CA" sz="2600" spc="-1" strike="noStrike">
                <a:solidFill>
                  <a:srgbClr val="333333"/>
                </a:solidFill>
                <a:latin typeface="Noto Sans Regular"/>
              </a:rPr>
              <a:t>nodes.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Nodes exchange messages in decoupled fashion via message constracts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864360" y="3772080"/>
            <a:ext cx="8567640" cy="29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Hardware Abstraction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76000" y="1512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 u="sng">
                <a:solidFill>
                  <a:srgbClr val="333333"/>
                </a:solidFill>
                <a:uFillTx/>
                <a:latin typeface="Noto Sans Regular"/>
              </a:rPr>
              <a:t>Goal: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User code should not change between simulation and real hardware.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333333"/>
                </a:solidFill>
                <a:latin typeface="Noto Sans Regular"/>
              </a:rPr>
              <a:t>Because working off common message types, interface remains unchanged</a:t>
            </a:r>
            <a:endParaRPr b="0" lang="en-CA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593160" y="4032000"/>
            <a:ext cx="3246840" cy="325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Master Node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76000" y="15912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Master node responsible for registry and lookup of other nodes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Enables other ROS nodes to locate eachother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Once nodes have located eachother, communiate peer-to-peer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333333"/>
                </a:solidFill>
                <a:latin typeface="Noto Sans Regular"/>
              </a:rPr>
              <a:t>roscore </a:t>
            </a: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command starts master node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1008000" y="4538160"/>
            <a:ext cx="3312000" cy="35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600" spc="-1" strike="noStrike" u="sng">
                <a:uFillTx/>
                <a:latin typeface="Arial"/>
              </a:rPr>
              <a:t>Source:</a:t>
            </a:r>
            <a:r>
              <a:rPr b="1" lang="en-CA" sz="1600" spc="-1" strike="noStrike">
                <a:latin typeface="Arial"/>
              </a:rPr>
              <a:t> </a:t>
            </a:r>
            <a:r>
              <a:rPr b="0" lang="en-CA" sz="1600" spc="-1" strike="noStrike">
                <a:latin typeface="Arial"/>
                <a:hlinkClick r:id="rId1"/>
              </a:rPr>
              <a:t>http://wiki.ros.org/Master</a:t>
            </a:r>
            <a:endParaRPr b="0" lang="en-CA" sz="16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72000" y="5380560"/>
            <a:ext cx="3191040" cy="196344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3672000" y="5067000"/>
            <a:ext cx="2880000" cy="227700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4"/>
          <a:stretch/>
        </p:blipFill>
        <p:spPr>
          <a:xfrm>
            <a:off x="7416000" y="5040000"/>
            <a:ext cx="2304000" cy="2170080"/>
          </a:xfrm>
          <a:prstGeom prst="rect">
            <a:avLst/>
          </a:prstGeom>
          <a:ln>
            <a:noFill/>
          </a:ln>
        </p:spPr>
      </p:pic>
      <p:sp>
        <p:nvSpPr>
          <p:cNvPr id="105" name="CustomShape 4"/>
          <p:cNvSpPr/>
          <p:nvPr/>
        </p:nvSpPr>
        <p:spPr>
          <a:xfrm>
            <a:off x="2880000" y="5976000"/>
            <a:ext cx="648000" cy="432000"/>
          </a:xfrm>
          <a:custGeom>
            <a:avLst/>
            <a:gdLst/>
            <a:ahLst/>
            <a:rect l="0" t="0" r="r" b="b"/>
            <a:pathLst>
              <a:path w="1801" h="1202">
                <a:moveTo>
                  <a:pt x="0" y="300"/>
                </a:moveTo>
                <a:lnTo>
                  <a:pt x="1350" y="300"/>
                </a:lnTo>
                <a:lnTo>
                  <a:pt x="1350" y="0"/>
                </a:lnTo>
                <a:lnTo>
                  <a:pt x="1800" y="600"/>
                </a:lnTo>
                <a:lnTo>
                  <a:pt x="1350" y="1201"/>
                </a:lnTo>
                <a:lnTo>
                  <a:pt x="135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6624000" y="5976000"/>
            <a:ext cx="648000" cy="432000"/>
          </a:xfrm>
          <a:custGeom>
            <a:avLst/>
            <a:gdLst/>
            <a:ahLst/>
            <a:rect l="0" t="0" r="r" b="b"/>
            <a:pathLst>
              <a:path w="1801" h="1202">
                <a:moveTo>
                  <a:pt x="0" y="300"/>
                </a:moveTo>
                <a:lnTo>
                  <a:pt x="1350" y="300"/>
                </a:lnTo>
                <a:lnTo>
                  <a:pt x="1350" y="0"/>
                </a:lnTo>
                <a:lnTo>
                  <a:pt x="1800" y="600"/>
                </a:lnTo>
                <a:lnTo>
                  <a:pt x="1350" y="1201"/>
                </a:lnTo>
                <a:lnTo>
                  <a:pt x="135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Nodes on Multiple Computers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1872000"/>
            <a:ext cx="9432000" cy="150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Nodes can exist on multiple machines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But only 1 master node manages entire environment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736000" y="3312000"/>
            <a:ext cx="5635080" cy="377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20000" y="279720"/>
            <a:ext cx="8855640" cy="130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Node Components + Communication Paradigms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60000" y="1951200"/>
            <a:ext cx="8640000" cy="157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Node is the base processing unit in ROS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Internally, node can host 1) topics 2) services 3) action client/server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graphicFrame>
        <p:nvGraphicFramePr>
          <p:cNvPr id="112" name="Table 3"/>
          <p:cNvGraphicFramePr/>
          <p:nvPr/>
        </p:nvGraphicFramePr>
        <p:xfrm>
          <a:off x="875160" y="3626280"/>
          <a:ext cx="8412480" cy="2879280"/>
        </p:xfrm>
        <a:graphic>
          <a:graphicData uri="http://schemas.openxmlformats.org/drawingml/2006/table">
            <a:tbl>
              <a:tblPr/>
              <a:tblGrid>
                <a:gridCol w="2723400"/>
                <a:gridCol w="3113280"/>
                <a:gridCol w="257616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Communication Type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Description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en-CA" sz="1800" spc="-1" strike="noStrike">
                          <a:latin typeface="Arial"/>
                        </a:rPr>
                        <a:t>Typical Usage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1) Topic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Publisher-Subscriber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Constant streams of data.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2) Service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Blocking Request-Response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One-off short-running tasks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3) Action Client/Server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Async Request-Response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CA" sz="1800" spc="-1" strike="noStrike">
                          <a:latin typeface="Arial"/>
                        </a:rPr>
                        <a:t>One-off long running tasks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CA" sz="4400" spc="-1" strike="noStrike">
                <a:solidFill>
                  <a:srgbClr val="333333"/>
                </a:solidFill>
                <a:latin typeface="Noto Sans Regular"/>
              </a:rPr>
              <a:t>Topics</a:t>
            </a:r>
            <a:endParaRPr b="1" lang="en-CA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4000" y="1440000"/>
            <a:ext cx="9216000" cy="160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Publisher / Subscriber communication paradigm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Topic forms a pipe between publishers and subscribers 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CA" sz="2600" spc="-1" strike="noStrike">
                <a:solidFill>
                  <a:srgbClr val="333333"/>
                </a:solidFill>
                <a:latin typeface="Noto Sans Regular"/>
              </a:rPr>
              <a:t>Multiple subscribers possible</a:t>
            </a:r>
            <a:endParaRPr b="0" lang="en-CA" sz="26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664000" y="3600000"/>
            <a:ext cx="5495760" cy="384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2019-09-19T00:11:59Z</dcterms:created>
  <dc:creator/>
  <dc:description/>
  <dc:language>en-CA</dc:language>
  <cp:lastModifiedBy/>
  <dcterms:modified xsi:type="dcterms:W3CDTF">2019-09-20T08:09:55Z</dcterms:modified>
  <cp:revision>299</cp:revision>
  <dc:subject/>
  <dc:title>Impress</dc:title>
</cp:coreProperties>
</file>