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8395-423F-4D43-A305-307803CDA17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6E34-E676-4083-A51A-89DE16AC9E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560840" cy="792087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tx2"/>
                </a:solidFill>
              </a:rPr>
              <a:t>Arquitectura Análisis de </a:t>
            </a:r>
            <a:r>
              <a:rPr lang="es-ES" b="1" dirty="0">
                <a:solidFill>
                  <a:schemeClr val="tx2"/>
                </a:solidFill>
              </a:rPr>
              <a:t>L</a:t>
            </a:r>
            <a:r>
              <a:rPr lang="es-ES" b="1" dirty="0" smtClean="0">
                <a:solidFill>
                  <a:schemeClr val="tx2"/>
                </a:solidFill>
              </a:rPr>
              <a:t>ogs en Tiempo Real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79512" y="2060848"/>
            <a:ext cx="1064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Generación</a:t>
            </a:r>
          </a:p>
        </p:txBody>
      </p:sp>
      <p:pic>
        <p:nvPicPr>
          <p:cNvPr id="1026" name="Picture 2" descr="C:\Users\JoseCarlos\Desktop\2_12041315002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3059080"/>
            <a:ext cx="1080120" cy="271918"/>
          </a:xfrm>
          <a:prstGeom prst="rect">
            <a:avLst/>
          </a:prstGeom>
          <a:noFill/>
        </p:spPr>
      </p:pic>
      <p:pic>
        <p:nvPicPr>
          <p:cNvPr id="6" name="Picture 7" descr="Work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42072"/>
            <a:ext cx="576064" cy="58521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267744" y="1916832"/>
            <a:ext cx="853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Encolado</a:t>
            </a:r>
          </a:p>
        </p:txBody>
      </p:sp>
      <p:pic>
        <p:nvPicPr>
          <p:cNvPr id="1027" name="Picture 3" descr="C:\Users\JoseCarlos\Desktop\rabbitmq_logo_st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442072"/>
            <a:ext cx="1296143" cy="271524"/>
          </a:xfrm>
          <a:prstGeom prst="rect">
            <a:avLst/>
          </a:prstGeom>
          <a:noFill/>
        </p:spPr>
      </p:pic>
      <p:sp>
        <p:nvSpPr>
          <p:cNvPr id="15" name="Rounded Rectangle 18"/>
          <p:cNvSpPr/>
          <p:nvPr/>
        </p:nvSpPr>
        <p:spPr>
          <a:xfrm>
            <a:off x="2267745" y="2298056"/>
            <a:ext cx="1512168" cy="5760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1259632" y="27301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1259632" y="3306168"/>
            <a:ext cx="720080" cy="50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716016" y="1844824"/>
            <a:ext cx="128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Administración</a:t>
            </a:r>
          </a:p>
        </p:txBody>
      </p:sp>
      <p:pic>
        <p:nvPicPr>
          <p:cNvPr id="26" name="Picture 10" descr="SQS-Messag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874120"/>
            <a:ext cx="731520" cy="731520"/>
          </a:xfrm>
          <a:prstGeom prst="rect">
            <a:avLst/>
          </a:prstGeom>
        </p:spPr>
      </p:pic>
      <p:pic>
        <p:nvPicPr>
          <p:cNvPr id="27" name="Picture 10" descr="SQS-Messag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874120"/>
            <a:ext cx="731520" cy="731520"/>
          </a:xfrm>
          <a:prstGeom prst="rect">
            <a:avLst/>
          </a:prstGeom>
        </p:spPr>
      </p:pic>
      <p:pic>
        <p:nvPicPr>
          <p:cNvPr id="28" name="Picture 10" descr="SQS-Messag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74120"/>
            <a:ext cx="731520" cy="731520"/>
          </a:xfrm>
          <a:prstGeom prst="rect">
            <a:avLst/>
          </a:prstGeom>
        </p:spPr>
      </p:pic>
      <p:cxnSp>
        <p:nvCxnSpPr>
          <p:cNvPr id="30" name="29 Conector recto de flecha"/>
          <p:cNvCxnSpPr/>
          <p:nvPr/>
        </p:nvCxnSpPr>
        <p:spPr>
          <a:xfrm>
            <a:off x="3923928" y="2586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3923928" y="31621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C:\Users\JoseCarlos\Desktop\rabbitmq_logo_st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4952" y="2298056"/>
            <a:ext cx="1296143" cy="271524"/>
          </a:xfrm>
          <a:prstGeom prst="rect">
            <a:avLst/>
          </a:prstGeom>
          <a:noFill/>
        </p:spPr>
      </p:pic>
      <p:sp>
        <p:nvSpPr>
          <p:cNvPr id="37" name="Rounded Rectangle 18"/>
          <p:cNvSpPr/>
          <p:nvPr/>
        </p:nvSpPr>
        <p:spPr>
          <a:xfrm>
            <a:off x="6732240" y="2132856"/>
            <a:ext cx="1523471" cy="5760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8" name="Picture 2" descr="C:\Users\JoseCarlos\Desktop\2_12041315002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4067192"/>
            <a:ext cx="1080120" cy="271918"/>
          </a:xfrm>
          <a:prstGeom prst="rect">
            <a:avLst/>
          </a:prstGeom>
          <a:noFill/>
        </p:spPr>
      </p:pic>
      <p:pic>
        <p:nvPicPr>
          <p:cNvPr id="39" name="Picture 7" descr="Work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50184"/>
            <a:ext cx="576064" cy="585216"/>
          </a:xfrm>
          <a:prstGeom prst="rect">
            <a:avLst/>
          </a:prstGeom>
        </p:spPr>
      </p:pic>
      <p:cxnSp>
        <p:nvCxnSpPr>
          <p:cNvPr id="44" name="43 Conector recto de flecha"/>
          <p:cNvCxnSpPr/>
          <p:nvPr/>
        </p:nvCxnSpPr>
        <p:spPr>
          <a:xfrm>
            <a:off x="5652120" y="25140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6948264" y="292494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2127997" cy="14401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9" name="48 Conector recto de flecha"/>
          <p:cNvCxnSpPr/>
          <p:nvPr/>
        </p:nvCxnSpPr>
        <p:spPr>
          <a:xfrm flipH="1">
            <a:off x="3779912" y="3501008"/>
            <a:ext cx="13719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6720936" y="1721992"/>
            <a:ext cx="1549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Tratamiento y Jobs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5004048" y="3861048"/>
            <a:ext cx="2599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Alarmas y Análisis en tiempo real</a:t>
            </a:r>
          </a:p>
        </p:txBody>
      </p:sp>
      <p:pic>
        <p:nvPicPr>
          <p:cNvPr id="1029" name="Picture 5" descr="C:\Users\JoseCarlos\Desktop\elasticsearch_logo-600x12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4293096"/>
            <a:ext cx="2880320" cy="683679"/>
          </a:xfrm>
          <a:prstGeom prst="rect">
            <a:avLst/>
          </a:prstGeom>
          <a:noFill/>
        </p:spPr>
      </p:pic>
      <p:sp>
        <p:nvSpPr>
          <p:cNvPr id="56" name="55 CuadroTexto"/>
          <p:cNvSpPr txBox="1"/>
          <p:nvPr/>
        </p:nvSpPr>
        <p:spPr>
          <a:xfrm>
            <a:off x="2843808" y="4221088"/>
            <a:ext cx="1426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Almacenamiento</a:t>
            </a:r>
          </a:p>
        </p:txBody>
      </p:sp>
      <p:cxnSp>
        <p:nvCxnSpPr>
          <p:cNvPr id="58" name="57 Conector recto de flecha"/>
          <p:cNvCxnSpPr/>
          <p:nvPr/>
        </p:nvCxnSpPr>
        <p:spPr>
          <a:xfrm flipH="1">
            <a:off x="4716016" y="4797152"/>
            <a:ext cx="6480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JoseCarlos\Desktop\image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5826448"/>
            <a:ext cx="3104406" cy="544279"/>
          </a:xfrm>
          <a:prstGeom prst="rect">
            <a:avLst/>
          </a:prstGeom>
          <a:noFill/>
        </p:spPr>
      </p:pic>
      <p:cxnSp>
        <p:nvCxnSpPr>
          <p:cNvPr id="63" name="62 Conector recto de flecha"/>
          <p:cNvCxnSpPr/>
          <p:nvPr/>
        </p:nvCxnSpPr>
        <p:spPr>
          <a:xfrm flipH="1">
            <a:off x="1619672" y="508518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179512" y="5435344"/>
            <a:ext cx="1164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Visualización</a:t>
            </a:r>
          </a:p>
        </p:txBody>
      </p:sp>
      <p:pic>
        <p:nvPicPr>
          <p:cNvPr id="3" name="Picture 2" descr="C:\Users\JoseCarlos\Downloads\descarg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4168" y="5877272"/>
            <a:ext cx="838026" cy="707513"/>
          </a:xfrm>
          <a:prstGeom prst="rect">
            <a:avLst/>
          </a:prstGeom>
          <a:noFill/>
        </p:spPr>
      </p:pic>
      <p:cxnSp>
        <p:nvCxnSpPr>
          <p:cNvPr id="40" name="39 Conector recto de flecha"/>
          <p:cNvCxnSpPr>
            <a:stCxn id="47" idx="2"/>
            <a:endCxn id="3" idx="0"/>
          </p:cNvCxnSpPr>
          <p:nvPr/>
        </p:nvCxnSpPr>
        <p:spPr>
          <a:xfrm>
            <a:off x="6500095" y="5661248"/>
            <a:ext cx="308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V="1">
            <a:off x="6660232" y="56612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C:\Users\JoseCarlos\Downloads\descarga (2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00392" y="3284984"/>
            <a:ext cx="634594" cy="475333"/>
          </a:xfrm>
          <a:prstGeom prst="rect">
            <a:avLst/>
          </a:prstGeom>
          <a:noFill/>
        </p:spPr>
      </p:pic>
      <p:cxnSp>
        <p:nvCxnSpPr>
          <p:cNvPr id="69" name="68 Conector recto de flecha"/>
          <p:cNvCxnSpPr/>
          <p:nvPr/>
        </p:nvCxnSpPr>
        <p:spPr>
          <a:xfrm flipH="1" flipV="1">
            <a:off x="7668344" y="2780928"/>
            <a:ext cx="70705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C:\Users\JoseCarlos\Downloads\images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0" y="2348880"/>
            <a:ext cx="1812057" cy="806554"/>
          </a:xfrm>
          <a:prstGeom prst="rect">
            <a:avLst/>
          </a:prstGeom>
          <a:noFill/>
        </p:spPr>
      </p:pic>
      <p:cxnSp>
        <p:nvCxnSpPr>
          <p:cNvPr id="41" name="40 Conector recto de flecha"/>
          <p:cNvCxnSpPr/>
          <p:nvPr/>
        </p:nvCxnSpPr>
        <p:spPr>
          <a:xfrm>
            <a:off x="5868144" y="24928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Generación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Databene ofrece la  posibilidad de crear programas en Java que permiten la generación de datos de forma aleatoria. Mediante un fichero XML configuramos los posibles campos y formatos de estos.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El volcado de toda la información generada se hará tanto en cola implementada en RabbitMq, como en ficheros de texto, emulando posibles logs existentes ya en el sistema.</a:t>
            </a:r>
          </a:p>
          <a:p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Encolado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RabbitMq es un servidor de encolado de mensajes.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La  ventaja principal de RabbitMq radica en que es persistente respecto a fallos en el sistema, además es escalable y está perfectamente integrado con los demás componentes de la arquitectura.</a:t>
            </a:r>
          </a:p>
          <a:p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Administración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LogStash es una herramienta que permite la creación de flujos de logs, filtrado y pre-procesado de estos.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Gracias a esta herramienta se pueden insertar directamente los datos sin tratar en ElasticSearch. Se generará un índice por cada día de recogida de logs.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Por otro lado, se va a generar un flujo de todos los logs hacia una cola RabbitMq. Esta es la  información que se va a procesar en real-time para sacar estadísticas  por ventanas de tiempo.</a:t>
            </a:r>
          </a:p>
          <a:p>
            <a:pPr>
              <a:buNone/>
            </a:pPr>
            <a:endParaRPr lang="es-E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s-E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E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332657"/>
            <a:ext cx="7560840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Arquitectura Análisis de Logs en Tiempo Real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332657"/>
            <a:ext cx="7560840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Arquitectura Análisis de Logs en Tiempo Real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Tratamiento y jobs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En RabbitMq se mantendrán activas dos colas, una con los datos de entrada y otra con los jobs que hay que ejecutar.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Los jobs se pueden generar en java o en nodejs, serán programas que inyecten en la cola de jobs los trabajos de analítica y de alerta que se quieran ejecutar según una ventana de tiempo.</a:t>
            </a:r>
          </a:p>
          <a:p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Alarmas y analítica en tiempo real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Storm es una herramienta de procesamiento en tiempo real que va a permitir el análisis y el pre-procesamiento de los logs. 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En Storm gracias a una topología con varios Spouts se pueden introducir los logs y los jobs localizados en RabbitMq. Los Bolts son los encargados de realizar los cálculos que se deseen analizar. 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La información intermedia que se genera y pre calcula se almacena en Redis ya que consulta los datos en memoria y es tolerante respecto a fallos del sistema.</a:t>
            </a:r>
          </a:p>
          <a:p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Almacenamiento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Todo el almacenamiento de datos en crudo, el resultado de pre-análisis y las alertas va a ser indexado en ElasticSearch. 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Gracias a ElasticSearch se podrán realizar consultas avanzadas de los logs y buscar información en el contenido de estos en un sistema distribuido y con una velocidad de consulta elevado.</a:t>
            </a:r>
            <a:endParaRPr lang="es-E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s-E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E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s-ES" b="1" dirty="0" smtClean="0">
                <a:solidFill>
                  <a:schemeClr val="tx2"/>
                </a:solidFill>
              </a:rPr>
              <a:t>Arquitectura Análisis de Logs en Tiempo Real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1" dirty="0" smtClean="0">
                <a:solidFill>
                  <a:schemeClr val="accent1">
                    <a:lumMod val="75000"/>
                  </a:schemeClr>
                </a:solidFill>
              </a:rPr>
              <a:t>Visualización</a:t>
            </a:r>
          </a:p>
          <a:p>
            <a:pPr lvl="1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Kibana es la herramienta de visualización que se integra con ElasticSearch, gracias a ella se pueden generar dashboards donde podremos:</a:t>
            </a:r>
          </a:p>
          <a:p>
            <a:pPr lvl="2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 Monitorizar el estado del clúster.</a:t>
            </a:r>
          </a:p>
          <a:p>
            <a:pPr lvl="2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Visualizar las alarmas.</a:t>
            </a:r>
          </a:p>
          <a:p>
            <a:pPr lvl="2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Visualizar los datos analíticos pre-calculados</a:t>
            </a:r>
          </a:p>
          <a:p>
            <a:pPr lvl="2"/>
            <a:r>
              <a:rPr lang="es-ES" sz="1400" dirty="0" smtClean="0">
                <a:solidFill>
                  <a:schemeClr val="accent1">
                    <a:lumMod val="75000"/>
                  </a:schemeClr>
                </a:solidFill>
              </a:rPr>
              <a:t>Crear filtros y queries avanzadas para visualizar los datos.</a:t>
            </a:r>
          </a:p>
          <a:p>
            <a:pPr lvl="2">
              <a:buNone/>
            </a:pPr>
            <a:endParaRPr lang="es-E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s-E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492</Words>
  <Application>Microsoft Office PowerPoint</Application>
  <PresentationFormat>Presentación en pantalla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Arquitectura Análisis de Logs en Tiempo Real</vt:lpstr>
      <vt:lpstr>Diapositiva 2</vt:lpstr>
      <vt:lpstr>Diapositiva 3</vt:lpstr>
      <vt:lpstr>Arquitectura Análisis de Logs en Tiempo Real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Análisis de Logs en Tiempo Real</dc:title>
  <dc:creator>Jose Carlos Garcia Serrano</dc:creator>
  <cp:lastModifiedBy>Jose Carlos Garcia Serrano</cp:lastModifiedBy>
  <cp:revision>255</cp:revision>
  <dcterms:created xsi:type="dcterms:W3CDTF">2014-11-02T11:11:30Z</dcterms:created>
  <dcterms:modified xsi:type="dcterms:W3CDTF">2015-01-06T22:19:47Z</dcterms:modified>
</cp:coreProperties>
</file>