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5"/>
  </p:notesMasterIdLst>
  <p:handoutMasterIdLst>
    <p:handoutMasterId r:id="rId6"/>
  </p:handoutMasterIdLst>
  <p:sldIdLst>
    <p:sldId id="257" r:id="rId3"/>
    <p:sldId id="258" r:id="rId4"/>
  </p:sldIdLst>
  <p:sldSz cx="6858000" cy="9144000" type="letter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36" autoAdjust="0"/>
    <p:restoredTop sz="94660"/>
  </p:normalViewPr>
  <p:slideViewPr>
    <p:cSldViewPr>
      <p:cViewPr>
        <p:scale>
          <a:sx n="120" d="100"/>
          <a:sy n="120" d="100"/>
        </p:scale>
        <p:origin x="-1522" y="-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76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C263DEE1-FF6A-4E9F-9AA3-35AE7D3696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77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19E5D559-754C-4BDE-8E6A-D123D7CD3E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47491-193D-4D01-A788-3977EA4222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E4FD42-8122-493A-B2AB-EDAEC6F9E7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5125"/>
            <a:ext cx="1543050" cy="786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5125"/>
            <a:ext cx="4476750" cy="786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28833D-F894-4A0A-8C00-F2DC455458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5125"/>
            <a:ext cx="6172200" cy="546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42900" y="1082675"/>
            <a:ext cx="3009900" cy="714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505200" y="1082675"/>
            <a:ext cx="3009900" cy="34972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505200" y="4732338"/>
            <a:ext cx="3009900" cy="34972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D6448C-57DF-4471-9E7C-7C68E18140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695A8-796E-4D1B-9388-D70425D09283}" type="slidenum">
              <a:rPr lang="en-US"/>
              <a:pPr>
                <a:defRPr/>
              </a:pPr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A050B8-77C1-4B5F-8892-F9694E4151FF}" type="slidenum">
              <a:rPr lang="en-US"/>
              <a:pPr>
                <a:defRPr/>
              </a:pPr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961CA-7504-4394-8022-D04340A842D6}" type="slidenum">
              <a:rPr lang="en-US"/>
              <a:pPr>
                <a:defRPr/>
              </a:pPr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0AF98-C8AA-4393-BE35-40ED389260F1}" type="slidenum">
              <a:rPr lang="en-US"/>
              <a:pPr>
                <a:defRPr/>
              </a:pPr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EB09DF-DBA8-4E65-99D0-285090E90D75}" type="slidenum">
              <a:rPr lang="en-US"/>
              <a:pPr>
                <a:defRPr/>
              </a:pPr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463D63-B704-4B3A-9746-3B7C5557D562}" type="slidenum">
              <a:rPr lang="en-US"/>
              <a:pPr>
                <a:defRPr/>
              </a:pPr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B3FA26-31E8-484D-8336-5A960508A7AA}" type="slidenum">
              <a:rPr lang="en-US"/>
              <a:pPr>
                <a:defRPr/>
              </a:pPr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7D9339-5288-4340-A8D4-3798EEAF82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D1297-0FCD-4F5A-98F6-416F324CB803}" type="slidenum">
              <a:rPr lang="en-US"/>
              <a:pPr>
                <a:defRPr/>
              </a:pPr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7BDE5-8EFA-45CD-8A6C-D0265A2C768D}" type="slidenum">
              <a:rPr lang="en-US"/>
              <a:pPr>
                <a:defRPr/>
              </a:pPr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745271-D4DF-4624-9DCD-BB4BBE5D168E}" type="slidenum">
              <a:rPr lang="en-US"/>
              <a:pPr>
                <a:defRPr/>
              </a:pPr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5125"/>
            <a:ext cx="1543050" cy="786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5125"/>
            <a:ext cx="4476750" cy="786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1EF196-2AD1-4F31-9A30-17EA11059333}" type="slidenum">
              <a:rPr lang="en-US"/>
              <a:pPr>
                <a:defRPr/>
              </a:pPr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260A40-44DE-4CF1-9256-FB7EFE1846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710F8-CEA8-4237-944C-434A57D84E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64E59-B4C5-45EB-A5D2-5D93835862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64C6D-8548-48E1-8DC9-F155E8CD85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019DEC-DE06-4C5F-94A5-BD6500D707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A9A342-8EAF-4FAB-8D5D-77B1038628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6FE3DC-940A-405E-B76F-B4DC265C81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5125"/>
            <a:ext cx="61722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082675"/>
            <a:ext cx="6172200" cy="714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>
              <a:defRPr sz="11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ctr">
              <a:defRPr sz="600" i="1">
                <a:cs typeface="+mn-cs"/>
              </a:defRPr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cs typeface="+mn-cs"/>
              </a:defRPr>
            </a:lvl1pPr>
          </a:lstStyle>
          <a:p>
            <a:pPr>
              <a:defRPr/>
            </a:pPr>
            <a:fld id="{DE961A8E-C2C4-48B1-A204-A4B4F2FF4C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339725" y="1025525"/>
            <a:ext cx="6178550" cy="0"/>
          </a:xfrm>
          <a:prstGeom prst="line">
            <a:avLst/>
          </a:prstGeom>
          <a:noFill/>
          <a:ln w="76200" cmpd="tri">
            <a:solidFill>
              <a:srgbClr val="99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dt="0"/>
  <p:txStyles>
    <p:titleStyle>
      <a:lvl1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2pPr>
      <a:lvl3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3pPr>
      <a:lvl4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4pPr>
      <a:lvl5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2pPr>
      <a:lvl3pPr marL="858838" indent="-173038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5pPr>
      <a:lvl6pPr marL="20018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6pPr>
      <a:lvl7pPr marL="24590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7pPr>
      <a:lvl8pPr marL="29162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8pPr>
      <a:lvl9pPr marL="33734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5125"/>
            <a:ext cx="61722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082675"/>
            <a:ext cx="6172200" cy="714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>
              <a:defRPr sz="11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ctr">
              <a:defRPr sz="1100">
                <a:cs typeface="+mn-cs"/>
              </a:defRPr>
            </a:lvl1pPr>
          </a:lstStyle>
          <a:p>
            <a:pPr>
              <a:defRPr/>
            </a:pPr>
            <a:r>
              <a:rPr lang="en-US"/>
              <a:t>Nexteer Confidential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r">
              <a:defRPr sz="600" i="1">
                <a:cs typeface="+mn-cs"/>
              </a:defRPr>
            </a:lvl1pPr>
          </a:lstStyle>
          <a:p>
            <a:pPr>
              <a:defRPr/>
            </a:pPr>
            <a:fld id="{6A18DC46-334E-4FA2-AA6E-6B33F80D9AD9}" type="slidenum">
              <a:rPr lang="en-US"/>
              <a:pPr>
                <a:defRPr/>
              </a:pPr>
              <a:t>‹#›</a:t>
            </a:fld>
            <a:r>
              <a:rPr lang="en-US"/>
              <a:t>Nexteer Confidential</a:t>
            </a:r>
          </a:p>
        </p:txBody>
      </p:sp>
      <p:sp>
        <p:nvSpPr>
          <p:cNvPr id="5127" name="Line 7"/>
          <p:cNvSpPr>
            <a:spLocks noChangeShapeType="1"/>
          </p:cNvSpPr>
          <p:nvPr userDrawn="1"/>
        </p:nvSpPr>
        <p:spPr bwMode="auto">
          <a:xfrm>
            <a:off x="339725" y="1025525"/>
            <a:ext cx="6178550" cy="0"/>
          </a:xfrm>
          <a:prstGeom prst="line">
            <a:avLst/>
          </a:prstGeom>
          <a:noFill/>
          <a:ln w="76200" cmpd="tri">
            <a:solidFill>
              <a:srgbClr val="99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2pPr>
      <a:lvl3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3pPr>
      <a:lvl4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4pPr>
      <a:lvl5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2pPr>
      <a:lvl3pPr marL="858838" indent="-173038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5pPr>
      <a:lvl6pPr marL="20018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6pPr>
      <a:lvl7pPr marL="24590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7pPr>
      <a:lvl8pPr marL="29162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8pPr>
      <a:lvl9pPr marL="33734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r>
              <a:rPr lang="en-US" smtClean="0"/>
              <a:t>Nexteer Confidential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>
          <a:xfrm>
            <a:off x="342900" y="228600"/>
            <a:ext cx="4610100" cy="682625"/>
          </a:xfrm>
        </p:spPr>
        <p:txBody>
          <a:bodyPr/>
          <a:lstStyle/>
          <a:p>
            <a:pPr eaLnBrk="1" hangingPunct="1"/>
            <a:r>
              <a:rPr lang="en-US" sz="2000" dirty="0" smtClean="0"/>
              <a:t>NTC Overview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NTC 0x0A3.0 Duty Cycle Exceeded</a:t>
            </a:r>
            <a:br>
              <a:rPr lang="en-US" sz="1600" dirty="0" smtClean="0"/>
            </a:br>
            <a:r>
              <a:rPr lang="en-US" sz="1600" dirty="0" smtClean="0"/>
              <a:t> (Reduced Performance)</a:t>
            </a:r>
            <a:endParaRPr lang="en-US" sz="1200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42900" y="1143000"/>
            <a:ext cx="3467100" cy="70866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b="1" dirty="0" smtClean="0"/>
              <a:t>Description:</a:t>
            </a:r>
            <a:r>
              <a:rPr lang="en-US" dirty="0" smtClean="0"/>
              <a:t> </a:t>
            </a:r>
          </a:p>
          <a:p>
            <a:pPr>
              <a:defRPr/>
            </a:pPr>
            <a:r>
              <a:rPr lang="en-US" dirty="0" smtClean="0"/>
              <a:t>This diagnostic logs a fault when the thermal duty cycle  filters exceed a calibrated threshold relative to thermal duty cycle performance.  </a:t>
            </a:r>
            <a:endParaRPr lang="en-US" b="1" dirty="0" smtClean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b="1" dirty="0" smtClean="0"/>
          </a:p>
          <a:p>
            <a:pPr marL="171450" indent="-171450" eaLnBrk="1" hangingPunct="1">
              <a:lnSpc>
                <a:spcPct val="90000"/>
              </a:lnSpc>
              <a:buFontTx/>
              <a:buNone/>
              <a:defRPr/>
            </a:pPr>
            <a:r>
              <a:rPr lang="en-US" b="1" dirty="0" smtClean="0"/>
              <a:t>Diagnostic Overview:</a:t>
            </a:r>
          </a:p>
          <a:p>
            <a:pPr marL="171450" indent="-171450" eaLnBrk="1" hangingPunct="1">
              <a:lnSpc>
                <a:spcPct val="90000"/>
              </a:lnSpc>
              <a:defRPr/>
            </a:pPr>
            <a:r>
              <a:rPr lang="en-US" dirty="0" smtClean="0"/>
              <a:t>Thermal duty cycle performance is customer specific and the duty cycle filter calibrations are designed to meet the specification while thermally protecting system components.</a:t>
            </a:r>
          </a:p>
          <a:p>
            <a:pPr marL="171450" indent="-171450" eaLnBrk="1" hangingPunct="1">
              <a:lnSpc>
                <a:spcPct val="90000"/>
              </a:lnSpc>
              <a:defRPr/>
            </a:pPr>
            <a:r>
              <a:rPr lang="en-US" dirty="0" smtClean="0"/>
              <a:t>The duty cycle filters monitor the current load supplied to the components (which is directly related to power loss and hence temperature rise) . If the current level and duration is above a specified performance, a limit is applied via a thermal limit table and a flag is set when the filter max output exceeds a calibrated limit.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b="1" dirty="0" smtClean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b="1" dirty="0" smtClean="0"/>
              <a:t>Typical Fault Response: 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Response for this diagnostic is F3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This is a recoverable fault that clears once the max filter output falls below the threshold within an ignition cycle.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b="1" dirty="0" smtClean="0"/>
              <a:t>Probable Sources </a:t>
            </a:r>
            <a:br>
              <a:rPr lang="en-US" b="1" dirty="0" smtClean="0"/>
            </a:br>
            <a:r>
              <a:rPr lang="en-US" b="1" dirty="0" smtClean="0"/>
              <a:t>(Most to Least Probable):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High current input for extended period of time.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Excessive steering usage by the driver.</a:t>
            </a:r>
          </a:p>
        </p:txBody>
      </p:sp>
      <p:sp>
        <p:nvSpPr>
          <p:cNvPr id="1030" name="Rectangle 9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1" name="Rectangle 12"/>
          <p:cNvSpPr>
            <a:spLocks noChangeArrowheads="1"/>
          </p:cNvSpPr>
          <p:nvPr/>
        </p:nvSpPr>
        <p:spPr bwMode="auto">
          <a:xfrm>
            <a:off x="0" y="276225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2" name="Rectangle 14"/>
          <p:cNvSpPr>
            <a:spLocks noChangeArrowheads="1"/>
          </p:cNvSpPr>
          <p:nvPr/>
        </p:nvSpPr>
        <p:spPr bwMode="auto">
          <a:xfrm>
            <a:off x="0" y="3387725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3" name="Text Box 336"/>
          <p:cNvSpPr txBox="1">
            <a:spLocks noChangeArrowheads="1"/>
          </p:cNvSpPr>
          <p:nvPr/>
        </p:nvSpPr>
        <p:spPr bwMode="auto">
          <a:xfrm>
            <a:off x="5562600" y="8686800"/>
            <a:ext cx="1143000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685800">
              <a:lnSpc>
                <a:spcPct val="40000"/>
              </a:lnSpc>
              <a:spcBef>
                <a:spcPct val="50000"/>
              </a:spcBef>
            </a:pPr>
            <a:r>
              <a:rPr lang="en-US" sz="800"/>
              <a:t>Rev: 1.0</a:t>
            </a:r>
          </a:p>
          <a:p>
            <a:pPr defTabSz="685800">
              <a:lnSpc>
                <a:spcPct val="40000"/>
              </a:lnSpc>
              <a:spcBef>
                <a:spcPct val="50000"/>
              </a:spcBef>
            </a:pPr>
            <a:r>
              <a:rPr lang="en-US" sz="800"/>
              <a:t>Modified: 22MY13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953000" y="152400"/>
          <a:ext cx="13716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381000"/>
              </a:tblGrid>
              <a:tr h="24384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Initialization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Periodic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Event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3962400" y="1447800"/>
          <a:ext cx="2828925" cy="365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Visio" r:id="rId3" imgW="3298269" imgH="4263962" progId="Visio.Drawing.11">
                  <p:embed/>
                </p:oleObj>
              </mc:Choice>
              <mc:Fallback>
                <p:oleObj name="Visio" r:id="rId3" imgW="3298269" imgH="4263962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447800"/>
                        <a:ext cx="2828925" cy="3656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r>
              <a:rPr lang="en-US" smtClean="0"/>
              <a:t>Nexteer Confidential</a:t>
            </a:r>
          </a:p>
        </p:txBody>
      </p:sp>
      <p:graphicFrame>
        <p:nvGraphicFramePr>
          <p:cNvPr id="9314" name="Group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443796"/>
              </p:ext>
            </p:extLst>
          </p:nvPr>
        </p:nvGraphicFramePr>
        <p:xfrm>
          <a:off x="76200" y="6019800"/>
          <a:ext cx="6705600" cy="2346960"/>
        </p:xfrm>
        <a:graphic>
          <a:graphicData uri="http://schemas.openxmlformats.org/drawingml/2006/table">
            <a:tbl>
              <a:tblPr/>
              <a:tblGrid>
                <a:gridCol w="849313"/>
                <a:gridCol w="5092700"/>
                <a:gridCol w="763587"/>
              </a:tblGrid>
              <a:tr h="144463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Revision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08FE16</a:t>
                      </a: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 Release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JK</a:t>
                      </a: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" name="Group 111"/>
          <p:cNvGraphicFramePr>
            <a:graphicFrameLocks noGrp="1"/>
          </p:cNvGraphicFramePr>
          <p:nvPr/>
        </p:nvGraphicFramePr>
        <p:xfrm>
          <a:off x="76200" y="3352800"/>
          <a:ext cx="6705600" cy="868680"/>
        </p:xfrm>
        <a:graphic>
          <a:graphicData uri="http://schemas.openxmlformats.org/drawingml/2006/table">
            <a:tbl>
              <a:tblPr/>
              <a:tblGrid>
                <a:gridCol w="2590800"/>
                <a:gridCol w="4114800"/>
              </a:tblGrid>
              <a:tr h="144463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Description of Unusual Event setting NTC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Root Cause / Explanation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281" name="Group 65"/>
          <p:cNvGraphicFramePr>
            <a:graphicFrameLocks noGrp="1"/>
          </p:cNvGraphicFramePr>
          <p:nvPr/>
        </p:nvGraphicFramePr>
        <p:xfrm>
          <a:off x="76200" y="1219200"/>
          <a:ext cx="6705600" cy="1066800"/>
        </p:xfrm>
        <a:graphic>
          <a:graphicData uri="http://schemas.openxmlformats.org/drawingml/2006/table">
            <a:tbl>
              <a:tblPr/>
              <a:tblGrid>
                <a:gridCol w="827088"/>
                <a:gridCol w="849312"/>
                <a:gridCol w="5029200"/>
              </a:tblGrid>
              <a:tr h="136525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FDD &amp; Rev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Modifications to Diagnostic 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13811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811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92" name="Rectangle 9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900" smtClean="0"/>
              <a:t>Algorithm Changes / Lessons Learned / Revision Log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</TotalTime>
  <Words>194</Words>
  <Application>Microsoft Office PowerPoint</Application>
  <PresentationFormat>Letter Paper (8.5x11 in)</PresentationFormat>
  <Paragraphs>34</Paragraphs>
  <Slides>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Default Design</vt:lpstr>
      <vt:lpstr>1_Default Design</vt:lpstr>
      <vt:lpstr>Visio</vt:lpstr>
      <vt:lpstr>NTC Overview NTC 0x0A3.0 Duty Cycle Exceeded  (Reduced Performance)</vt:lpstr>
      <vt:lpstr>Algorithm Changes / Lessons Learned / Revision Log</vt:lpstr>
    </vt:vector>
  </TitlesOfParts>
  <Company>Delphi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 Colosky</dc:creator>
  <cp:lastModifiedBy>Prerit Pramod</cp:lastModifiedBy>
  <cp:revision>85</cp:revision>
  <dcterms:created xsi:type="dcterms:W3CDTF">2006-04-03T12:46:29Z</dcterms:created>
  <dcterms:modified xsi:type="dcterms:W3CDTF">2016-02-08T18:56:48Z</dcterms:modified>
</cp:coreProperties>
</file>