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
  </p:notesMasterIdLst>
  <p:handoutMasterIdLst>
    <p:handoutMasterId r:id="rId7"/>
  </p:handoutMasterIdLst>
  <p:sldIdLst>
    <p:sldId id="257" r:id="rId3"/>
    <p:sldId id="259" r:id="rId4"/>
    <p:sldId id="258" r:id="rId5"/>
  </p:sldIdLst>
  <p:sldSz cx="6858000" cy="9144000" type="letter"/>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6" autoAdjust="0"/>
    <p:restoredTop sz="94660"/>
  </p:normalViewPr>
  <p:slideViewPr>
    <p:cSldViewPr>
      <p:cViewPr>
        <p:scale>
          <a:sx n="90" d="100"/>
          <a:sy n="90" d="100"/>
        </p:scale>
        <p:origin x="-3234" y="-162"/>
      </p:cViewPr>
      <p:guideLst>
        <p:guide orient="horz" pos="2880"/>
        <p:guide pos="2160"/>
      </p:guideLst>
    </p:cSldViewPr>
  </p:slideViewPr>
  <p:notesTextViewPr>
    <p:cViewPr>
      <p:scale>
        <a:sx n="100" d="100"/>
        <a:sy n="100" d="100"/>
      </p:scale>
      <p:origin x="0" y="0"/>
    </p:cViewPr>
  </p:notesTextViewPr>
  <p:notesViewPr>
    <p:cSldViewPr>
      <p:cViewPr varScale="1">
        <p:scale>
          <a:sx n="60" d="100"/>
          <a:sy n="60" d="100"/>
        </p:scale>
        <p:origin x="-17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4F19F4E-5855-439B-B611-CE4D8E1DAB70}" type="slidenum">
              <a:rPr lang="en-US"/>
              <a:pPr>
                <a:defRPr/>
              </a:pPr>
              <a:t>‹#›</a:t>
            </a:fld>
            <a:endParaRPr lang="en-US"/>
          </a:p>
        </p:txBody>
      </p:sp>
    </p:spTree>
    <p:extLst>
      <p:ext uri="{BB962C8B-B14F-4D97-AF65-F5344CB8AC3E}">
        <p14:creationId xmlns:p14="http://schemas.microsoft.com/office/powerpoint/2010/main" val="222957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8218C8F-B858-4FCB-ADD2-18E29BEA6512}" type="slidenum">
              <a:rPr lang="en-US"/>
              <a:pPr>
                <a:defRPr/>
              </a:pPr>
              <a:t>‹#›</a:t>
            </a:fld>
            <a:endParaRPr lang="en-US"/>
          </a:p>
        </p:txBody>
      </p:sp>
    </p:spTree>
    <p:extLst>
      <p:ext uri="{BB962C8B-B14F-4D97-AF65-F5344CB8AC3E}">
        <p14:creationId xmlns:p14="http://schemas.microsoft.com/office/powerpoint/2010/main" val="2284197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2CFEAF6-95A7-4EEC-BF66-AA85D2E35D8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0222567F-A70C-438D-90BF-9D220B251C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5125"/>
            <a:ext cx="1543050" cy="786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5125"/>
            <a:ext cx="4476750" cy="786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6BE5E0D9-B8EE-48F5-A5A7-2770FCD993D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5125"/>
            <a:ext cx="6172200" cy="546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1082675"/>
            <a:ext cx="3009900" cy="714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505200" y="1082675"/>
            <a:ext cx="3009900" cy="349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05200" y="4732338"/>
            <a:ext cx="3009900" cy="3497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8" name="Rectangle 6"/>
          <p:cNvSpPr>
            <a:spLocks noGrp="1" noChangeArrowheads="1"/>
          </p:cNvSpPr>
          <p:nvPr>
            <p:ph type="sldNum" sz="quarter" idx="12"/>
          </p:nvPr>
        </p:nvSpPr>
        <p:spPr>
          <a:ln/>
        </p:spPr>
        <p:txBody>
          <a:bodyPr/>
          <a:lstStyle>
            <a:lvl1pPr>
              <a:defRPr/>
            </a:lvl1pPr>
          </a:lstStyle>
          <a:p>
            <a:fld id="{66AFAF6B-B16E-4605-8EDC-CBDD78CDA0E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5E16177B-5A78-40C6-8B6B-F9D866ACB03D}" type="slidenum">
              <a:rPr lang="en-US"/>
              <a:pPr/>
              <a:t>‹#›</a:t>
            </a:fld>
            <a:r>
              <a:rPr lang="en-US"/>
              <a:t>Nexteer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F82E755B-4DB6-491D-8631-600256105329}" type="slidenum">
              <a:rPr lang="en-US"/>
              <a:pPr/>
              <a:t>‹#›</a:t>
            </a:fld>
            <a:r>
              <a:rPr lang="en-US"/>
              <a:t>Nexteer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84E4B7DB-20CC-4FE9-9705-6197F88AECEE}" type="slidenum">
              <a:rPr lang="en-US"/>
              <a:pPr/>
              <a:t>‹#›</a:t>
            </a:fld>
            <a:r>
              <a:rPr lang="en-US"/>
              <a:t>Nexteer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488B1496-AD24-490A-A8BF-DF4C310C3AF1}" type="slidenum">
              <a:rPr lang="en-US"/>
              <a:pPr/>
              <a:t>‹#›</a:t>
            </a:fld>
            <a:r>
              <a:rPr lang="en-US"/>
              <a:t>Nexteer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9" name="Rectangle 6"/>
          <p:cNvSpPr>
            <a:spLocks noGrp="1" noChangeArrowheads="1"/>
          </p:cNvSpPr>
          <p:nvPr>
            <p:ph type="sldNum" sz="quarter" idx="12"/>
          </p:nvPr>
        </p:nvSpPr>
        <p:spPr>
          <a:ln/>
        </p:spPr>
        <p:txBody>
          <a:bodyPr/>
          <a:lstStyle>
            <a:lvl1pPr>
              <a:defRPr/>
            </a:lvl1pPr>
          </a:lstStyle>
          <a:p>
            <a:fld id="{52B728A3-E36B-4D23-9910-20F9E4FE6C3C}" type="slidenum">
              <a:rPr lang="en-US"/>
              <a:pPr/>
              <a:t>‹#›</a:t>
            </a:fld>
            <a:r>
              <a:rPr lang="en-US"/>
              <a:t>Nexteer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5" name="Rectangle 6"/>
          <p:cNvSpPr>
            <a:spLocks noGrp="1" noChangeArrowheads="1"/>
          </p:cNvSpPr>
          <p:nvPr>
            <p:ph type="sldNum" sz="quarter" idx="12"/>
          </p:nvPr>
        </p:nvSpPr>
        <p:spPr>
          <a:ln/>
        </p:spPr>
        <p:txBody>
          <a:bodyPr/>
          <a:lstStyle>
            <a:lvl1pPr>
              <a:defRPr/>
            </a:lvl1pPr>
          </a:lstStyle>
          <a:p>
            <a:fld id="{76DADB5F-AF43-4DB6-B77D-647B96E787D6}" type="slidenum">
              <a:rPr lang="en-US"/>
              <a:pPr/>
              <a:t>‹#›</a:t>
            </a:fld>
            <a:r>
              <a:rPr lang="en-US"/>
              <a:t>Nexteer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4" name="Rectangle 6"/>
          <p:cNvSpPr>
            <a:spLocks noGrp="1" noChangeArrowheads="1"/>
          </p:cNvSpPr>
          <p:nvPr>
            <p:ph type="sldNum" sz="quarter" idx="12"/>
          </p:nvPr>
        </p:nvSpPr>
        <p:spPr>
          <a:ln/>
        </p:spPr>
        <p:txBody>
          <a:bodyPr/>
          <a:lstStyle>
            <a:lvl1pPr>
              <a:defRPr/>
            </a:lvl1pPr>
          </a:lstStyle>
          <a:p>
            <a:fld id="{A70C79D0-8808-469D-8922-69AADB54A85E}" type="slidenum">
              <a:rPr lang="en-US"/>
              <a:pPr/>
              <a:t>‹#›</a:t>
            </a:fld>
            <a:r>
              <a:rPr lang="en-US"/>
              <a:t>Nexteer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64DE500-B002-4D3A-9FEE-5434922E873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67B653F0-CBED-4E09-9E3E-D95D0C2EBCE3}" type="slidenum">
              <a:rPr lang="en-US"/>
              <a:pPr/>
              <a:t>‹#›</a:t>
            </a:fld>
            <a:r>
              <a:rPr lang="en-US"/>
              <a:t>Nexteer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BAD55681-BB82-49A3-9914-3156728202DE}" type="slidenum">
              <a:rPr lang="en-US"/>
              <a:pPr/>
              <a:t>‹#›</a:t>
            </a:fld>
            <a:r>
              <a:rPr lang="en-US"/>
              <a:t>Nexteer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190EE50D-6537-4B1C-94AD-64FBC91CA9F4}" type="slidenum">
              <a:rPr lang="en-US"/>
              <a:pPr/>
              <a:t>‹#›</a:t>
            </a:fld>
            <a:r>
              <a:rPr lang="en-US"/>
              <a:t>Nexteer Confidential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5125"/>
            <a:ext cx="1543050" cy="786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5125"/>
            <a:ext cx="4476750" cy="786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4AFCE54-A05C-4611-9C47-592798769F88}" type="slidenum">
              <a:rPr lang="en-US"/>
              <a:pPr/>
              <a:t>‹#›</a:t>
            </a:fld>
            <a:r>
              <a:rPr lang="en-US"/>
              <a:t>Nexteer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16F44436-3129-4F60-85A1-480C5C2BBD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A65188BA-A9A1-49B6-ABD1-C4ABD429C70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9" name="Rectangle 6"/>
          <p:cNvSpPr>
            <a:spLocks noGrp="1" noChangeArrowheads="1"/>
          </p:cNvSpPr>
          <p:nvPr>
            <p:ph type="sldNum" sz="quarter" idx="12"/>
          </p:nvPr>
        </p:nvSpPr>
        <p:spPr>
          <a:ln/>
        </p:spPr>
        <p:txBody>
          <a:bodyPr/>
          <a:lstStyle>
            <a:lvl1pPr>
              <a:defRPr/>
            </a:lvl1pPr>
          </a:lstStyle>
          <a:p>
            <a:fld id="{40CD894D-38A3-4A34-9823-06C57090381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5" name="Rectangle 6"/>
          <p:cNvSpPr>
            <a:spLocks noGrp="1" noChangeArrowheads="1"/>
          </p:cNvSpPr>
          <p:nvPr>
            <p:ph type="sldNum" sz="quarter" idx="12"/>
          </p:nvPr>
        </p:nvSpPr>
        <p:spPr>
          <a:ln/>
        </p:spPr>
        <p:txBody>
          <a:bodyPr/>
          <a:lstStyle>
            <a:lvl1pPr>
              <a:defRPr/>
            </a:lvl1pPr>
          </a:lstStyle>
          <a:p>
            <a:fld id="{322B71D0-A62C-4615-97ED-B4A353530A4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4" name="Rectangle 6"/>
          <p:cNvSpPr>
            <a:spLocks noGrp="1" noChangeArrowheads="1"/>
          </p:cNvSpPr>
          <p:nvPr>
            <p:ph type="sldNum" sz="quarter" idx="12"/>
          </p:nvPr>
        </p:nvSpPr>
        <p:spPr>
          <a:ln/>
        </p:spPr>
        <p:txBody>
          <a:bodyPr/>
          <a:lstStyle>
            <a:lvl1pPr>
              <a:defRPr/>
            </a:lvl1pPr>
          </a:lstStyle>
          <a:p>
            <a:fld id="{7EB16FAF-C696-4F65-A4B8-1C0EF76A34D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A83D7B6F-313E-4C2C-8955-7C23AE03F84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5F0997D6-FADE-437F-8668-69FF6D4AE6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2900" y="365125"/>
            <a:ext cx="6172200" cy="546100"/>
          </a:xfrm>
          <a:prstGeom prst="rect">
            <a:avLst/>
          </a:prstGeom>
          <a:noFill/>
          <a:ln w="9525">
            <a:noFill/>
            <a:miter lim="800000"/>
            <a:headEnd/>
            <a:tailEnd/>
          </a:ln>
        </p:spPr>
        <p:txBody>
          <a:bodyPr vert="horz" wrap="square" lIns="68644" tIns="34322" rIns="68644" bIns="34322"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42900" y="1082675"/>
            <a:ext cx="6172200" cy="7146925"/>
          </a:xfrm>
          <a:prstGeom prst="rect">
            <a:avLst/>
          </a:prstGeom>
          <a:noFill/>
          <a:ln w="9525">
            <a:noFill/>
            <a:miter lim="800000"/>
            <a:headEnd/>
            <a:tailEnd/>
          </a:ln>
        </p:spPr>
        <p:txBody>
          <a:bodyPr vert="horz" wrap="square" lIns="68644" tIns="34322" rIns="68644" bIns="34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defRPr sz="1100"/>
            </a:lvl1pPr>
          </a:lstStyle>
          <a:p>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ctr">
              <a:defRPr sz="600" i="1"/>
            </a:lvl1pPr>
          </a:lstStyle>
          <a:p>
            <a:r>
              <a:rPr lang="en-US"/>
              <a:t>Nexteer Confidential</a:t>
            </a:r>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r">
              <a:defRPr sz="1100"/>
            </a:lvl1pPr>
          </a:lstStyle>
          <a:p>
            <a:fld id="{DF8C484E-7707-4500-9BFE-25DC9F514DD3}" type="slidenum">
              <a:rPr lang="en-US"/>
              <a:pPr/>
              <a:t>‹#›</a:t>
            </a:fld>
            <a:endParaRPr lang="en-US"/>
          </a:p>
        </p:txBody>
      </p:sp>
      <p:sp>
        <p:nvSpPr>
          <p:cNvPr id="1031" name="Line 7"/>
          <p:cNvSpPr>
            <a:spLocks noChangeShapeType="1"/>
          </p:cNvSpPr>
          <p:nvPr userDrawn="1"/>
        </p:nvSpPr>
        <p:spPr bwMode="auto">
          <a:xfrm>
            <a:off x="339725" y="1025525"/>
            <a:ext cx="6178550" cy="0"/>
          </a:xfrm>
          <a:prstGeom prst="line">
            <a:avLst/>
          </a:prstGeom>
          <a:noFill/>
          <a:ln w="76200" cmpd="tri">
            <a:solidFill>
              <a:srgbClr val="9900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dt="0"/>
  <p:txStyles>
    <p:titleStyle>
      <a:lvl1pPr algn="ctr" defTabSz="685800" rtl="0" eaLnBrk="0" fontAlgn="base" hangingPunct="0">
        <a:spcBef>
          <a:spcPct val="0"/>
        </a:spcBef>
        <a:spcAft>
          <a:spcPct val="0"/>
        </a:spcAft>
        <a:defRPr sz="2100">
          <a:solidFill>
            <a:schemeClr val="tx2"/>
          </a:solidFill>
          <a:latin typeface="+mj-lt"/>
          <a:ea typeface="+mj-ea"/>
          <a:cs typeface="+mj-cs"/>
        </a:defRPr>
      </a:lvl1pPr>
      <a:lvl2pPr algn="ctr" defTabSz="685800" rtl="0" eaLnBrk="0" fontAlgn="base" hangingPunct="0">
        <a:spcBef>
          <a:spcPct val="0"/>
        </a:spcBef>
        <a:spcAft>
          <a:spcPct val="0"/>
        </a:spcAft>
        <a:defRPr sz="2100">
          <a:solidFill>
            <a:schemeClr val="tx2"/>
          </a:solidFill>
          <a:latin typeface="Arial" charset="0"/>
        </a:defRPr>
      </a:lvl2pPr>
      <a:lvl3pPr algn="ctr" defTabSz="685800" rtl="0" eaLnBrk="0" fontAlgn="base" hangingPunct="0">
        <a:spcBef>
          <a:spcPct val="0"/>
        </a:spcBef>
        <a:spcAft>
          <a:spcPct val="0"/>
        </a:spcAft>
        <a:defRPr sz="2100">
          <a:solidFill>
            <a:schemeClr val="tx2"/>
          </a:solidFill>
          <a:latin typeface="Arial" charset="0"/>
        </a:defRPr>
      </a:lvl3pPr>
      <a:lvl4pPr algn="ctr" defTabSz="685800" rtl="0" eaLnBrk="0" fontAlgn="base" hangingPunct="0">
        <a:spcBef>
          <a:spcPct val="0"/>
        </a:spcBef>
        <a:spcAft>
          <a:spcPct val="0"/>
        </a:spcAft>
        <a:defRPr sz="2100">
          <a:solidFill>
            <a:schemeClr val="tx2"/>
          </a:solidFill>
          <a:latin typeface="Arial" charset="0"/>
        </a:defRPr>
      </a:lvl4pPr>
      <a:lvl5pPr algn="ctr" defTabSz="685800" rtl="0" eaLnBrk="0" fontAlgn="base" hangingPunct="0">
        <a:spcBef>
          <a:spcPct val="0"/>
        </a:spcBef>
        <a:spcAft>
          <a:spcPct val="0"/>
        </a:spcAft>
        <a:defRPr sz="2100">
          <a:solidFill>
            <a:schemeClr val="tx2"/>
          </a:solidFill>
          <a:latin typeface="Arial" charset="0"/>
        </a:defRPr>
      </a:lvl5pPr>
      <a:lvl6pPr marL="457200" algn="ctr" defTabSz="685800" rtl="0" fontAlgn="base">
        <a:spcBef>
          <a:spcPct val="0"/>
        </a:spcBef>
        <a:spcAft>
          <a:spcPct val="0"/>
        </a:spcAft>
        <a:defRPr sz="2100">
          <a:solidFill>
            <a:schemeClr val="tx2"/>
          </a:solidFill>
          <a:latin typeface="Arial" charset="0"/>
        </a:defRPr>
      </a:lvl6pPr>
      <a:lvl7pPr marL="914400" algn="ctr" defTabSz="685800" rtl="0" fontAlgn="base">
        <a:spcBef>
          <a:spcPct val="0"/>
        </a:spcBef>
        <a:spcAft>
          <a:spcPct val="0"/>
        </a:spcAft>
        <a:defRPr sz="2100">
          <a:solidFill>
            <a:schemeClr val="tx2"/>
          </a:solidFill>
          <a:latin typeface="Arial" charset="0"/>
        </a:defRPr>
      </a:lvl7pPr>
      <a:lvl8pPr marL="1371600" algn="ctr" defTabSz="685800" rtl="0" fontAlgn="base">
        <a:spcBef>
          <a:spcPct val="0"/>
        </a:spcBef>
        <a:spcAft>
          <a:spcPct val="0"/>
        </a:spcAft>
        <a:defRPr sz="2100">
          <a:solidFill>
            <a:schemeClr val="tx2"/>
          </a:solidFill>
          <a:latin typeface="Arial" charset="0"/>
        </a:defRPr>
      </a:lvl8pPr>
      <a:lvl9pPr marL="1828800" algn="ctr" defTabSz="685800" rtl="0" fontAlgn="base">
        <a:spcBef>
          <a:spcPct val="0"/>
        </a:spcBef>
        <a:spcAft>
          <a:spcPct val="0"/>
        </a:spcAft>
        <a:defRPr sz="2100">
          <a:solidFill>
            <a:schemeClr val="tx2"/>
          </a:solidFill>
          <a:latin typeface="Arial" charset="0"/>
        </a:defRPr>
      </a:lvl9pPr>
    </p:titleStyle>
    <p:bodyStyle>
      <a:lvl1pPr marL="257175" indent="-257175" algn="l" defTabSz="685800" rtl="0" eaLnBrk="0" fontAlgn="base" hangingPunct="0">
        <a:spcBef>
          <a:spcPct val="20000"/>
        </a:spcBef>
        <a:spcAft>
          <a:spcPct val="0"/>
        </a:spcAft>
        <a:buChar char="•"/>
        <a:defRPr sz="11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1100">
          <a:solidFill>
            <a:schemeClr val="tx1"/>
          </a:solidFill>
          <a:latin typeface="+mn-lt"/>
        </a:defRPr>
      </a:lvl2pPr>
      <a:lvl3pPr marL="858838" indent="-173038" algn="l" defTabSz="685800" rtl="0" eaLnBrk="0" fontAlgn="base" hangingPunct="0">
        <a:spcBef>
          <a:spcPct val="20000"/>
        </a:spcBef>
        <a:spcAft>
          <a:spcPct val="0"/>
        </a:spcAft>
        <a:buChar char="•"/>
        <a:defRPr sz="1100">
          <a:solidFill>
            <a:schemeClr val="tx1"/>
          </a:solidFill>
          <a:latin typeface="+mn-lt"/>
        </a:defRPr>
      </a:lvl3pPr>
      <a:lvl4pPr marL="1201738" indent="-171450" algn="l" defTabSz="685800" rtl="0" eaLnBrk="0" fontAlgn="base" hangingPunct="0">
        <a:spcBef>
          <a:spcPct val="20000"/>
        </a:spcBef>
        <a:spcAft>
          <a:spcPct val="0"/>
        </a:spcAft>
        <a:buChar char="–"/>
        <a:defRPr sz="1100">
          <a:solidFill>
            <a:schemeClr val="tx1"/>
          </a:solidFill>
          <a:latin typeface="+mn-lt"/>
        </a:defRPr>
      </a:lvl4pPr>
      <a:lvl5pPr marL="1544638" indent="-171450" algn="l" defTabSz="685800" rtl="0" eaLnBrk="0" fontAlgn="base" hangingPunct="0">
        <a:spcBef>
          <a:spcPct val="20000"/>
        </a:spcBef>
        <a:spcAft>
          <a:spcPct val="0"/>
        </a:spcAft>
        <a:buChar char="»"/>
        <a:defRPr sz="1100">
          <a:solidFill>
            <a:schemeClr val="tx1"/>
          </a:solidFill>
          <a:latin typeface="+mn-lt"/>
        </a:defRPr>
      </a:lvl5pPr>
      <a:lvl6pPr marL="2001838" indent="-171450" algn="l" defTabSz="685800" rtl="0" fontAlgn="base">
        <a:spcBef>
          <a:spcPct val="20000"/>
        </a:spcBef>
        <a:spcAft>
          <a:spcPct val="0"/>
        </a:spcAft>
        <a:buChar char="»"/>
        <a:defRPr sz="1100">
          <a:solidFill>
            <a:schemeClr val="tx1"/>
          </a:solidFill>
          <a:latin typeface="+mn-lt"/>
        </a:defRPr>
      </a:lvl6pPr>
      <a:lvl7pPr marL="2459038" indent="-171450" algn="l" defTabSz="685800" rtl="0" fontAlgn="base">
        <a:spcBef>
          <a:spcPct val="20000"/>
        </a:spcBef>
        <a:spcAft>
          <a:spcPct val="0"/>
        </a:spcAft>
        <a:buChar char="»"/>
        <a:defRPr sz="1100">
          <a:solidFill>
            <a:schemeClr val="tx1"/>
          </a:solidFill>
          <a:latin typeface="+mn-lt"/>
        </a:defRPr>
      </a:lvl7pPr>
      <a:lvl8pPr marL="2916238" indent="-171450" algn="l" defTabSz="685800" rtl="0" fontAlgn="base">
        <a:spcBef>
          <a:spcPct val="20000"/>
        </a:spcBef>
        <a:spcAft>
          <a:spcPct val="0"/>
        </a:spcAft>
        <a:buChar char="»"/>
        <a:defRPr sz="1100">
          <a:solidFill>
            <a:schemeClr val="tx1"/>
          </a:solidFill>
          <a:latin typeface="+mn-lt"/>
        </a:defRPr>
      </a:lvl8pPr>
      <a:lvl9pPr marL="3373438" indent="-171450" algn="l" defTabSz="685800"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42900" y="365125"/>
            <a:ext cx="6172200" cy="660400"/>
          </a:xfrm>
          <a:prstGeom prst="rect">
            <a:avLst/>
          </a:prstGeom>
          <a:noFill/>
          <a:ln w="9525">
            <a:noFill/>
            <a:miter lim="800000"/>
            <a:headEnd/>
            <a:tailEnd/>
          </a:ln>
        </p:spPr>
        <p:txBody>
          <a:bodyPr vert="horz" wrap="square" lIns="68644" tIns="34322" rIns="68644" bIns="34322"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342900" y="1082675"/>
            <a:ext cx="6172200" cy="7146925"/>
          </a:xfrm>
          <a:prstGeom prst="rect">
            <a:avLst/>
          </a:prstGeom>
          <a:noFill/>
          <a:ln w="9525">
            <a:noFill/>
            <a:miter lim="800000"/>
            <a:headEnd/>
            <a:tailEnd/>
          </a:ln>
        </p:spPr>
        <p:txBody>
          <a:bodyPr vert="horz" wrap="square" lIns="68644" tIns="34322" rIns="68644" bIns="34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defRPr sz="1100"/>
            </a:lvl1pPr>
          </a:lstStyle>
          <a:p>
            <a:endParaRPr lang="en-US"/>
          </a:p>
        </p:txBody>
      </p:sp>
      <p:sp>
        <p:nvSpPr>
          <p:cNvPr id="5125"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ctr">
              <a:defRPr sz="1100"/>
            </a:lvl1pPr>
          </a:lstStyle>
          <a:p>
            <a:r>
              <a:rPr lang="en-US"/>
              <a:t>Nexteer Confidential</a:t>
            </a:r>
          </a:p>
        </p:txBody>
      </p:sp>
      <p:sp>
        <p:nvSpPr>
          <p:cNvPr id="5126"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r">
              <a:defRPr sz="600" i="1"/>
            </a:lvl1pPr>
          </a:lstStyle>
          <a:p>
            <a:fld id="{893DA24C-BE6E-462B-B805-AA8A260EDF81}" type="slidenum">
              <a:rPr lang="en-US"/>
              <a:pPr/>
              <a:t>‹#›</a:t>
            </a:fld>
            <a:r>
              <a:rPr lang="en-US"/>
              <a:t>Nexteer Confidential</a:t>
            </a:r>
          </a:p>
        </p:txBody>
      </p:sp>
      <p:sp>
        <p:nvSpPr>
          <p:cNvPr id="5127" name="Line 7"/>
          <p:cNvSpPr>
            <a:spLocks noChangeShapeType="1"/>
          </p:cNvSpPr>
          <p:nvPr userDrawn="1"/>
        </p:nvSpPr>
        <p:spPr bwMode="auto">
          <a:xfrm>
            <a:off x="339725" y="1025525"/>
            <a:ext cx="6178550" cy="0"/>
          </a:xfrm>
          <a:prstGeom prst="line">
            <a:avLst/>
          </a:prstGeom>
          <a:noFill/>
          <a:ln w="76200" cmpd="tri">
            <a:solidFill>
              <a:srgbClr val="9900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ctr" defTabSz="685800" rtl="0" eaLnBrk="0" fontAlgn="base" hangingPunct="0">
        <a:spcBef>
          <a:spcPct val="0"/>
        </a:spcBef>
        <a:spcAft>
          <a:spcPct val="0"/>
        </a:spcAft>
        <a:defRPr sz="2100">
          <a:solidFill>
            <a:schemeClr val="tx2"/>
          </a:solidFill>
          <a:latin typeface="+mj-lt"/>
          <a:ea typeface="+mj-ea"/>
          <a:cs typeface="+mj-cs"/>
        </a:defRPr>
      </a:lvl1pPr>
      <a:lvl2pPr algn="ctr" defTabSz="685800" rtl="0" eaLnBrk="0" fontAlgn="base" hangingPunct="0">
        <a:spcBef>
          <a:spcPct val="0"/>
        </a:spcBef>
        <a:spcAft>
          <a:spcPct val="0"/>
        </a:spcAft>
        <a:defRPr sz="2100">
          <a:solidFill>
            <a:schemeClr val="tx2"/>
          </a:solidFill>
          <a:latin typeface="Arial" charset="0"/>
        </a:defRPr>
      </a:lvl2pPr>
      <a:lvl3pPr algn="ctr" defTabSz="685800" rtl="0" eaLnBrk="0" fontAlgn="base" hangingPunct="0">
        <a:spcBef>
          <a:spcPct val="0"/>
        </a:spcBef>
        <a:spcAft>
          <a:spcPct val="0"/>
        </a:spcAft>
        <a:defRPr sz="2100">
          <a:solidFill>
            <a:schemeClr val="tx2"/>
          </a:solidFill>
          <a:latin typeface="Arial" charset="0"/>
        </a:defRPr>
      </a:lvl3pPr>
      <a:lvl4pPr algn="ctr" defTabSz="685800" rtl="0" eaLnBrk="0" fontAlgn="base" hangingPunct="0">
        <a:spcBef>
          <a:spcPct val="0"/>
        </a:spcBef>
        <a:spcAft>
          <a:spcPct val="0"/>
        </a:spcAft>
        <a:defRPr sz="2100">
          <a:solidFill>
            <a:schemeClr val="tx2"/>
          </a:solidFill>
          <a:latin typeface="Arial" charset="0"/>
        </a:defRPr>
      </a:lvl4pPr>
      <a:lvl5pPr algn="ctr" defTabSz="685800" rtl="0" eaLnBrk="0" fontAlgn="base" hangingPunct="0">
        <a:spcBef>
          <a:spcPct val="0"/>
        </a:spcBef>
        <a:spcAft>
          <a:spcPct val="0"/>
        </a:spcAft>
        <a:defRPr sz="2100">
          <a:solidFill>
            <a:schemeClr val="tx2"/>
          </a:solidFill>
          <a:latin typeface="Arial" charset="0"/>
        </a:defRPr>
      </a:lvl5pPr>
      <a:lvl6pPr marL="457200" algn="ctr" defTabSz="685800" rtl="0" fontAlgn="base">
        <a:spcBef>
          <a:spcPct val="0"/>
        </a:spcBef>
        <a:spcAft>
          <a:spcPct val="0"/>
        </a:spcAft>
        <a:defRPr sz="2100">
          <a:solidFill>
            <a:schemeClr val="tx2"/>
          </a:solidFill>
          <a:latin typeface="Arial" charset="0"/>
        </a:defRPr>
      </a:lvl6pPr>
      <a:lvl7pPr marL="914400" algn="ctr" defTabSz="685800" rtl="0" fontAlgn="base">
        <a:spcBef>
          <a:spcPct val="0"/>
        </a:spcBef>
        <a:spcAft>
          <a:spcPct val="0"/>
        </a:spcAft>
        <a:defRPr sz="2100">
          <a:solidFill>
            <a:schemeClr val="tx2"/>
          </a:solidFill>
          <a:latin typeface="Arial" charset="0"/>
        </a:defRPr>
      </a:lvl7pPr>
      <a:lvl8pPr marL="1371600" algn="ctr" defTabSz="685800" rtl="0" fontAlgn="base">
        <a:spcBef>
          <a:spcPct val="0"/>
        </a:spcBef>
        <a:spcAft>
          <a:spcPct val="0"/>
        </a:spcAft>
        <a:defRPr sz="2100">
          <a:solidFill>
            <a:schemeClr val="tx2"/>
          </a:solidFill>
          <a:latin typeface="Arial" charset="0"/>
        </a:defRPr>
      </a:lvl8pPr>
      <a:lvl9pPr marL="1828800" algn="ctr" defTabSz="685800" rtl="0" fontAlgn="base">
        <a:spcBef>
          <a:spcPct val="0"/>
        </a:spcBef>
        <a:spcAft>
          <a:spcPct val="0"/>
        </a:spcAft>
        <a:defRPr sz="2100">
          <a:solidFill>
            <a:schemeClr val="tx2"/>
          </a:solidFill>
          <a:latin typeface="Arial" charset="0"/>
        </a:defRPr>
      </a:lvl9pPr>
    </p:titleStyle>
    <p:bodyStyle>
      <a:lvl1pPr marL="257175" indent="-257175" algn="l" defTabSz="685800" rtl="0" eaLnBrk="0" fontAlgn="base" hangingPunct="0">
        <a:spcBef>
          <a:spcPct val="20000"/>
        </a:spcBef>
        <a:spcAft>
          <a:spcPct val="0"/>
        </a:spcAft>
        <a:buChar char="•"/>
        <a:defRPr sz="11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1100">
          <a:solidFill>
            <a:schemeClr val="tx1"/>
          </a:solidFill>
          <a:latin typeface="+mn-lt"/>
        </a:defRPr>
      </a:lvl2pPr>
      <a:lvl3pPr marL="858838" indent="-173038" algn="l" defTabSz="685800" rtl="0" eaLnBrk="0" fontAlgn="base" hangingPunct="0">
        <a:spcBef>
          <a:spcPct val="20000"/>
        </a:spcBef>
        <a:spcAft>
          <a:spcPct val="0"/>
        </a:spcAft>
        <a:buChar char="•"/>
        <a:defRPr sz="1100">
          <a:solidFill>
            <a:schemeClr val="tx1"/>
          </a:solidFill>
          <a:latin typeface="+mn-lt"/>
        </a:defRPr>
      </a:lvl3pPr>
      <a:lvl4pPr marL="1201738" indent="-171450" algn="l" defTabSz="685800" rtl="0" eaLnBrk="0" fontAlgn="base" hangingPunct="0">
        <a:spcBef>
          <a:spcPct val="20000"/>
        </a:spcBef>
        <a:spcAft>
          <a:spcPct val="0"/>
        </a:spcAft>
        <a:buChar char="–"/>
        <a:defRPr sz="1100">
          <a:solidFill>
            <a:schemeClr val="tx1"/>
          </a:solidFill>
          <a:latin typeface="+mn-lt"/>
        </a:defRPr>
      </a:lvl4pPr>
      <a:lvl5pPr marL="1544638" indent="-171450" algn="l" defTabSz="685800" rtl="0" eaLnBrk="0" fontAlgn="base" hangingPunct="0">
        <a:spcBef>
          <a:spcPct val="20000"/>
        </a:spcBef>
        <a:spcAft>
          <a:spcPct val="0"/>
        </a:spcAft>
        <a:buChar char="»"/>
        <a:defRPr sz="1100">
          <a:solidFill>
            <a:schemeClr val="tx1"/>
          </a:solidFill>
          <a:latin typeface="+mn-lt"/>
        </a:defRPr>
      </a:lvl5pPr>
      <a:lvl6pPr marL="2001838" indent="-171450" algn="l" defTabSz="685800" rtl="0" fontAlgn="base">
        <a:spcBef>
          <a:spcPct val="20000"/>
        </a:spcBef>
        <a:spcAft>
          <a:spcPct val="0"/>
        </a:spcAft>
        <a:buChar char="»"/>
        <a:defRPr sz="1100">
          <a:solidFill>
            <a:schemeClr val="tx1"/>
          </a:solidFill>
          <a:latin typeface="+mn-lt"/>
        </a:defRPr>
      </a:lvl6pPr>
      <a:lvl7pPr marL="2459038" indent="-171450" algn="l" defTabSz="685800" rtl="0" fontAlgn="base">
        <a:spcBef>
          <a:spcPct val="20000"/>
        </a:spcBef>
        <a:spcAft>
          <a:spcPct val="0"/>
        </a:spcAft>
        <a:buChar char="»"/>
        <a:defRPr sz="1100">
          <a:solidFill>
            <a:schemeClr val="tx1"/>
          </a:solidFill>
          <a:latin typeface="+mn-lt"/>
        </a:defRPr>
      </a:lvl7pPr>
      <a:lvl8pPr marL="2916238" indent="-171450" algn="l" defTabSz="685800" rtl="0" fontAlgn="base">
        <a:spcBef>
          <a:spcPct val="20000"/>
        </a:spcBef>
        <a:spcAft>
          <a:spcPct val="0"/>
        </a:spcAft>
        <a:buChar char="»"/>
        <a:defRPr sz="1100">
          <a:solidFill>
            <a:schemeClr val="tx1"/>
          </a:solidFill>
          <a:latin typeface="+mn-lt"/>
        </a:defRPr>
      </a:lvl8pPr>
      <a:lvl9pPr marL="3373438" indent="-171450" algn="l" defTabSz="685800"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1238250" y="3541372"/>
            <a:ext cx="2190750" cy="2971800"/>
          </a:xfrm>
          <a:prstGeom prst="rect">
            <a:avLst/>
          </a:prstGeom>
        </p:spPr>
        <p:style>
          <a:lnRef idx="1">
            <a:schemeClr val="accent2"/>
          </a:lnRef>
          <a:fillRef idx="2">
            <a:schemeClr val="accent2"/>
          </a:fillRef>
          <a:effectRef idx="1">
            <a:schemeClr val="accent2"/>
          </a:effectRef>
          <a:fontRef idx="minor">
            <a:schemeClr val="dk1"/>
          </a:fontRef>
        </p:style>
        <p:txBody>
          <a:bodyPr rtlCol="0" anchor="b"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spc="50" dirty="0" smtClean="0">
                <a:ln w="11430"/>
                <a:gradFill>
                  <a:gsLst>
                    <a:gs pos="25000">
                      <a:schemeClr val="accent2">
                        <a:satMod val="155000"/>
                      </a:schemeClr>
                    </a:gs>
                    <a:gs pos="100000">
                      <a:schemeClr val="accent2">
                        <a:shade val="45000"/>
                        <a:satMod val="165000"/>
                      </a:schemeClr>
                    </a:gs>
                  </a:gsLst>
                  <a:lin ang="5400000"/>
                </a:gradFill>
              </a:rPr>
              <a:t>SF018A EOT Protection</a:t>
            </a:r>
            <a:endParaRPr lang="en-US" sz="1200" b="1" spc="50" dirty="0">
              <a:ln w="11430"/>
              <a:gradFill>
                <a:gsLst>
                  <a:gs pos="25000">
                    <a:schemeClr val="accent2">
                      <a:satMod val="155000"/>
                    </a:schemeClr>
                  </a:gs>
                  <a:gs pos="100000">
                    <a:schemeClr val="accent2">
                      <a:shade val="45000"/>
                      <a:satMod val="165000"/>
                    </a:schemeClr>
                  </a:gs>
                </a:gsLst>
                <a:lin ang="5400000"/>
              </a:gradFill>
            </a:endParaRPr>
          </a:p>
        </p:txBody>
      </p:sp>
      <p:sp>
        <p:nvSpPr>
          <p:cNvPr id="1027" name="Footer Placeholder 6"/>
          <p:cNvSpPr>
            <a:spLocks noGrp="1"/>
          </p:cNvSpPr>
          <p:nvPr>
            <p:ph type="ftr" sz="quarter" idx="11"/>
          </p:nvPr>
        </p:nvSpPr>
        <p:spPr>
          <a:noFill/>
        </p:spPr>
        <p:txBody>
          <a:bodyPr/>
          <a:lstStyle/>
          <a:p>
            <a:pPr defTabSz="685800"/>
            <a:r>
              <a:rPr lang="en-US"/>
              <a:t>Nexteer Confidential</a:t>
            </a:r>
          </a:p>
        </p:txBody>
      </p:sp>
      <p:sp>
        <p:nvSpPr>
          <p:cNvPr id="1028" name="Rectangle 4"/>
          <p:cNvSpPr>
            <a:spLocks noGrp="1" noChangeArrowheads="1"/>
          </p:cNvSpPr>
          <p:nvPr>
            <p:ph type="title"/>
          </p:nvPr>
        </p:nvSpPr>
        <p:spPr>
          <a:xfrm>
            <a:off x="219410" y="152400"/>
            <a:ext cx="4724400" cy="758825"/>
          </a:xfrm>
        </p:spPr>
        <p:txBody>
          <a:bodyPr/>
          <a:lstStyle/>
          <a:p>
            <a:pPr eaLnBrk="1" hangingPunct="1"/>
            <a:r>
              <a:rPr lang="en-US" sz="1800" dirty="0" smtClean="0"/>
              <a:t>EOT Damping Command Boundary Reached Overview</a:t>
            </a:r>
            <a:r>
              <a:rPr lang="en-US" sz="1600" dirty="0" smtClean="0"/>
              <a:t/>
            </a:r>
            <a:br>
              <a:rPr lang="en-US" sz="1600" dirty="0" smtClean="0"/>
            </a:br>
            <a:r>
              <a:rPr lang="en-US" sz="1600" dirty="0" smtClean="0"/>
              <a:t>NTC </a:t>
            </a:r>
            <a:r>
              <a:rPr lang="en-US" sz="1600" dirty="0" smtClean="0"/>
              <a:t>0x0C6.0</a:t>
            </a:r>
            <a:endParaRPr lang="en-US" sz="1200" dirty="0" smtClean="0"/>
          </a:p>
        </p:txBody>
      </p:sp>
      <p:sp>
        <p:nvSpPr>
          <p:cNvPr id="1029" name="Rectangle 5"/>
          <p:cNvSpPr>
            <a:spLocks noGrp="1" noChangeArrowheads="1"/>
          </p:cNvSpPr>
          <p:nvPr>
            <p:ph type="body" sz="half" idx="1"/>
          </p:nvPr>
        </p:nvSpPr>
        <p:spPr>
          <a:xfrm>
            <a:off x="342900" y="1143000"/>
            <a:ext cx="6134100" cy="6629400"/>
          </a:xfrm>
        </p:spPr>
        <p:txBody>
          <a:bodyPr/>
          <a:lstStyle/>
          <a:p>
            <a:pPr marL="171450" indent="-171450" eaLnBrk="1" hangingPunct="1">
              <a:lnSpc>
                <a:spcPct val="90000"/>
              </a:lnSpc>
              <a:buFontTx/>
              <a:buNone/>
            </a:pPr>
            <a:r>
              <a:rPr lang="en-US" b="1" dirty="0" smtClean="0"/>
              <a:t>FDD: </a:t>
            </a:r>
            <a:r>
              <a:rPr lang="en-US" b="1" dirty="0" smtClean="0"/>
              <a:t>SF027A</a:t>
            </a:r>
            <a:endParaRPr lang="en-US" b="1" dirty="0" smtClean="0"/>
          </a:p>
          <a:p>
            <a:pPr marL="171450" indent="-171450" eaLnBrk="1" hangingPunct="1">
              <a:lnSpc>
                <a:spcPct val="90000"/>
              </a:lnSpc>
              <a:buFontTx/>
              <a:buNone/>
            </a:pPr>
            <a:r>
              <a:rPr lang="en-US" b="1" dirty="0" smtClean="0"/>
              <a:t>Description:</a:t>
            </a:r>
          </a:p>
          <a:p>
            <a:pPr marL="171450" indent="-171450" eaLnBrk="1" hangingPunct="1">
              <a:lnSpc>
                <a:spcPct val="90000"/>
              </a:lnSpc>
              <a:buNone/>
            </a:pPr>
            <a:r>
              <a:rPr lang="en-US" dirty="0"/>
              <a:t>A diagnostic fault is triggered when the </a:t>
            </a:r>
            <a:r>
              <a:rPr lang="en-US" dirty="0" smtClean="0"/>
              <a:t>EOT Damping </a:t>
            </a:r>
            <a:r>
              <a:rPr lang="en-US" dirty="0"/>
              <a:t>command reaches or exceeds </a:t>
            </a:r>
            <a:r>
              <a:rPr lang="en-US" dirty="0" smtClean="0"/>
              <a:t>the</a:t>
            </a:r>
          </a:p>
          <a:p>
            <a:pPr marL="171450" indent="-171450" eaLnBrk="1" hangingPunct="1">
              <a:lnSpc>
                <a:spcPct val="90000"/>
              </a:lnSpc>
              <a:buNone/>
            </a:pPr>
            <a:r>
              <a:rPr lang="en-US" dirty="0"/>
              <a:t>f</a:t>
            </a:r>
            <a:r>
              <a:rPr lang="en-US" dirty="0" smtClean="0"/>
              <a:t>irewall safety boundary.</a:t>
            </a:r>
            <a:endParaRPr lang="en-US" b="1" dirty="0" smtClean="0"/>
          </a:p>
          <a:p>
            <a:pPr eaLnBrk="1" hangingPunct="1">
              <a:lnSpc>
                <a:spcPct val="90000"/>
              </a:lnSpc>
              <a:buFontTx/>
              <a:buNone/>
            </a:pPr>
            <a:endParaRPr lang="en-US" b="1" dirty="0" smtClean="0"/>
          </a:p>
          <a:p>
            <a:pPr marL="171450" indent="-171450" eaLnBrk="1" hangingPunct="1">
              <a:lnSpc>
                <a:spcPct val="90000"/>
              </a:lnSpc>
              <a:buFontTx/>
              <a:buNone/>
            </a:pPr>
            <a:r>
              <a:rPr lang="en-US" b="1" dirty="0" smtClean="0"/>
              <a:t>Diagnostic Overview:</a:t>
            </a:r>
          </a:p>
          <a:p>
            <a:pPr marL="171450" indent="-171450" eaLnBrk="1" hangingPunct="1">
              <a:lnSpc>
                <a:spcPct val="90000"/>
              </a:lnSpc>
              <a:buFontTx/>
              <a:buNone/>
            </a:pPr>
            <a:r>
              <a:rPr lang="en-US" dirty="0" smtClean="0"/>
              <a:t>The EOT Protection </a:t>
            </a:r>
            <a:r>
              <a:rPr lang="en-US" dirty="0"/>
              <a:t>F</a:t>
            </a:r>
            <a:r>
              <a:rPr lang="en-US" dirty="0" smtClean="0"/>
              <a:t>irewall applies a limiting boundary on the EOT Damping Command.  The NTC is only triggered to provide notification of that limiting has occurred during the current controller power cycle.  The safety limit value is conditionally applied based upon steering wheel angle and vehicle speed.  There is no </a:t>
            </a:r>
            <a:r>
              <a:rPr lang="en-US" dirty="0" err="1" smtClean="0"/>
              <a:t>debounce</a:t>
            </a:r>
            <a:r>
              <a:rPr lang="en-US" dirty="0" smtClean="0"/>
              <a:t> time allocated for the NTC </a:t>
            </a:r>
            <a:r>
              <a:rPr lang="en-US" dirty="0"/>
              <a:t>(</a:t>
            </a:r>
            <a:r>
              <a:rPr lang="en-US" dirty="0" err="1"/>
              <a:t>eg</a:t>
            </a:r>
            <a:r>
              <a:rPr lang="en-US" dirty="0"/>
              <a:t> </a:t>
            </a:r>
            <a:r>
              <a:rPr lang="en-US" dirty="0" smtClean="0"/>
              <a:t>pass step</a:t>
            </a:r>
            <a:r>
              <a:rPr lang="en-US" dirty="0"/>
              <a:t>, </a:t>
            </a:r>
            <a:r>
              <a:rPr lang="en-US" dirty="0" smtClean="0"/>
              <a:t>fail step).</a:t>
            </a: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b="1" dirty="0"/>
          </a:p>
          <a:p>
            <a:pPr marL="171450" indent="-171450" eaLnBrk="1" hangingPunct="1">
              <a:lnSpc>
                <a:spcPct val="90000"/>
              </a:lnSpc>
              <a:buFontTx/>
              <a:buNone/>
            </a:pPr>
            <a:endParaRPr lang="en-US" b="1" dirty="0" smtClean="0"/>
          </a:p>
          <a:p>
            <a:pPr marL="171450" indent="-171450" eaLnBrk="1" hangingPunct="1">
              <a:lnSpc>
                <a:spcPct val="90000"/>
              </a:lnSpc>
              <a:buFontTx/>
              <a:buNone/>
            </a:pPr>
            <a:endParaRPr lang="en-US" b="1" dirty="0"/>
          </a:p>
          <a:p>
            <a:pPr marL="171450" indent="-171450" eaLnBrk="1" hangingPunct="1">
              <a:lnSpc>
                <a:spcPct val="90000"/>
              </a:lnSpc>
              <a:buFontTx/>
              <a:buNone/>
            </a:pPr>
            <a:r>
              <a:rPr lang="en-US" b="1" dirty="0" smtClean="0"/>
              <a:t/>
            </a:r>
            <a:br>
              <a:rPr lang="en-US" b="1" dirty="0" smtClean="0"/>
            </a:br>
            <a:r>
              <a:rPr lang="en-US" dirty="0" smtClean="0"/>
              <a:t> </a:t>
            </a: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b="1" dirty="0" smtClean="0"/>
          </a:p>
          <a:p>
            <a:pPr eaLnBrk="1" hangingPunct="1">
              <a:lnSpc>
                <a:spcPct val="90000"/>
              </a:lnSpc>
              <a:buFontTx/>
              <a:buNone/>
            </a:pPr>
            <a:endParaRPr lang="en-US" b="1" dirty="0" smtClean="0"/>
          </a:p>
          <a:p>
            <a:pPr eaLnBrk="1" hangingPunct="1">
              <a:lnSpc>
                <a:spcPct val="90000"/>
              </a:lnSpc>
              <a:buFontTx/>
              <a:buNone/>
            </a:pPr>
            <a:r>
              <a:rPr lang="en-US" b="1" dirty="0" smtClean="0"/>
              <a:t>Typical Fault Response:  </a:t>
            </a:r>
          </a:p>
          <a:p>
            <a:pPr lvl="1" eaLnBrk="1" hangingPunct="1">
              <a:lnSpc>
                <a:spcPct val="90000"/>
              </a:lnSpc>
            </a:pPr>
            <a:r>
              <a:rPr lang="en-US" dirty="0" smtClean="0"/>
              <a:t>LOA Based Systems</a:t>
            </a:r>
          </a:p>
          <a:p>
            <a:pPr lvl="2" eaLnBrk="1" hangingPunct="1">
              <a:lnSpc>
                <a:spcPct val="90000"/>
              </a:lnSpc>
            </a:pPr>
            <a:r>
              <a:rPr lang="en-US" dirty="0" smtClean="0"/>
              <a:t>F3</a:t>
            </a:r>
            <a:endParaRPr lang="en-US" dirty="0" smtClean="0"/>
          </a:p>
          <a:p>
            <a:pPr lvl="1" eaLnBrk="1" hangingPunct="1">
              <a:lnSpc>
                <a:spcPct val="90000"/>
              </a:lnSpc>
            </a:pPr>
            <a:r>
              <a:rPr lang="en-US" dirty="0" smtClean="0"/>
              <a:t>Non-LOA Based Systems</a:t>
            </a:r>
          </a:p>
          <a:p>
            <a:pPr lvl="2" eaLnBrk="1" hangingPunct="1">
              <a:lnSpc>
                <a:spcPct val="90000"/>
              </a:lnSpc>
            </a:pPr>
            <a:r>
              <a:rPr lang="en-US" dirty="0" smtClean="0"/>
              <a:t>F3</a:t>
            </a:r>
            <a:endParaRPr lang="en-US" dirty="0" smtClean="0"/>
          </a:p>
          <a:p>
            <a:pPr eaLnBrk="1" hangingPunct="1">
              <a:lnSpc>
                <a:spcPct val="90000"/>
              </a:lnSpc>
              <a:buFontTx/>
              <a:buNone/>
            </a:pPr>
            <a:r>
              <a:rPr lang="en-US" b="1" dirty="0" smtClean="0"/>
              <a:t>Probable Sources (Most to Least Probable):</a:t>
            </a:r>
          </a:p>
          <a:p>
            <a:pPr lvl="1" eaLnBrk="1" hangingPunct="1">
              <a:lnSpc>
                <a:spcPct val="90000"/>
              </a:lnSpc>
            </a:pPr>
            <a:r>
              <a:rPr lang="en-US" dirty="0"/>
              <a:t>Systematic fault within the primary return command </a:t>
            </a:r>
            <a:r>
              <a:rPr lang="en-US" dirty="0" smtClean="0"/>
              <a:t>function</a:t>
            </a:r>
          </a:p>
          <a:p>
            <a:pPr lvl="1" eaLnBrk="1" hangingPunct="1">
              <a:lnSpc>
                <a:spcPct val="90000"/>
              </a:lnSpc>
            </a:pPr>
            <a:r>
              <a:rPr lang="en-US" dirty="0"/>
              <a:t>Corrupted calibration of the </a:t>
            </a:r>
            <a:r>
              <a:rPr lang="en-US" dirty="0" err="1" smtClean="0"/>
              <a:t>EOTDamping</a:t>
            </a:r>
            <a:r>
              <a:rPr lang="en-US" dirty="0" smtClean="0"/>
              <a:t> firewall </a:t>
            </a:r>
            <a:r>
              <a:rPr lang="en-US" dirty="0"/>
              <a:t>safety boundary</a:t>
            </a:r>
          </a:p>
          <a:p>
            <a:pPr lvl="1" eaLnBrk="1" hangingPunct="1">
              <a:lnSpc>
                <a:spcPct val="90000"/>
              </a:lnSpc>
            </a:pPr>
            <a:endParaRPr lang="en-US" dirty="0" smtClean="0"/>
          </a:p>
        </p:txBody>
      </p:sp>
      <p:sp>
        <p:nvSpPr>
          <p:cNvPr id="1030" name="Rectangle 9"/>
          <p:cNvSpPr>
            <a:spLocks noChangeArrowheads="1"/>
          </p:cNvSpPr>
          <p:nvPr/>
        </p:nvSpPr>
        <p:spPr bwMode="auto">
          <a:xfrm>
            <a:off x="0" y="0"/>
            <a:ext cx="6858000" cy="0"/>
          </a:xfrm>
          <a:prstGeom prst="rect">
            <a:avLst/>
          </a:prstGeom>
          <a:noFill/>
          <a:ln w="9525">
            <a:noFill/>
            <a:miter lim="800000"/>
            <a:headEnd/>
            <a:tailEnd/>
          </a:ln>
        </p:spPr>
        <p:txBody>
          <a:bodyPr wrap="none" anchor="ctr">
            <a:spAutoFit/>
          </a:bodyPr>
          <a:lstStyle/>
          <a:p>
            <a:endParaRPr lang="en-US"/>
          </a:p>
        </p:txBody>
      </p:sp>
      <p:sp>
        <p:nvSpPr>
          <p:cNvPr id="1031" name="Rectangle 12"/>
          <p:cNvSpPr>
            <a:spLocks noChangeArrowheads="1"/>
          </p:cNvSpPr>
          <p:nvPr/>
        </p:nvSpPr>
        <p:spPr bwMode="auto">
          <a:xfrm>
            <a:off x="0" y="3609407"/>
            <a:ext cx="6858000" cy="0"/>
          </a:xfrm>
          <a:prstGeom prst="rect">
            <a:avLst/>
          </a:prstGeom>
          <a:noFill/>
          <a:ln w="9525">
            <a:noFill/>
            <a:miter lim="800000"/>
            <a:headEnd/>
            <a:tailEnd/>
          </a:ln>
        </p:spPr>
        <p:txBody>
          <a:bodyPr wrap="none" anchor="ctr">
            <a:spAutoFit/>
          </a:bodyPr>
          <a:lstStyle/>
          <a:p>
            <a:endParaRPr lang="en-US"/>
          </a:p>
        </p:txBody>
      </p:sp>
      <p:sp>
        <p:nvSpPr>
          <p:cNvPr id="1032" name="Rectangle 14"/>
          <p:cNvSpPr>
            <a:spLocks noChangeArrowheads="1"/>
          </p:cNvSpPr>
          <p:nvPr/>
        </p:nvSpPr>
        <p:spPr bwMode="auto">
          <a:xfrm>
            <a:off x="0" y="4234882"/>
            <a:ext cx="6858000" cy="0"/>
          </a:xfrm>
          <a:prstGeom prst="rect">
            <a:avLst/>
          </a:prstGeom>
          <a:noFill/>
          <a:ln w="9525">
            <a:noFill/>
            <a:miter lim="800000"/>
            <a:headEnd/>
            <a:tailEnd/>
          </a:ln>
        </p:spPr>
        <p:txBody>
          <a:bodyPr wrap="none" anchor="ctr">
            <a:spAutoFit/>
          </a:bodyPr>
          <a:lstStyle/>
          <a:p>
            <a:endParaRPr lang="en-US"/>
          </a:p>
        </p:txBody>
      </p:sp>
      <p:sp>
        <p:nvSpPr>
          <p:cNvPr id="1035" name="Text Box 336"/>
          <p:cNvSpPr txBox="1">
            <a:spLocks noChangeArrowheads="1"/>
          </p:cNvSpPr>
          <p:nvPr/>
        </p:nvSpPr>
        <p:spPr bwMode="auto">
          <a:xfrm>
            <a:off x="5562600" y="8686800"/>
            <a:ext cx="1143000" cy="252377"/>
          </a:xfrm>
          <a:prstGeom prst="rect">
            <a:avLst/>
          </a:prstGeom>
          <a:noFill/>
          <a:ln w="9525">
            <a:noFill/>
            <a:miter lim="800000"/>
            <a:headEnd/>
            <a:tailEnd/>
          </a:ln>
        </p:spPr>
        <p:txBody>
          <a:bodyPr>
            <a:spAutoFit/>
          </a:bodyPr>
          <a:lstStyle/>
          <a:p>
            <a:pPr defTabSz="685800">
              <a:lnSpc>
                <a:spcPct val="40000"/>
              </a:lnSpc>
              <a:spcBef>
                <a:spcPct val="50000"/>
              </a:spcBef>
            </a:pPr>
            <a:r>
              <a:rPr lang="en-US" sz="800" dirty="0"/>
              <a:t>Rev: 1.0</a:t>
            </a:r>
          </a:p>
          <a:p>
            <a:pPr defTabSz="685800">
              <a:lnSpc>
                <a:spcPct val="40000"/>
              </a:lnSpc>
              <a:spcBef>
                <a:spcPct val="50000"/>
              </a:spcBef>
            </a:pPr>
            <a:r>
              <a:rPr lang="en-US" sz="800" dirty="0"/>
              <a:t>Modified: </a:t>
            </a:r>
            <a:r>
              <a:rPr lang="en-US" sz="800" dirty="0" smtClean="0"/>
              <a:t>nn-Jan-13</a:t>
            </a:r>
            <a:endParaRPr lang="en-US" sz="800" dirty="0"/>
          </a:p>
        </p:txBody>
      </p:sp>
      <p:graphicFrame>
        <p:nvGraphicFramePr>
          <p:cNvPr id="13" name="Table 12"/>
          <p:cNvGraphicFramePr>
            <a:graphicFrameLocks noGrp="1"/>
          </p:cNvGraphicFramePr>
          <p:nvPr>
            <p:extLst>
              <p:ext uri="{D42A27DB-BD31-4B8C-83A1-F6EECF244321}">
                <p14:modId xmlns:p14="http://schemas.microsoft.com/office/powerpoint/2010/main" val="1843596761"/>
              </p:ext>
            </p:extLst>
          </p:nvPr>
        </p:nvGraphicFramePr>
        <p:xfrm>
          <a:off x="4953000" y="152400"/>
          <a:ext cx="1371600" cy="731520"/>
        </p:xfrm>
        <a:graphic>
          <a:graphicData uri="http://schemas.openxmlformats.org/drawingml/2006/table">
            <a:tbl>
              <a:tblPr firstRow="1" bandRow="1">
                <a:tableStyleId>{5C22544A-7EE6-4342-B048-85BDC9FD1C3A}</a:tableStyleId>
              </a:tblPr>
              <a:tblGrid>
                <a:gridCol w="990600"/>
                <a:gridCol w="381000"/>
              </a:tblGrid>
              <a:tr h="243840">
                <a:tc>
                  <a:txBody>
                    <a:bodyPr/>
                    <a:lstStyle/>
                    <a:p>
                      <a:r>
                        <a:rPr lang="en-US" sz="1000" b="0" dirty="0" smtClean="0">
                          <a:solidFill>
                            <a:schemeClr val="tx1"/>
                          </a:solidFill>
                        </a:rPr>
                        <a:t>Initialization</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Periodic</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smtClean="0">
                          <a:solidFill>
                            <a:schemeClr val="tx1"/>
                          </a:solidFill>
                        </a:rPr>
                        <a:t>X</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Event</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3524250" y="3553051"/>
            <a:ext cx="2743200" cy="2971800"/>
          </a:xfrm>
          <a:prstGeom prst="rect">
            <a:avLst/>
          </a:prstGeom>
        </p:spPr>
        <p:style>
          <a:lnRef idx="1">
            <a:schemeClr val="accent2"/>
          </a:lnRef>
          <a:fillRef idx="2">
            <a:schemeClr val="accent2"/>
          </a:fillRef>
          <a:effectRef idx="1">
            <a:schemeClr val="accent2"/>
          </a:effectRef>
          <a:fontRef idx="minor">
            <a:schemeClr val="dk1"/>
          </a:fontRef>
        </p:style>
        <p:txBody>
          <a:bodyPr rtlCol="0" anchor="b"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spc="50" dirty="0" smtClean="0">
                <a:ln w="11430"/>
                <a:gradFill>
                  <a:gsLst>
                    <a:gs pos="25000">
                      <a:schemeClr val="accent2">
                        <a:satMod val="155000"/>
                      </a:schemeClr>
                    </a:gs>
                    <a:gs pos="100000">
                      <a:schemeClr val="accent2">
                        <a:shade val="45000"/>
                        <a:satMod val="165000"/>
                      </a:schemeClr>
                    </a:gs>
                  </a:gsLst>
                  <a:lin ang="5400000"/>
                </a:gradFill>
              </a:rPr>
              <a:t>SF027A EOT Protection </a:t>
            </a:r>
            <a:r>
              <a:rPr lang="en-US" sz="1200" b="1" spc="50" dirty="0" smtClean="0">
                <a:ln w="11430"/>
                <a:gradFill>
                  <a:gsLst>
                    <a:gs pos="25000">
                      <a:schemeClr val="accent2">
                        <a:satMod val="155000"/>
                      </a:schemeClr>
                    </a:gs>
                    <a:gs pos="100000">
                      <a:schemeClr val="accent2">
                        <a:shade val="45000"/>
                        <a:satMod val="165000"/>
                      </a:schemeClr>
                    </a:gs>
                  </a:gsLst>
                  <a:lin ang="5400000"/>
                </a:gradFill>
              </a:rPr>
              <a:t>Firewall</a:t>
            </a:r>
            <a:endParaRPr lang="en-US" sz="1200" b="1" spc="50" dirty="0">
              <a:ln w="11430"/>
              <a:gradFill>
                <a:gsLst>
                  <a:gs pos="25000">
                    <a:schemeClr val="accent2">
                      <a:satMod val="155000"/>
                    </a:schemeClr>
                  </a:gs>
                  <a:gs pos="100000">
                    <a:schemeClr val="accent2">
                      <a:shade val="45000"/>
                      <a:satMod val="165000"/>
                    </a:schemeClr>
                  </a:gs>
                </a:gsLst>
                <a:lin ang="5400000"/>
              </a:gradFill>
            </a:endParaRPr>
          </a:p>
        </p:txBody>
      </p:sp>
      <p:sp>
        <p:nvSpPr>
          <p:cNvPr id="14" name="Terminator 6"/>
          <p:cNvSpPr/>
          <p:nvPr/>
        </p:nvSpPr>
        <p:spPr>
          <a:xfrm>
            <a:off x="95250" y="5000057"/>
            <a:ext cx="838200" cy="381000"/>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Steering</a:t>
            </a:r>
          </a:p>
          <a:p>
            <a:pPr algn="ctr"/>
            <a:r>
              <a:rPr lang="en-US" sz="900" dirty="0" smtClean="0"/>
              <a:t>Signals</a:t>
            </a:r>
            <a:endParaRPr lang="en-US" sz="900" dirty="0"/>
          </a:p>
        </p:txBody>
      </p:sp>
      <p:grpSp>
        <p:nvGrpSpPr>
          <p:cNvPr id="15" name="Group 452"/>
          <p:cNvGrpSpPr/>
          <p:nvPr/>
        </p:nvGrpSpPr>
        <p:grpSpPr>
          <a:xfrm>
            <a:off x="4057650" y="3857851"/>
            <a:ext cx="1219200" cy="685800"/>
            <a:chOff x="4495800" y="2209800"/>
            <a:chExt cx="1219200" cy="685800"/>
          </a:xfrm>
        </p:grpSpPr>
        <p:sp>
          <p:nvSpPr>
            <p:cNvPr id="16" name="Rectangle 15"/>
            <p:cNvSpPr/>
            <p:nvPr/>
          </p:nvSpPr>
          <p:spPr>
            <a:xfrm>
              <a:off x="4495800" y="2209800"/>
              <a:ext cx="12192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en-US" sz="1000" dirty="0" smtClean="0"/>
                <a:t>Safety Boundary</a:t>
              </a:r>
              <a:endParaRPr lang="en-US" sz="1000" dirty="0"/>
            </a:p>
          </p:txBody>
        </p:sp>
        <p:sp>
          <p:nvSpPr>
            <p:cNvPr id="17" name="Freeform 16"/>
            <p:cNvSpPr/>
            <p:nvPr/>
          </p:nvSpPr>
          <p:spPr>
            <a:xfrm>
              <a:off x="4827356" y="2423679"/>
              <a:ext cx="554604" cy="433188"/>
            </a:xfrm>
            <a:custGeom>
              <a:avLst/>
              <a:gdLst>
                <a:gd name="connsiteX0" fmla="*/ 0 w 554604"/>
                <a:gd name="connsiteY0" fmla="*/ 164086 h 426625"/>
                <a:gd name="connsiteX1" fmla="*/ 249408 w 554604"/>
                <a:gd name="connsiteY1" fmla="*/ 164086 h 426625"/>
                <a:gd name="connsiteX2" fmla="*/ 551323 w 554604"/>
                <a:gd name="connsiteY2" fmla="*/ 0 h 426625"/>
                <a:gd name="connsiteX3" fmla="*/ 554604 w 554604"/>
                <a:gd name="connsiteY3" fmla="*/ 242848 h 426625"/>
                <a:gd name="connsiteX4" fmla="*/ 285506 w 554604"/>
                <a:gd name="connsiteY4" fmla="*/ 242848 h 426625"/>
                <a:gd name="connsiteX5" fmla="*/ 26253 w 554604"/>
                <a:gd name="connsiteY5" fmla="*/ 426625 h 426625"/>
                <a:gd name="connsiteX6" fmla="*/ 0 w 554604"/>
                <a:gd name="connsiteY6" fmla="*/ 164086 h 426625"/>
                <a:gd name="connsiteX0" fmla="*/ 0 w 554604"/>
                <a:gd name="connsiteY0" fmla="*/ 164086 h 433188"/>
                <a:gd name="connsiteX1" fmla="*/ 249408 w 554604"/>
                <a:gd name="connsiteY1" fmla="*/ 164086 h 433188"/>
                <a:gd name="connsiteX2" fmla="*/ 551323 w 554604"/>
                <a:gd name="connsiteY2" fmla="*/ 0 h 433188"/>
                <a:gd name="connsiteX3" fmla="*/ 554604 w 554604"/>
                <a:gd name="connsiteY3" fmla="*/ 242848 h 433188"/>
                <a:gd name="connsiteX4" fmla="*/ 285506 w 554604"/>
                <a:gd name="connsiteY4" fmla="*/ 242848 h 433188"/>
                <a:gd name="connsiteX5" fmla="*/ 9845 w 554604"/>
                <a:gd name="connsiteY5" fmla="*/ 433188 h 433188"/>
                <a:gd name="connsiteX6" fmla="*/ 0 w 554604"/>
                <a:gd name="connsiteY6" fmla="*/ 164086 h 433188"/>
                <a:gd name="connsiteX0" fmla="*/ 3282 w 557886"/>
                <a:gd name="connsiteY0" fmla="*/ 164086 h 433188"/>
                <a:gd name="connsiteX1" fmla="*/ 252690 w 557886"/>
                <a:gd name="connsiteY1" fmla="*/ 164086 h 433188"/>
                <a:gd name="connsiteX2" fmla="*/ 554605 w 557886"/>
                <a:gd name="connsiteY2" fmla="*/ 0 h 433188"/>
                <a:gd name="connsiteX3" fmla="*/ 557886 w 557886"/>
                <a:gd name="connsiteY3" fmla="*/ 242848 h 433188"/>
                <a:gd name="connsiteX4" fmla="*/ 288788 w 557886"/>
                <a:gd name="connsiteY4" fmla="*/ 242848 h 433188"/>
                <a:gd name="connsiteX5" fmla="*/ 0 w 557886"/>
                <a:gd name="connsiteY5" fmla="*/ 433188 h 433188"/>
                <a:gd name="connsiteX6" fmla="*/ 3282 w 557886"/>
                <a:gd name="connsiteY6" fmla="*/ 164086 h 433188"/>
                <a:gd name="connsiteX0" fmla="*/ 0 w 554604"/>
                <a:gd name="connsiteY0" fmla="*/ 164086 h 433188"/>
                <a:gd name="connsiteX1" fmla="*/ 249408 w 554604"/>
                <a:gd name="connsiteY1" fmla="*/ 164086 h 433188"/>
                <a:gd name="connsiteX2" fmla="*/ 551323 w 554604"/>
                <a:gd name="connsiteY2" fmla="*/ 0 h 433188"/>
                <a:gd name="connsiteX3" fmla="*/ 554604 w 554604"/>
                <a:gd name="connsiteY3" fmla="*/ 242848 h 433188"/>
                <a:gd name="connsiteX4" fmla="*/ 285506 w 554604"/>
                <a:gd name="connsiteY4" fmla="*/ 242848 h 433188"/>
                <a:gd name="connsiteX5" fmla="*/ 6563 w 554604"/>
                <a:gd name="connsiteY5" fmla="*/ 433188 h 433188"/>
                <a:gd name="connsiteX6" fmla="*/ 0 w 554604"/>
                <a:gd name="connsiteY6" fmla="*/ 164086 h 43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604" h="433188">
                  <a:moveTo>
                    <a:pt x="0" y="164086"/>
                  </a:moveTo>
                  <a:lnTo>
                    <a:pt x="249408" y="164086"/>
                  </a:lnTo>
                  <a:lnTo>
                    <a:pt x="551323" y="0"/>
                  </a:lnTo>
                  <a:cubicBezTo>
                    <a:pt x="552417" y="80949"/>
                    <a:pt x="553510" y="161899"/>
                    <a:pt x="554604" y="242848"/>
                  </a:cubicBezTo>
                  <a:lnTo>
                    <a:pt x="285506" y="242848"/>
                  </a:lnTo>
                  <a:lnTo>
                    <a:pt x="6563" y="433188"/>
                  </a:lnTo>
                  <a:lnTo>
                    <a:pt x="0" y="164086"/>
                  </a:lnTo>
                  <a:close/>
                </a:path>
              </a:pathLst>
            </a:cu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2"/>
                </a:solidFill>
              </a:endParaRPr>
            </a:p>
          </p:txBody>
        </p:sp>
        <p:cxnSp>
          <p:nvCxnSpPr>
            <p:cNvPr id="18" name="Straight Connector 17"/>
            <p:cNvCxnSpPr/>
            <p:nvPr/>
          </p:nvCxnSpPr>
          <p:spPr>
            <a:xfrm>
              <a:off x="4800600" y="2628899"/>
              <a:ext cx="609600"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V="1">
              <a:off x="5105400" y="2449285"/>
              <a:ext cx="0" cy="359228"/>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grpSp>
      <p:cxnSp>
        <p:nvCxnSpPr>
          <p:cNvPr id="20" name="Elbow Connector 59"/>
          <p:cNvCxnSpPr>
            <a:stCxn id="35" idx="2"/>
            <a:endCxn id="40" idx="1"/>
          </p:cNvCxnSpPr>
          <p:nvPr/>
        </p:nvCxnSpPr>
        <p:spPr>
          <a:xfrm rot="16200000" flipH="1">
            <a:off x="4777306" y="5262269"/>
            <a:ext cx="246142" cy="466255"/>
          </a:xfrm>
          <a:prstGeom prst="bentConnector2">
            <a:avLst/>
          </a:prstGeom>
          <a:ln>
            <a:headEnd type="none"/>
            <a:tailEnd type="triangle"/>
          </a:ln>
        </p:spPr>
        <p:style>
          <a:lnRef idx="2">
            <a:schemeClr val="dk1"/>
          </a:lnRef>
          <a:fillRef idx="0">
            <a:schemeClr val="dk1"/>
          </a:fillRef>
          <a:effectRef idx="1">
            <a:schemeClr val="dk1"/>
          </a:effectRef>
          <a:fontRef idx="minor">
            <a:schemeClr val="tx1"/>
          </a:fontRef>
        </p:style>
      </p:cxnSp>
      <p:grpSp>
        <p:nvGrpSpPr>
          <p:cNvPr id="25" name="Group 235"/>
          <p:cNvGrpSpPr/>
          <p:nvPr/>
        </p:nvGrpSpPr>
        <p:grpSpPr>
          <a:xfrm>
            <a:off x="1695450" y="4657157"/>
            <a:ext cx="1219200" cy="1295400"/>
            <a:chOff x="1295400" y="3124200"/>
            <a:chExt cx="1219200" cy="838200"/>
          </a:xfrm>
        </p:grpSpPr>
        <p:sp>
          <p:nvSpPr>
            <p:cNvPr id="26" name="Rectangle 25"/>
            <p:cNvSpPr/>
            <p:nvPr/>
          </p:nvSpPr>
          <p:spPr>
            <a:xfrm>
              <a:off x="1295400" y="3124200"/>
              <a:ext cx="12192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sz="1000" dirty="0" smtClean="0">
                  <a:solidFill>
                    <a:schemeClr val="accent2">
                      <a:lumMod val="75000"/>
                    </a:schemeClr>
                  </a:solidFill>
                </a:rPr>
                <a:t>EOT Damping Calculation</a:t>
              </a:r>
              <a:endParaRPr lang="en-US" sz="1000" dirty="0">
                <a:solidFill>
                  <a:schemeClr val="accent2">
                    <a:lumMod val="75000"/>
                  </a:schemeClr>
                </a:solidFill>
              </a:endParaRPr>
            </a:p>
          </p:txBody>
        </p:sp>
        <p:cxnSp>
          <p:nvCxnSpPr>
            <p:cNvPr id="27" name="Straight Connector 26"/>
            <p:cNvCxnSpPr/>
            <p:nvPr/>
          </p:nvCxnSpPr>
          <p:spPr>
            <a:xfrm>
              <a:off x="1600200" y="3543300"/>
              <a:ext cx="609600"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V="1">
              <a:off x="1905000" y="3363686"/>
              <a:ext cx="0" cy="359229"/>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29" name="Arc 28"/>
            <p:cNvSpPr/>
            <p:nvPr/>
          </p:nvSpPr>
          <p:spPr>
            <a:xfrm rot="16200000" flipH="1" flipV="1">
              <a:off x="1695450" y="3105150"/>
              <a:ext cx="419100" cy="457200"/>
            </a:xfrm>
            <a:prstGeom prst="arc">
              <a:avLst/>
            </a:prstGeom>
            <a:ln>
              <a:headEnd type="none"/>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chemeClr val="accent2">
                    <a:lumMod val="75000"/>
                  </a:schemeClr>
                </a:solidFill>
              </a:endParaRPr>
            </a:p>
          </p:txBody>
        </p:sp>
        <p:sp>
          <p:nvSpPr>
            <p:cNvPr id="30" name="Arc 29"/>
            <p:cNvSpPr/>
            <p:nvPr/>
          </p:nvSpPr>
          <p:spPr>
            <a:xfrm rot="16200000">
              <a:off x="1695450" y="3524250"/>
              <a:ext cx="419100" cy="457200"/>
            </a:xfrm>
            <a:prstGeom prst="arc">
              <a:avLst/>
            </a:prstGeom>
            <a:ln>
              <a:headEnd type="none"/>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chemeClr val="accent2">
                    <a:lumMod val="75000"/>
                  </a:schemeClr>
                </a:solidFill>
              </a:endParaRPr>
            </a:p>
          </p:txBody>
        </p:sp>
      </p:grpSp>
      <p:cxnSp>
        <p:nvCxnSpPr>
          <p:cNvPr id="32" name="Straight Arrow Connector 31"/>
          <p:cNvCxnSpPr>
            <a:stCxn id="26" idx="3"/>
            <a:endCxn id="35" idx="1"/>
          </p:cNvCxnSpPr>
          <p:nvPr/>
        </p:nvCxnSpPr>
        <p:spPr>
          <a:xfrm flipV="1">
            <a:off x="2914650" y="5181826"/>
            <a:ext cx="1371600" cy="526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4" idx="3"/>
          </p:cNvCxnSpPr>
          <p:nvPr/>
        </p:nvCxnSpPr>
        <p:spPr>
          <a:xfrm flipV="1">
            <a:off x="933450" y="5187094"/>
            <a:ext cx="790575" cy="3463"/>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35" name="Alternate Process 97"/>
          <p:cNvSpPr/>
          <p:nvPr/>
        </p:nvSpPr>
        <p:spPr>
          <a:xfrm>
            <a:off x="4286250" y="4991326"/>
            <a:ext cx="762000" cy="381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Limit</a:t>
            </a:r>
            <a:endParaRPr lang="en-US" sz="1000" dirty="0"/>
          </a:p>
        </p:txBody>
      </p:sp>
      <p:cxnSp>
        <p:nvCxnSpPr>
          <p:cNvPr id="38" name="Straight Arrow Connector 37"/>
          <p:cNvCxnSpPr>
            <a:stCxn id="35" idx="3"/>
          </p:cNvCxnSpPr>
          <p:nvPr/>
        </p:nvCxnSpPr>
        <p:spPr>
          <a:xfrm>
            <a:off x="5048250" y="5181826"/>
            <a:ext cx="9906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endCxn id="35" idx="0"/>
          </p:cNvCxnSpPr>
          <p:nvPr/>
        </p:nvCxnSpPr>
        <p:spPr>
          <a:xfrm rot="5400000">
            <a:off x="4400550" y="4724626"/>
            <a:ext cx="5334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133505" y="5495357"/>
            <a:ext cx="1000595" cy="246221"/>
          </a:xfrm>
          <a:prstGeom prst="rect">
            <a:avLst/>
          </a:prstGeom>
          <a:noFill/>
        </p:spPr>
        <p:txBody>
          <a:bodyPr wrap="none" rtlCol="0">
            <a:spAutoFit/>
          </a:bodyPr>
          <a:lstStyle/>
          <a:p>
            <a:r>
              <a:rPr lang="en-US" sz="1000" b="1" dirty="0" smtClean="0"/>
              <a:t>NTC  </a:t>
            </a:r>
            <a:r>
              <a:rPr lang="en-US" sz="1000" b="1" dirty="0" smtClean="0"/>
              <a:t>0x0C6.0</a:t>
            </a:r>
            <a:endParaRPr lang="en-US" sz="1000" b="1" dirty="0"/>
          </a:p>
        </p:txBody>
      </p:sp>
      <p:sp>
        <p:nvSpPr>
          <p:cNvPr id="46" name="TextBox 45"/>
          <p:cNvSpPr txBox="1"/>
          <p:nvPr/>
        </p:nvSpPr>
        <p:spPr>
          <a:xfrm>
            <a:off x="2970772" y="4876946"/>
            <a:ext cx="1111202" cy="246221"/>
          </a:xfrm>
          <a:prstGeom prst="rect">
            <a:avLst/>
          </a:prstGeom>
          <a:noFill/>
        </p:spPr>
        <p:txBody>
          <a:bodyPr wrap="none" rtlCol="0">
            <a:spAutoFit/>
          </a:bodyPr>
          <a:lstStyle/>
          <a:p>
            <a:r>
              <a:rPr lang="en-US" sz="1000" b="1" dirty="0" err="1"/>
              <a:t>EotDampgCmd</a:t>
            </a:r>
            <a:endParaRPr lang="en-US" sz="1000" b="1" dirty="0"/>
          </a:p>
        </p:txBody>
      </p:sp>
      <p:sp>
        <p:nvSpPr>
          <p:cNvPr id="47" name="TextBox 46"/>
          <p:cNvSpPr txBox="1"/>
          <p:nvPr/>
        </p:nvSpPr>
        <p:spPr>
          <a:xfrm>
            <a:off x="4907224" y="4809557"/>
            <a:ext cx="1417376" cy="246221"/>
          </a:xfrm>
          <a:prstGeom prst="rect">
            <a:avLst/>
          </a:prstGeom>
          <a:noFill/>
        </p:spPr>
        <p:txBody>
          <a:bodyPr wrap="none" rtlCol="0">
            <a:spAutoFit/>
          </a:bodyPr>
          <a:lstStyle/>
          <a:p>
            <a:r>
              <a:rPr lang="en-US" sz="1000" b="1" dirty="0" err="1"/>
              <a:t>EotDampgCmdLimd</a:t>
            </a:r>
            <a:endParaRPr lang="en-US" sz="1000" b="1" dirty="0"/>
          </a:p>
        </p:txBody>
      </p:sp>
      <p:sp>
        <p:nvSpPr>
          <p:cNvPr id="63" name="Terminator 6"/>
          <p:cNvSpPr/>
          <p:nvPr/>
        </p:nvSpPr>
        <p:spPr>
          <a:xfrm>
            <a:off x="152400" y="3124200"/>
            <a:ext cx="838200" cy="591344"/>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Steering</a:t>
            </a:r>
          </a:p>
          <a:p>
            <a:pPr algn="ctr"/>
            <a:r>
              <a:rPr lang="en-US" sz="900" dirty="0" smtClean="0"/>
              <a:t>Position</a:t>
            </a:r>
            <a:endParaRPr lang="en-US" sz="900" dirty="0"/>
          </a:p>
          <a:p>
            <a:pPr algn="ctr"/>
            <a:r>
              <a:rPr lang="en-US" sz="900" dirty="0" smtClean="0"/>
              <a:t> &amp; Vehicle Speed</a:t>
            </a:r>
            <a:endParaRPr lang="en-US" sz="900" dirty="0"/>
          </a:p>
        </p:txBody>
      </p:sp>
      <p:cxnSp>
        <p:nvCxnSpPr>
          <p:cNvPr id="64" name="Elbow Connector 59"/>
          <p:cNvCxnSpPr>
            <a:stCxn id="63" idx="3"/>
            <a:endCxn id="16" idx="0"/>
          </p:cNvCxnSpPr>
          <p:nvPr/>
        </p:nvCxnSpPr>
        <p:spPr>
          <a:xfrm>
            <a:off x="990600" y="3419872"/>
            <a:ext cx="3676650" cy="437979"/>
          </a:xfrm>
          <a:prstGeom prst="bentConnector2">
            <a:avLst/>
          </a:prstGeom>
          <a:ln>
            <a:headEnd type="none"/>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1238250" y="3541372"/>
            <a:ext cx="2190750" cy="2971800"/>
          </a:xfrm>
          <a:prstGeom prst="rect">
            <a:avLst/>
          </a:prstGeom>
        </p:spPr>
        <p:style>
          <a:lnRef idx="1">
            <a:schemeClr val="accent2"/>
          </a:lnRef>
          <a:fillRef idx="2">
            <a:schemeClr val="accent2"/>
          </a:fillRef>
          <a:effectRef idx="1">
            <a:schemeClr val="accent2"/>
          </a:effectRef>
          <a:fontRef idx="minor">
            <a:schemeClr val="dk1"/>
          </a:fontRef>
        </p:style>
        <p:txBody>
          <a:bodyPr rtlCol="0" anchor="b"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spc="50" dirty="0" smtClean="0">
                <a:ln w="11430"/>
                <a:gradFill>
                  <a:gsLst>
                    <a:gs pos="25000">
                      <a:schemeClr val="accent2">
                        <a:satMod val="155000"/>
                      </a:schemeClr>
                    </a:gs>
                    <a:gs pos="100000">
                      <a:schemeClr val="accent2">
                        <a:shade val="45000"/>
                        <a:satMod val="165000"/>
                      </a:schemeClr>
                    </a:gs>
                  </a:gsLst>
                  <a:lin ang="5400000"/>
                </a:gradFill>
              </a:rPr>
              <a:t>SF018A EOT Protection</a:t>
            </a:r>
            <a:endParaRPr lang="en-US" sz="1200" b="1" spc="50" dirty="0">
              <a:ln w="11430"/>
              <a:gradFill>
                <a:gsLst>
                  <a:gs pos="25000">
                    <a:schemeClr val="accent2">
                      <a:satMod val="155000"/>
                    </a:schemeClr>
                  </a:gs>
                  <a:gs pos="100000">
                    <a:schemeClr val="accent2">
                      <a:shade val="45000"/>
                      <a:satMod val="165000"/>
                    </a:schemeClr>
                  </a:gs>
                </a:gsLst>
                <a:lin ang="5400000"/>
              </a:gradFill>
            </a:endParaRPr>
          </a:p>
        </p:txBody>
      </p:sp>
      <p:sp>
        <p:nvSpPr>
          <p:cNvPr id="1027" name="Footer Placeholder 6"/>
          <p:cNvSpPr>
            <a:spLocks noGrp="1"/>
          </p:cNvSpPr>
          <p:nvPr>
            <p:ph type="ftr" sz="quarter" idx="11"/>
          </p:nvPr>
        </p:nvSpPr>
        <p:spPr>
          <a:noFill/>
        </p:spPr>
        <p:txBody>
          <a:bodyPr/>
          <a:lstStyle/>
          <a:p>
            <a:pPr defTabSz="685800"/>
            <a:r>
              <a:rPr lang="en-US"/>
              <a:t>Nexteer Confidential</a:t>
            </a:r>
          </a:p>
        </p:txBody>
      </p:sp>
      <p:sp>
        <p:nvSpPr>
          <p:cNvPr id="1028" name="Rectangle 4"/>
          <p:cNvSpPr>
            <a:spLocks noGrp="1" noChangeArrowheads="1"/>
          </p:cNvSpPr>
          <p:nvPr>
            <p:ph type="title"/>
          </p:nvPr>
        </p:nvSpPr>
        <p:spPr>
          <a:xfrm>
            <a:off x="342900" y="152400"/>
            <a:ext cx="4610100" cy="758825"/>
          </a:xfrm>
        </p:spPr>
        <p:txBody>
          <a:bodyPr/>
          <a:lstStyle/>
          <a:p>
            <a:pPr eaLnBrk="1" hangingPunct="1"/>
            <a:r>
              <a:rPr lang="en-US" sz="1800" dirty="0" smtClean="0"/>
              <a:t>EOT Active Command Boundary Reached</a:t>
            </a:r>
            <a:br>
              <a:rPr lang="en-US" sz="1800" dirty="0" smtClean="0"/>
            </a:br>
            <a:r>
              <a:rPr lang="en-US" sz="1800" dirty="0" smtClean="0"/>
              <a:t>Overview</a:t>
            </a:r>
            <a:r>
              <a:rPr lang="en-US" sz="1600" dirty="0" smtClean="0"/>
              <a:t/>
            </a:r>
            <a:br>
              <a:rPr lang="en-US" sz="1600" dirty="0" smtClean="0"/>
            </a:br>
            <a:r>
              <a:rPr lang="en-US" sz="1600" dirty="0" smtClean="0"/>
              <a:t>NTC </a:t>
            </a:r>
            <a:r>
              <a:rPr lang="en-US" sz="1600" dirty="0" smtClean="0"/>
              <a:t>0x0C6.1</a:t>
            </a:r>
            <a:endParaRPr lang="en-US" sz="1200" dirty="0" smtClean="0"/>
          </a:p>
        </p:txBody>
      </p:sp>
      <p:sp>
        <p:nvSpPr>
          <p:cNvPr id="1029" name="Rectangle 5"/>
          <p:cNvSpPr>
            <a:spLocks noGrp="1" noChangeArrowheads="1"/>
          </p:cNvSpPr>
          <p:nvPr>
            <p:ph type="body" sz="half" idx="1"/>
          </p:nvPr>
        </p:nvSpPr>
        <p:spPr>
          <a:xfrm>
            <a:off x="342900" y="1143000"/>
            <a:ext cx="6134100" cy="6629400"/>
          </a:xfrm>
        </p:spPr>
        <p:txBody>
          <a:bodyPr/>
          <a:lstStyle/>
          <a:p>
            <a:pPr marL="171450" indent="-171450" eaLnBrk="1" hangingPunct="1">
              <a:lnSpc>
                <a:spcPct val="90000"/>
              </a:lnSpc>
              <a:buFontTx/>
              <a:buNone/>
            </a:pPr>
            <a:r>
              <a:rPr lang="en-US" b="1" dirty="0" smtClean="0"/>
              <a:t>FDD: </a:t>
            </a:r>
            <a:r>
              <a:rPr lang="en-US" b="1" dirty="0" smtClean="0"/>
              <a:t>SF027A</a:t>
            </a:r>
            <a:endParaRPr lang="en-US" b="1" dirty="0" smtClean="0"/>
          </a:p>
          <a:p>
            <a:pPr marL="171450" indent="-171450" eaLnBrk="1" hangingPunct="1">
              <a:lnSpc>
                <a:spcPct val="90000"/>
              </a:lnSpc>
              <a:buFontTx/>
              <a:buNone/>
            </a:pPr>
            <a:r>
              <a:rPr lang="en-US" b="1" dirty="0" smtClean="0"/>
              <a:t>Description:</a:t>
            </a:r>
          </a:p>
          <a:p>
            <a:pPr marL="171450" indent="-171450" eaLnBrk="1" hangingPunct="1">
              <a:lnSpc>
                <a:spcPct val="90000"/>
              </a:lnSpc>
              <a:buNone/>
            </a:pPr>
            <a:r>
              <a:rPr lang="en-US" dirty="0"/>
              <a:t>A diagnostic fault is triggered when the </a:t>
            </a:r>
            <a:r>
              <a:rPr lang="en-US" dirty="0" smtClean="0"/>
              <a:t>EOT Active </a:t>
            </a:r>
            <a:r>
              <a:rPr lang="en-US" dirty="0"/>
              <a:t>command reaches or exceeds </a:t>
            </a:r>
            <a:r>
              <a:rPr lang="en-US" dirty="0" smtClean="0"/>
              <a:t>the</a:t>
            </a:r>
          </a:p>
          <a:p>
            <a:pPr marL="171450" indent="-171450" eaLnBrk="1" hangingPunct="1">
              <a:lnSpc>
                <a:spcPct val="90000"/>
              </a:lnSpc>
              <a:buNone/>
            </a:pPr>
            <a:r>
              <a:rPr lang="en-US" dirty="0"/>
              <a:t>f</a:t>
            </a:r>
            <a:r>
              <a:rPr lang="en-US" dirty="0" smtClean="0"/>
              <a:t>irewall safety boundary.</a:t>
            </a:r>
            <a:endParaRPr lang="en-US" b="1" dirty="0" smtClean="0"/>
          </a:p>
          <a:p>
            <a:pPr eaLnBrk="1" hangingPunct="1">
              <a:lnSpc>
                <a:spcPct val="90000"/>
              </a:lnSpc>
              <a:buFontTx/>
              <a:buNone/>
            </a:pPr>
            <a:endParaRPr lang="en-US" b="1" dirty="0" smtClean="0"/>
          </a:p>
          <a:p>
            <a:pPr marL="171450" indent="-171450" eaLnBrk="1" hangingPunct="1">
              <a:lnSpc>
                <a:spcPct val="90000"/>
              </a:lnSpc>
              <a:buFontTx/>
              <a:buNone/>
            </a:pPr>
            <a:r>
              <a:rPr lang="en-US" b="1" dirty="0" smtClean="0"/>
              <a:t>Diagnostic Overview:</a:t>
            </a:r>
          </a:p>
          <a:p>
            <a:pPr marL="171450" indent="-171450" eaLnBrk="1" hangingPunct="1">
              <a:lnSpc>
                <a:spcPct val="90000"/>
              </a:lnSpc>
              <a:buNone/>
            </a:pPr>
            <a:r>
              <a:rPr lang="en-US" dirty="0" smtClean="0"/>
              <a:t>The EOT Protection Firewall applies a limiting boundary on the EOT Active Command (</a:t>
            </a:r>
            <a:r>
              <a:rPr lang="en-US" dirty="0" err="1" smtClean="0"/>
              <a:t>eg</a:t>
            </a:r>
            <a:r>
              <a:rPr lang="en-US" dirty="0" smtClean="0"/>
              <a:t> software rack limiter command).  The NTC is only triggered to provide notification of that limiting has occurred during the current controller power cycle.  The safety limit value is conditionally applied based upon steering wheel angle and vehicle speed.  There </a:t>
            </a:r>
            <a:r>
              <a:rPr lang="en-US" dirty="0"/>
              <a:t>is no </a:t>
            </a:r>
            <a:r>
              <a:rPr lang="en-US" dirty="0" err="1"/>
              <a:t>debounce</a:t>
            </a:r>
            <a:r>
              <a:rPr lang="en-US" dirty="0"/>
              <a:t> time allocated for the NTC (</a:t>
            </a:r>
            <a:r>
              <a:rPr lang="en-US" dirty="0" err="1"/>
              <a:t>eg</a:t>
            </a:r>
            <a:r>
              <a:rPr lang="en-US" dirty="0"/>
              <a:t> pass step, fail step).</a:t>
            </a:r>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b="1" dirty="0"/>
          </a:p>
          <a:p>
            <a:pPr marL="171450" indent="-171450" eaLnBrk="1" hangingPunct="1">
              <a:lnSpc>
                <a:spcPct val="90000"/>
              </a:lnSpc>
              <a:buFontTx/>
              <a:buNone/>
            </a:pPr>
            <a:endParaRPr lang="en-US" b="1" dirty="0" smtClean="0"/>
          </a:p>
          <a:p>
            <a:pPr marL="171450" indent="-171450" eaLnBrk="1" hangingPunct="1">
              <a:lnSpc>
                <a:spcPct val="90000"/>
              </a:lnSpc>
              <a:buFontTx/>
              <a:buNone/>
            </a:pPr>
            <a:endParaRPr lang="en-US" b="1" dirty="0"/>
          </a:p>
          <a:p>
            <a:pPr marL="171450" indent="-171450" eaLnBrk="1" hangingPunct="1">
              <a:lnSpc>
                <a:spcPct val="90000"/>
              </a:lnSpc>
              <a:buFontTx/>
              <a:buNone/>
            </a:pPr>
            <a:r>
              <a:rPr lang="en-US" b="1" dirty="0" smtClean="0"/>
              <a:t/>
            </a:r>
            <a:br>
              <a:rPr lang="en-US" b="1" dirty="0" smtClean="0"/>
            </a:br>
            <a:r>
              <a:rPr lang="en-US" dirty="0" smtClean="0"/>
              <a:t> </a:t>
            </a: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endParaRPr lang="en-US" dirty="0"/>
          </a:p>
          <a:p>
            <a:pPr marL="171450" indent="-171450" eaLnBrk="1" hangingPunct="1">
              <a:lnSpc>
                <a:spcPct val="90000"/>
              </a:lnSpc>
              <a:buFontTx/>
              <a:buNone/>
            </a:pPr>
            <a:endParaRPr lang="en-US" dirty="0" smtClean="0"/>
          </a:p>
          <a:p>
            <a:pPr marL="171450" indent="-171450" eaLnBrk="1" hangingPunct="1">
              <a:lnSpc>
                <a:spcPct val="90000"/>
              </a:lnSpc>
              <a:buFontTx/>
              <a:buNone/>
            </a:pPr>
            <a:r>
              <a:rPr lang="en-US" dirty="0" smtClean="0"/>
              <a:t/>
            </a:r>
            <a:br>
              <a:rPr lang="en-US" dirty="0" smtClean="0"/>
            </a:br>
            <a:endParaRPr lang="en-US" b="1" dirty="0" smtClean="0"/>
          </a:p>
          <a:p>
            <a:pPr eaLnBrk="1" hangingPunct="1">
              <a:lnSpc>
                <a:spcPct val="90000"/>
              </a:lnSpc>
              <a:buFontTx/>
              <a:buNone/>
            </a:pPr>
            <a:r>
              <a:rPr lang="en-US" b="1" dirty="0" smtClean="0"/>
              <a:t>Typical Fault Response:  </a:t>
            </a:r>
          </a:p>
          <a:p>
            <a:pPr lvl="1" eaLnBrk="1" hangingPunct="1">
              <a:lnSpc>
                <a:spcPct val="90000"/>
              </a:lnSpc>
            </a:pPr>
            <a:r>
              <a:rPr lang="en-US" dirty="0" smtClean="0"/>
              <a:t>LOA Based Systems</a:t>
            </a:r>
          </a:p>
          <a:p>
            <a:pPr lvl="2" eaLnBrk="1" hangingPunct="1">
              <a:lnSpc>
                <a:spcPct val="90000"/>
              </a:lnSpc>
            </a:pPr>
            <a:r>
              <a:rPr lang="en-US" dirty="0" smtClean="0"/>
              <a:t>F3</a:t>
            </a:r>
            <a:endParaRPr lang="en-US" dirty="0" smtClean="0"/>
          </a:p>
          <a:p>
            <a:pPr lvl="1" eaLnBrk="1" hangingPunct="1">
              <a:lnSpc>
                <a:spcPct val="90000"/>
              </a:lnSpc>
            </a:pPr>
            <a:r>
              <a:rPr lang="en-US" dirty="0" smtClean="0"/>
              <a:t>Non-LOA Based Systems</a:t>
            </a:r>
          </a:p>
          <a:p>
            <a:pPr lvl="2" eaLnBrk="1" hangingPunct="1">
              <a:lnSpc>
                <a:spcPct val="90000"/>
              </a:lnSpc>
            </a:pPr>
            <a:r>
              <a:rPr lang="en-US" dirty="0" smtClean="0"/>
              <a:t>F3</a:t>
            </a:r>
            <a:endParaRPr lang="en-US" dirty="0" smtClean="0"/>
          </a:p>
          <a:p>
            <a:pPr eaLnBrk="1" hangingPunct="1">
              <a:lnSpc>
                <a:spcPct val="90000"/>
              </a:lnSpc>
              <a:buFontTx/>
              <a:buNone/>
            </a:pPr>
            <a:r>
              <a:rPr lang="en-US" b="1" dirty="0" smtClean="0"/>
              <a:t>Probable Sources (Most to Least Probable):</a:t>
            </a:r>
          </a:p>
          <a:p>
            <a:pPr lvl="1" eaLnBrk="1" hangingPunct="1">
              <a:lnSpc>
                <a:spcPct val="90000"/>
              </a:lnSpc>
            </a:pPr>
            <a:r>
              <a:rPr lang="en-US" dirty="0"/>
              <a:t>Systematic fault within the primary return command </a:t>
            </a:r>
            <a:r>
              <a:rPr lang="en-US" dirty="0" smtClean="0"/>
              <a:t>function</a:t>
            </a:r>
          </a:p>
          <a:p>
            <a:pPr lvl="1" eaLnBrk="1" hangingPunct="1">
              <a:lnSpc>
                <a:spcPct val="90000"/>
              </a:lnSpc>
            </a:pPr>
            <a:r>
              <a:rPr lang="en-US" dirty="0"/>
              <a:t>Corrupted calibration of the </a:t>
            </a:r>
            <a:r>
              <a:rPr lang="en-US" dirty="0" smtClean="0"/>
              <a:t>EOT Active firewall </a:t>
            </a:r>
            <a:r>
              <a:rPr lang="en-US" dirty="0"/>
              <a:t>safety boundary</a:t>
            </a:r>
          </a:p>
          <a:p>
            <a:pPr lvl="1" eaLnBrk="1" hangingPunct="1">
              <a:lnSpc>
                <a:spcPct val="90000"/>
              </a:lnSpc>
            </a:pPr>
            <a:endParaRPr lang="en-US" dirty="0" smtClean="0"/>
          </a:p>
        </p:txBody>
      </p:sp>
      <p:sp>
        <p:nvSpPr>
          <p:cNvPr id="1030" name="Rectangle 9"/>
          <p:cNvSpPr>
            <a:spLocks noChangeArrowheads="1"/>
          </p:cNvSpPr>
          <p:nvPr/>
        </p:nvSpPr>
        <p:spPr bwMode="auto">
          <a:xfrm>
            <a:off x="0" y="0"/>
            <a:ext cx="6858000" cy="0"/>
          </a:xfrm>
          <a:prstGeom prst="rect">
            <a:avLst/>
          </a:prstGeom>
          <a:noFill/>
          <a:ln w="9525">
            <a:noFill/>
            <a:miter lim="800000"/>
            <a:headEnd/>
            <a:tailEnd/>
          </a:ln>
        </p:spPr>
        <p:txBody>
          <a:bodyPr wrap="none" anchor="ctr">
            <a:spAutoFit/>
          </a:bodyPr>
          <a:lstStyle/>
          <a:p>
            <a:endParaRPr lang="en-US"/>
          </a:p>
        </p:txBody>
      </p:sp>
      <p:sp>
        <p:nvSpPr>
          <p:cNvPr id="1031" name="Rectangle 12"/>
          <p:cNvSpPr>
            <a:spLocks noChangeArrowheads="1"/>
          </p:cNvSpPr>
          <p:nvPr/>
        </p:nvSpPr>
        <p:spPr bwMode="auto">
          <a:xfrm>
            <a:off x="0" y="3609407"/>
            <a:ext cx="6858000" cy="0"/>
          </a:xfrm>
          <a:prstGeom prst="rect">
            <a:avLst/>
          </a:prstGeom>
          <a:noFill/>
          <a:ln w="9525">
            <a:noFill/>
            <a:miter lim="800000"/>
            <a:headEnd/>
            <a:tailEnd/>
          </a:ln>
        </p:spPr>
        <p:txBody>
          <a:bodyPr wrap="none" anchor="ctr">
            <a:spAutoFit/>
          </a:bodyPr>
          <a:lstStyle/>
          <a:p>
            <a:endParaRPr lang="en-US"/>
          </a:p>
        </p:txBody>
      </p:sp>
      <p:sp>
        <p:nvSpPr>
          <p:cNvPr id="1032" name="Rectangle 14"/>
          <p:cNvSpPr>
            <a:spLocks noChangeArrowheads="1"/>
          </p:cNvSpPr>
          <p:nvPr/>
        </p:nvSpPr>
        <p:spPr bwMode="auto">
          <a:xfrm>
            <a:off x="0" y="4234882"/>
            <a:ext cx="6858000" cy="0"/>
          </a:xfrm>
          <a:prstGeom prst="rect">
            <a:avLst/>
          </a:prstGeom>
          <a:noFill/>
          <a:ln w="9525">
            <a:noFill/>
            <a:miter lim="800000"/>
            <a:headEnd/>
            <a:tailEnd/>
          </a:ln>
        </p:spPr>
        <p:txBody>
          <a:bodyPr wrap="none" anchor="ctr">
            <a:spAutoFit/>
          </a:bodyPr>
          <a:lstStyle/>
          <a:p>
            <a:endParaRPr lang="en-US"/>
          </a:p>
        </p:txBody>
      </p:sp>
      <p:sp>
        <p:nvSpPr>
          <p:cNvPr id="1035" name="Text Box 336"/>
          <p:cNvSpPr txBox="1">
            <a:spLocks noChangeArrowheads="1"/>
          </p:cNvSpPr>
          <p:nvPr/>
        </p:nvSpPr>
        <p:spPr bwMode="auto">
          <a:xfrm>
            <a:off x="5562600" y="8686800"/>
            <a:ext cx="1143000" cy="252377"/>
          </a:xfrm>
          <a:prstGeom prst="rect">
            <a:avLst/>
          </a:prstGeom>
          <a:noFill/>
          <a:ln w="9525">
            <a:noFill/>
            <a:miter lim="800000"/>
            <a:headEnd/>
            <a:tailEnd/>
          </a:ln>
        </p:spPr>
        <p:txBody>
          <a:bodyPr>
            <a:spAutoFit/>
          </a:bodyPr>
          <a:lstStyle/>
          <a:p>
            <a:pPr defTabSz="685800">
              <a:lnSpc>
                <a:spcPct val="40000"/>
              </a:lnSpc>
              <a:spcBef>
                <a:spcPct val="50000"/>
              </a:spcBef>
            </a:pPr>
            <a:r>
              <a:rPr lang="en-US" sz="800" dirty="0"/>
              <a:t>Rev: 1.0</a:t>
            </a:r>
          </a:p>
          <a:p>
            <a:pPr defTabSz="685800">
              <a:lnSpc>
                <a:spcPct val="40000"/>
              </a:lnSpc>
              <a:spcBef>
                <a:spcPct val="50000"/>
              </a:spcBef>
            </a:pPr>
            <a:r>
              <a:rPr lang="en-US" sz="800" dirty="0"/>
              <a:t>Modified: </a:t>
            </a:r>
            <a:r>
              <a:rPr lang="en-US" sz="800" dirty="0" smtClean="0"/>
              <a:t>nn-Jan-13</a:t>
            </a:r>
            <a:endParaRPr lang="en-US" sz="800" dirty="0"/>
          </a:p>
        </p:txBody>
      </p:sp>
      <p:graphicFrame>
        <p:nvGraphicFramePr>
          <p:cNvPr id="13" name="Table 12"/>
          <p:cNvGraphicFramePr>
            <a:graphicFrameLocks noGrp="1"/>
          </p:cNvGraphicFramePr>
          <p:nvPr>
            <p:extLst>
              <p:ext uri="{D42A27DB-BD31-4B8C-83A1-F6EECF244321}">
                <p14:modId xmlns:p14="http://schemas.microsoft.com/office/powerpoint/2010/main" val="266352612"/>
              </p:ext>
            </p:extLst>
          </p:nvPr>
        </p:nvGraphicFramePr>
        <p:xfrm>
          <a:off x="4953000" y="152400"/>
          <a:ext cx="1371600" cy="731520"/>
        </p:xfrm>
        <a:graphic>
          <a:graphicData uri="http://schemas.openxmlformats.org/drawingml/2006/table">
            <a:tbl>
              <a:tblPr firstRow="1" bandRow="1">
                <a:tableStyleId>{5C22544A-7EE6-4342-B048-85BDC9FD1C3A}</a:tableStyleId>
              </a:tblPr>
              <a:tblGrid>
                <a:gridCol w="990600"/>
                <a:gridCol w="381000"/>
              </a:tblGrid>
              <a:tr h="243840">
                <a:tc>
                  <a:txBody>
                    <a:bodyPr/>
                    <a:lstStyle/>
                    <a:p>
                      <a:r>
                        <a:rPr lang="en-US" sz="1000" b="0" dirty="0" smtClean="0">
                          <a:solidFill>
                            <a:schemeClr val="tx1"/>
                          </a:solidFill>
                        </a:rPr>
                        <a:t>Initialization</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Periodic</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smtClean="0">
                          <a:solidFill>
                            <a:schemeClr val="tx1"/>
                          </a:solidFill>
                        </a:rPr>
                        <a:t>X</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Event</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3524250" y="3553051"/>
            <a:ext cx="2743200" cy="2971800"/>
          </a:xfrm>
          <a:prstGeom prst="rect">
            <a:avLst/>
          </a:prstGeom>
        </p:spPr>
        <p:style>
          <a:lnRef idx="1">
            <a:schemeClr val="accent2"/>
          </a:lnRef>
          <a:fillRef idx="2">
            <a:schemeClr val="accent2"/>
          </a:fillRef>
          <a:effectRef idx="1">
            <a:schemeClr val="accent2"/>
          </a:effectRef>
          <a:fontRef idx="minor">
            <a:schemeClr val="dk1"/>
          </a:fontRef>
        </p:style>
        <p:txBody>
          <a:bodyPr rtlCol="0" anchor="b" anchorCtr="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200" b="1" spc="50" dirty="0" smtClean="0">
                <a:ln w="11430"/>
                <a:gradFill>
                  <a:gsLst>
                    <a:gs pos="25000">
                      <a:schemeClr val="accent2">
                        <a:satMod val="155000"/>
                      </a:schemeClr>
                    </a:gs>
                    <a:gs pos="100000">
                      <a:schemeClr val="accent2">
                        <a:shade val="45000"/>
                        <a:satMod val="165000"/>
                      </a:schemeClr>
                    </a:gs>
                  </a:gsLst>
                  <a:lin ang="5400000"/>
                </a:gradFill>
              </a:rPr>
              <a:t>SF027A EOT Protection </a:t>
            </a:r>
            <a:r>
              <a:rPr lang="en-US" sz="1200" b="1" spc="50" dirty="0" smtClean="0">
                <a:ln w="11430"/>
                <a:gradFill>
                  <a:gsLst>
                    <a:gs pos="25000">
                      <a:schemeClr val="accent2">
                        <a:satMod val="155000"/>
                      </a:schemeClr>
                    </a:gs>
                    <a:gs pos="100000">
                      <a:schemeClr val="accent2">
                        <a:shade val="45000"/>
                        <a:satMod val="165000"/>
                      </a:schemeClr>
                    </a:gs>
                  </a:gsLst>
                  <a:lin ang="5400000"/>
                </a:gradFill>
              </a:rPr>
              <a:t>Firewall</a:t>
            </a:r>
            <a:endParaRPr lang="en-US" sz="1200" b="1" spc="50" dirty="0">
              <a:ln w="11430"/>
              <a:gradFill>
                <a:gsLst>
                  <a:gs pos="25000">
                    <a:schemeClr val="accent2">
                      <a:satMod val="155000"/>
                    </a:schemeClr>
                  </a:gs>
                  <a:gs pos="100000">
                    <a:schemeClr val="accent2">
                      <a:shade val="45000"/>
                      <a:satMod val="165000"/>
                    </a:schemeClr>
                  </a:gs>
                </a:gsLst>
                <a:lin ang="5400000"/>
              </a:gradFill>
            </a:endParaRPr>
          </a:p>
        </p:txBody>
      </p:sp>
      <p:sp>
        <p:nvSpPr>
          <p:cNvPr id="14" name="Terminator 6"/>
          <p:cNvSpPr/>
          <p:nvPr/>
        </p:nvSpPr>
        <p:spPr>
          <a:xfrm>
            <a:off x="95250" y="5000057"/>
            <a:ext cx="838200" cy="381000"/>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Steering</a:t>
            </a:r>
          </a:p>
          <a:p>
            <a:pPr algn="ctr"/>
            <a:r>
              <a:rPr lang="en-US" sz="900" dirty="0" smtClean="0"/>
              <a:t>Signals</a:t>
            </a:r>
            <a:endParaRPr lang="en-US" sz="900" dirty="0"/>
          </a:p>
        </p:txBody>
      </p:sp>
      <p:grpSp>
        <p:nvGrpSpPr>
          <p:cNvPr id="15" name="Group 452"/>
          <p:cNvGrpSpPr/>
          <p:nvPr/>
        </p:nvGrpSpPr>
        <p:grpSpPr>
          <a:xfrm>
            <a:off x="4057650" y="3857851"/>
            <a:ext cx="1219200" cy="685800"/>
            <a:chOff x="4495800" y="2209800"/>
            <a:chExt cx="1219200" cy="685800"/>
          </a:xfrm>
        </p:grpSpPr>
        <p:sp>
          <p:nvSpPr>
            <p:cNvPr id="16" name="Rectangle 15"/>
            <p:cNvSpPr/>
            <p:nvPr/>
          </p:nvSpPr>
          <p:spPr>
            <a:xfrm>
              <a:off x="4495800" y="2209800"/>
              <a:ext cx="12192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en-US" sz="1000" dirty="0" smtClean="0"/>
                <a:t>Safety Boundary</a:t>
              </a:r>
              <a:endParaRPr lang="en-US" sz="1000" dirty="0"/>
            </a:p>
          </p:txBody>
        </p:sp>
        <p:sp>
          <p:nvSpPr>
            <p:cNvPr id="17" name="Freeform 16"/>
            <p:cNvSpPr/>
            <p:nvPr/>
          </p:nvSpPr>
          <p:spPr>
            <a:xfrm>
              <a:off x="4827356" y="2423679"/>
              <a:ext cx="554604" cy="433188"/>
            </a:xfrm>
            <a:custGeom>
              <a:avLst/>
              <a:gdLst>
                <a:gd name="connsiteX0" fmla="*/ 0 w 554604"/>
                <a:gd name="connsiteY0" fmla="*/ 164086 h 426625"/>
                <a:gd name="connsiteX1" fmla="*/ 249408 w 554604"/>
                <a:gd name="connsiteY1" fmla="*/ 164086 h 426625"/>
                <a:gd name="connsiteX2" fmla="*/ 551323 w 554604"/>
                <a:gd name="connsiteY2" fmla="*/ 0 h 426625"/>
                <a:gd name="connsiteX3" fmla="*/ 554604 w 554604"/>
                <a:gd name="connsiteY3" fmla="*/ 242848 h 426625"/>
                <a:gd name="connsiteX4" fmla="*/ 285506 w 554604"/>
                <a:gd name="connsiteY4" fmla="*/ 242848 h 426625"/>
                <a:gd name="connsiteX5" fmla="*/ 26253 w 554604"/>
                <a:gd name="connsiteY5" fmla="*/ 426625 h 426625"/>
                <a:gd name="connsiteX6" fmla="*/ 0 w 554604"/>
                <a:gd name="connsiteY6" fmla="*/ 164086 h 426625"/>
                <a:gd name="connsiteX0" fmla="*/ 0 w 554604"/>
                <a:gd name="connsiteY0" fmla="*/ 164086 h 433188"/>
                <a:gd name="connsiteX1" fmla="*/ 249408 w 554604"/>
                <a:gd name="connsiteY1" fmla="*/ 164086 h 433188"/>
                <a:gd name="connsiteX2" fmla="*/ 551323 w 554604"/>
                <a:gd name="connsiteY2" fmla="*/ 0 h 433188"/>
                <a:gd name="connsiteX3" fmla="*/ 554604 w 554604"/>
                <a:gd name="connsiteY3" fmla="*/ 242848 h 433188"/>
                <a:gd name="connsiteX4" fmla="*/ 285506 w 554604"/>
                <a:gd name="connsiteY4" fmla="*/ 242848 h 433188"/>
                <a:gd name="connsiteX5" fmla="*/ 9845 w 554604"/>
                <a:gd name="connsiteY5" fmla="*/ 433188 h 433188"/>
                <a:gd name="connsiteX6" fmla="*/ 0 w 554604"/>
                <a:gd name="connsiteY6" fmla="*/ 164086 h 433188"/>
                <a:gd name="connsiteX0" fmla="*/ 3282 w 557886"/>
                <a:gd name="connsiteY0" fmla="*/ 164086 h 433188"/>
                <a:gd name="connsiteX1" fmla="*/ 252690 w 557886"/>
                <a:gd name="connsiteY1" fmla="*/ 164086 h 433188"/>
                <a:gd name="connsiteX2" fmla="*/ 554605 w 557886"/>
                <a:gd name="connsiteY2" fmla="*/ 0 h 433188"/>
                <a:gd name="connsiteX3" fmla="*/ 557886 w 557886"/>
                <a:gd name="connsiteY3" fmla="*/ 242848 h 433188"/>
                <a:gd name="connsiteX4" fmla="*/ 288788 w 557886"/>
                <a:gd name="connsiteY4" fmla="*/ 242848 h 433188"/>
                <a:gd name="connsiteX5" fmla="*/ 0 w 557886"/>
                <a:gd name="connsiteY5" fmla="*/ 433188 h 433188"/>
                <a:gd name="connsiteX6" fmla="*/ 3282 w 557886"/>
                <a:gd name="connsiteY6" fmla="*/ 164086 h 433188"/>
                <a:gd name="connsiteX0" fmla="*/ 0 w 554604"/>
                <a:gd name="connsiteY0" fmla="*/ 164086 h 433188"/>
                <a:gd name="connsiteX1" fmla="*/ 249408 w 554604"/>
                <a:gd name="connsiteY1" fmla="*/ 164086 h 433188"/>
                <a:gd name="connsiteX2" fmla="*/ 551323 w 554604"/>
                <a:gd name="connsiteY2" fmla="*/ 0 h 433188"/>
                <a:gd name="connsiteX3" fmla="*/ 554604 w 554604"/>
                <a:gd name="connsiteY3" fmla="*/ 242848 h 433188"/>
                <a:gd name="connsiteX4" fmla="*/ 285506 w 554604"/>
                <a:gd name="connsiteY4" fmla="*/ 242848 h 433188"/>
                <a:gd name="connsiteX5" fmla="*/ 6563 w 554604"/>
                <a:gd name="connsiteY5" fmla="*/ 433188 h 433188"/>
                <a:gd name="connsiteX6" fmla="*/ 0 w 554604"/>
                <a:gd name="connsiteY6" fmla="*/ 164086 h 43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604" h="433188">
                  <a:moveTo>
                    <a:pt x="0" y="164086"/>
                  </a:moveTo>
                  <a:lnTo>
                    <a:pt x="249408" y="164086"/>
                  </a:lnTo>
                  <a:lnTo>
                    <a:pt x="551323" y="0"/>
                  </a:lnTo>
                  <a:cubicBezTo>
                    <a:pt x="552417" y="80949"/>
                    <a:pt x="553510" y="161899"/>
                    <a:pt x="554604" y="242848"/>
                  </a:cubicBezTo>
                  <a:lnTo>
                    <a:pt x="285506" y="242848"/>
                  </a:lnTo>
                  <a:lnTo>
                    <a:pt x="6563" y="433188"/>
                  </a:lnTo>
                  <a:lnTo>
                    <a:pt x="0" y="164086"/>
                  </a:lnTo>
                  <a:close/>
                </a:path>
              </a:pathLst>
            </a:cu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2"/>
                </a:solidFill>
              </a:endParaRPr>
            </a:p>
          </p:txBody>
        </p:sp>
        <p:cxnSp>
          <p:nvCxnSpPr>
            <p:cNvPr id="18" name="Straight Connector 17"/>
            <p:cNvCxnSpPr/>
            <p:nvPr/>
          </p:nvCxnSpPr>
          <p:spPr>
            <a:xfrm>
              <a:off x="4800600" y="2628899"/>
              <a:ext cx="609600"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V="1">
              <a:off x="5105400" y="2449285"/>
              <a:ext cx="0" cy="359228"/>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grpSp>
      <p:cxnSp>
        <p:nvCxnSpPr>
          <p:cNvPr id="20" name="Elbow Connector 59"/>
          <p:cNvCxnSpPr>
            <a:stCxn id="35" idx="2"/>
            <a:endCxn id="40" idx="1"/>
          </p:cNvCxnSpPr>
          <p:nvPr/>
        </p:nvCxnSpPr>
        <p:spPr>
          <a:xfrm rot="16200000" flipH="1">
            <a:off x="4777306" y="5262269"/>
            <a:ext cx="246142" cy="466255"/>
          </a:xfrm>
          <a:prstGeom prst="bentConnector2">
            <a:avLst/>
          </a:prstGeom>
          <a:ln>
            <a:headEnd type="none"/>
            <a:tailEnd type="triangle"/>
          </a:ln>
        </p:spPr>
        <p:style>
          <a:lnRef idx="2">
            <a:schemeClr val="dk1"/>
          </a:lnRef>
          <a:fillRef idx="0">
            <a:schemeClr val="dk1"/>
          </a:fillRef>
          <a:effectRef idx="1">
            <a:schemeClr val="dk1"/>
          </a:effectRef>
          <a:fontRef idx="minor">
            <a:schemeClr val="tx1"/>
          </a:fontRef>
        </p:style>
      </p:cxnSp>
      <p:grpSp>
        <p:nvGrpSpPr>
          <p:cNvPr id="25" name="Group 235"/>
          <p:cNvGrpSpPr/>
          <p:nvPr/>
        </p:nvGrpSpPr>
        <p:grpSpPr>
          <a:xfrm>
            <a:off x="1695450" y="4657157"/>
            <a:ext cx="1219200" cy="1295400"/>
            <a:chOff x="1295400" y="3124200"/>
            <a:chExt cx="1219200" cy="838200"/>
          </a:xfrm>
        </p:grpSpPr>
        <p:sp>
          <p:nvSpPr>
            <p:cNvPr id="26" name="Rectangle 25"/>
            <p:cNvSpPr/>
            <p:nvPr/>
          </p:nvSpPr>
          <p:spPr>
            <a:xfrm>
              <a:off x="1295400" y="3124200"/>
              <a:ext cx="12192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sz="1000" dirty="0" smtClean="0">
                  <a:solidFill>
                    <a:schemeClr val="accent2">
                      <a:lumMod val="75000"/>
                    </a:schemeClr>
                  </a:solidFill>
                </a:rPr>
                <a:t>EOT Active Calculation</a:t>
              </a:r>
              <a:endParaRPr lang="en-US" sz="1000" dirty="0">
                <a:solidFill>
                  <a:schemeClr val="accent2">
                    <a:lumMod val="75000"/>
                  </a:schemeClr>
                </a:solidFill>
              </a:endParaRPr>
            </a:p>
          </p:txBody>
        </p:sp>
        <p:cxnSp>
          <p:nvCxnSpPr>
            <p:cNvPr id="27" name="Straight Connector 26"/>
            <p:cNvCxnSpPr/>
            <p:nvPr/>
          </p:nvCxnSpPr>
          <p:spPr>
            <a:xfrm>
              <a:off x="1600200" y="3543300"/>
              <a:ext cx="609600"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V="1">
              <a:off x="1905000" y="3363686"/>
              <a:ext cx="0" cy="359229"/>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29" name="Arc 28"/>
            <p:cNvSpPr/>
            <p:nvPr/>
          </p:nvSpPr>
          <p:spPr>
            <a:xfrm rot="16200000" flipH="1" flipV="1">
              <a:off x="1695450" y="3105150"/>
              <a:ext cx="419100" cy="457200"/>
            </a:xfrm>
            <a:prstGeom prst="arc">
              <a:avLst/>
            </a:prstGeom>
            <a:ln>
              <a:headEnd type="none"/>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chemeClr val="accent2">
                    <a:lumMod val="75000"/>
                  </a:schemeClr>
                </a:solidFill>
              </a:endParaRPr>
            </a:p>
          </p:txBody>
        </p:sp>
        <p:sp>
          <p:nvSpPr>
            <p:cNvPr id="30" name="Arc 29"/>
            <p:cNvSpPr/>
            <p:nvPr/>
          </p:nvSpPr>
          <p:spPr>
            <a:xfrm rot="16200000">
              <a:off x="1695450" y="3524250"/>
              <a:ext cx="419100" cy="457200"/>
            </a:xfrm>
            <a:prstGeom prst="arc">
              <a:avLst/>
            </a:prstGeom>
            <a:ln>
              <a:headEnd type="none"/>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chemeClr val="accent2">
                    <a:lumMod val="75000"/>
                  </a:schemeClr>
                </a:solidFill>
              </a:endParaRPr>
            </a:p>
          </p:txBody>
        </p:sp>
      </p:grpSp>
      <p:cxnSp>
        <p:nvCxnSpPr>
          <p:cNvPr id="32" name="Straight Arrow Connector 31"/>
          <p:cNvCxnSpPr>
            <a:stCxn id="26" idx="3"/>
            <a:endCxn id="35" idx="1"/>
          </p:cNvCxnSpPr>
          <p:nvPr/>
        </p:nvCxnSpPr>
        <p:spPr>
          <a:xfrm flipV="1">
            <a:off x="2914650" y="5181826"/>
            <a:ext cx="1371600" cy="526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4" idx="3"/>
          </p:cNvCxnSpPr>
          <p:nvPr/>
        </p:nvCxnSpPr>
        <p:spPr>
          <a:xfrm flipV="1">
            <a:off x="933450" y="5187094"/>
            <a:ext cx="790575" cy="3463"/>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35" name="Alternate Process 97"/>
          <p:cNvSpPr/>
          <p:nvPr/>
        </p:nvSpPr>
        <p:spPr>
          <a:xfrm>
            <a:off x="4286250" y="4991326"/>
            <a:ext cx="762000" cy="381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Limit</a:t>
            </a:r>
            <a:endParaRPr lang="en-US" sz="1000" dirty="0"/>
          </a:p>
        </p:txBody>
      </p:sp>
      <p:cxnSp>
        <p:nvCxnSpPr>
          <p:cNvPr id="38" name="Straight Arrow Connector 37"/>
          <p:cNvCxnSpPr>
            <a:stCxn id="35" idx="3"/>
          </p:cNvCxnSpPr>
          <p:nvPr/>
        </p:nvCxnSpPr>
        <p:spPr>
          <a:xfrm>
            <a:off x="5048250" y="5181826"/>
            <a:ext cx="9906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endCxn id="35" idx="0"/>
          </p:cNvCxnSpPr>
          <p:nvPr/>
        </p:nvCxnSpPr>
        <p:spPr>
          <a:xfrm rot="5400000">
            <a:off x="4400550" y="4724626"/>
            <a:ext cx="5334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133505" y="5495357"/>
            <a:ext cx="1000595" cy="246221"/>
          </a:xfrm>
          <a:prstGeom prst="rect">
            <a:avLst/>
          </a:prstGeom>
          <a:noFill/>
        </p:spPr>
        <p:txBody>
          <a:bodyPr wrap="none" rtlCol="0">
            <a:spAutoFit/>
          </a:bodyPr>
          <a:lstStyle/>
          <a:p>
            <a:r>
              <a:rPr lang="en-US" sz="1000" b="1" dirty="0" smtClean="0"/>
              <a:t>NTC  </a:t>
            </a:r>
            <a:r>
              <a:rPr lang="en-US" sz="1000" b="1" dirty="0" smtClean="0"/>
              <a:t>0x0C6.1</a:t>
            </a:r>
            <a:endParaRPr lang="en-US" sz="1000" b="1" dirty="0"/>
          </a:p>
        </p:txBody>
      </p:sp>
      <p:sp>
        <p:nvSpPr>
          <p:cNvPr id="46" name="TextBox 45"/>
          <p:cNvSpPr txBox="1"/>
          <p:nvPr/>
        </p:nvSpPr>
        <p:spPr>
          <a:xfrm>
            <a:off x="2970772" y="4876946"/>
            <a:ext cx="954107" cy="246221"/>
          </a:xfrm>
          <a:prstGeom prst="rect">
            <a:avLst/>
          </a:prstGeom>
          <a:noFill/>
        </p:spPr>
        <p:txBody>
          <a:bodyPr wrap="none" rtlCol="0">
            <a:spAutoFit/>
          </a:bodyPr>
          <a:lstStyle/>
          <a:p>
            <a:r>
              <a:rPr lang="en-US" sz="1000" b="1" dirty="0" err="1" smtClean="0"/>
              <a:t>EotActvCmd</a:t>
            </a:r>
            <a:endParaRPr lang="en-US" sz="1000" b="1" dirty="0"/>
          </a:p>
        </p:txBody>
      </p:sp>
      <p:sp>
        <p:nvSpPr>
          <p:cNvPr id="47" name="TextBox 46"/>
          <p:cNvSpPr txBox="1"/>
          <p:nvPr/>
        </p:nvSpPr>
        <p:spPr>
          <a:xfrm>
            <a:off x="4907224" y="4809557"/>
            <a:ext cx="1260281" cy="246221"/>
          </a:xfrm>
          <a:prstGeom prst="rect">
            <a:avLst/>
          </a:prstGeom>
          <a:noFill/>
        </p:spPr>
        <p:txBody>
          <a:bodyPr wrap="none" rtlCol="0">
            <a:spAutoFit/>
          </a:bodyPr>
          <a:lstStyle/>
          <a:p>
            <a:r>
              <a:rPr lang="en-US" sz="1000" b="1" dirty="0" err="1" smtClean="0"/>
              <a:t>EotActvCmdLimd</a:t>
            </a:r>
            <a:endParaRPr lang="en-US" sz="1000" b="1" dirty="0"/>
          </a:p>
        </p:txBody>
      </p:sp>
      <p:sp>
        <p:nvSpPr>
          <p:cNvPr id="63" name="Terminator 6"/>
          <p:cNvSpPr/>
          <p:nvPr/>
        </p:nvSpPr>
        <p:spPr>
          <a:xfrm>
            <a:off x="157716" y="3160372"/>
            <a:ext cx="838200" cy="573428"/>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Steering</a:t>
            </a:r>
          </a:p>
          <a:p>
            <a:pPr algn="ctr"/>
            <a:r>
              <a:rPr lang="en-US" sz="900" dirty="0" smtClean="0"/>
              <a:t>Position &amp; Vehicle Speed</a:t>
            </a:r>
            <a:endParaRPr lang="en-US" sz="900" dirty="0"/>
          </a:p>
        </p:txBody>
      </p:sp>
      <p:cxnSp>
        <p:nvCxnSpPr>
          <p:cNvPr id="64" name="Elbow Connector 59"/>
          <p:cNvCxnSpPr>
            <a:stCxn id="63" idx="3"/>
            <a:endCxn id="16" idx="0"/>
          </p:cNvCxnSpPr>
          <p:nvPr/>
        </p:nvCxnSpPr>
        <p:spPr>
          <a:xfrm>
            <a:off x="995916" y="3447086"/>
            <a:ext cx="3671334" cy="410765"/>
          </a:xfrm>
          <a:prstGeom prst="bentConnector2">
            <a:avLst/>
          </a:prstGeom>
          <a:ln>
            <a:headEnd type="non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9109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noFill/>
        </p:spPr>
        <p:txBody>
          <a:bodyPr/>
          <a:lstStyle/>
          <a:p>
            <a:pPr defTabSz="685800"/>
            <a:r>
              <a:rPr lang="en-US"/>
              <a:t>Nexteer Confidential</a:t>
            </a:r>
          </a:p>
        </p:txBody>
      </p:sp>
      <p:graphicFrame>
        <p:nvGraphicFramePr>
          <p:cNvPr id="9314" name="Group 98"/>
          <p:cNvGraphicFramePr>
            <a:graphicFrameLocks noGrp="1"/>
          </p:cNvGraphicFramePr>
          <p:nvPr>
            <p:extLst>
              <p:ext uri="{D42A27DB-BD31-4B8C-83A1-F6EECF244321}">
                <p14:modId xmlns:p14="http://schemas.microsoft.com/office/powerpoint/2010/main" val="3329617298"/>
              </p:ext>
            </p:extLst>
          </p:nvPr>
        </p:nvGraphicFramePr>
        <p:xfrm>
          <a:off x="76200" y="1295400"/>
          <a:ext cx="6477000" cy="2346960"/>
        </p:xfrm>
        <a:graphic>
          <a:graphicData uri="http://schemas.openxmlformats.org/drawingml/2006/table">
            <a:tbl>
              <a:tblPr/>
              <a:tblGrid>
                <a:gridCol w="849313"/>
                <a:gridCol w="5627687"/>
              </a:tblGrid>
              <a:tr h="213360">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dirty="0" smtClean="0">
                          <a:ln>
                            <a:noFill/>
                          </a:ln>
                          <a:solidFill>
                            <a:schemeClr val="tx1"/>
                          </a:solidFill>
                          <a:effectLst/>
                          <a:latin typeface="Arial" charset="0"/>
                        </a:rPr>
                        <a:t>Rev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Revision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1.0</a:t>
                      </a: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Initial Release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16" name="Rectangle 91"/>
          <p:cNvSpPr>
            <a:spLocks noGrp="1" noChangeArrowheads="1"/>
          </p:cNvSpPr>
          <p:nvPr>
            <p:ph type="title"/>
          </p:nvPr>
        </p:nvSpPr>
        <p:spPr/>
        <p:txBody>
          <a:bodyPr/>
          <a:lstStyle/>
          <a:p>
            <a:pPr eaLnBrk="1" hangingPunct="1"/>
            <a:r>
              <a:rPr lang="en-US" sz="1900" dirty="0" smtClean="0"/>
              <a:t>Revision Log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285</Words>
  <Application>Microsoft Office PowerPoint</Application>
  <PresentationFormat>Letter Paper (8.5x11 in)</PresentationFormat>
  <Paragraphs>114</Paragraphs>
  <Slides>3</Slides>
  <Notes>0</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Default Design</vt:lpstr>
      <vt:lpstr>1_Default Design</vt:lpstr>
      <vt:lpstr>EOT Damping Command Boundary Reached Overview NTC 0x0C6.0</vt:lpstr>
      <vt:lpstr>EOT Active Command Boundary Reached Overview NTC 0x0C6.1</vt:lpstr>
      <vt:lpstr>Revision Log</vt:lpstr>
    </vt:vector>
  </TitlesOfParts>
  <Company>Delphi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Colosky</dc:creator>
  <cp:lastModifiedBy>Millsap, Scott</cp:lastModifiedBy>
  <cp:revision>57</cp:revision>
  <dcterms:created xsi:type="dcterms:W3CDTF">2006-04-03T12:46:29Z</dcterms:created>
  <dcterms:modified xsi:type="dcterms:W3CDTF">2016-09-06T14:10:00Z</dcterms:modified>
</cp:coreProperties>
</file>