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70" autoAdjust="0"/>
  </p:normalViewPr>
  <p:slideViewPr>
    <p:cSldViewPr>
      <p:cViewPr>
        <p:scale>
          <a:sx n="80" d="100"/>
          <a:sy n="80" d="100"/>
        </p:scale>
        <p:origin x="-1074"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90B6F562-B82B-4CC2-BFA6-8E12E19E5702}" type="datetimeFigureOut">
              <a:rPr lang="en-US" smtClean="0"/>
              <a:t>3/24/2014</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58989399-9D01-4588-90B0-E9E0BF0EC53A}" type="slidenum">
              <a:rPr lang="en-US" smtClean="0"/>
              <a:t>‹#›</a:t>
            </a:fld>
            <a:endParaRPr lang="en-US"/>
          </a:p>
        </p:txBody>
      </p:sp>
    </p:spTree>
    <p:extLst>
      <p:ext uri="{BB962C8B-B14F-4D97-AF65-F5344CB8AC3E}">
        <p14:creationId xmlns:p14="http://schemas.microsoft.com/office/powerpoint/2010/main" val="149089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6674" name="Rectangle 2"/>
          <p:cNvSpPr>
            <a:spLocks noGrp="1" noChangeArrowheads="1"/>
          </p:cNvSpPr>
          <p:nvPr>
            <p:ph type="ctrTitle"/>
          </p:nvPr>
        </p:nvSpPr>
        <p:spPr>
          <a:xfrm>
            <a:off x="508000" y="381000"/>
            <a:ext cx="8099425" cy="1262063"/>
          </a:xfrm>
        </p:spPr>
        <p:txBody>
          <a:bodyPr anchor="b"/>
          <a:lstStyle>
            <a:lvl1pPr algn="l">
              <a:defRPr sz="3600" b="1">
                <a:solidFill>
                  <a:schemeClr val="tx1"/>
                </a:solidFill>
              </a:defRPr>
            </a:lvl1pPr>
          </a:lstStyle>
          <a:p>
            <a:r>
              <a:rPr lang="en-US" smtClean="0"/>
              <a:t>Click to edit Master title style</a:t>
            </a:r>
            <a:endParaRPr lang="en-US" dirty="0"/>
          </a:p>
        </p:txBody>
      </p:sp>
      <p:sp>
        <p:nvSpPr>
          <p:cNvPr id="156675" name="Rectangle 3"/>
          <p:cNvSpPr>
            <a:spLocks noGrp="1" noChangeArrowheads="1"/>
          </p:cNvSpPr>
          <p:nvPr>
            <p:ph type="subTitle" idx="1"/>
          </p:nvPr>
        </p:nvSpPr>
        <p:spPr>
          <a:xfrm>
            <a:off x="508000" y="1828800"/>
            <a:ext cx="8102600" cy="530225"/>
          </a:xfrm>
        </p:spPr>
        <p:txBody>
          <a:bodyPr/>
          <a:lstStyle>
            <a:lvl1pPr marL="0" indent="0" algn="l">
              <a:buFont typeface="Wingdings" charset="2"/>
              <a:buNone/>
              <a:defRPr sz="2800">
                <a:solidFill>
                  <a:schemeClr val="bg1">
                    <a:lumMod val="50000"/>
                  </a:schemeClr>
                </a:solidFill>
              </a:defRPr>
            </a:lvl1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half" idx="11"/>
          </p:nvPr>
        </p:nvSpPr>
        <p:spPr>
          <a:xfrm>
            <a:off x="457200" y="1524000"/>
            <a:ext cx="8229600" cy="4419600"/>
          </a:xfrm>
          <a:prstGeom prst="rect">
            <a:avLst/>
          </a:prstGeom>
        </p:spPr>
        <p:txBody>
          <a:bodyPr/>
          <a:lstStyle>
            <a:lvl1pPr marL="228600" indent="-228600">
              <a:buClr>
                <a:srgbClr val="DC0202"/>
              </a:buClr>
              <a:buSzPct val="75000"/>
              <a:buFont typeface="Wingdings" pitchFamily="2" charset="2"/>
              <a:buChar char=""/>
              <a:defRPr sz="2400"/>
            </a:lvl1pPr>
            <a:lvl2pPr marL="579438" indent="-228600">
              <a:buFont typeface="Symbol" pitchFamily="18" charset="2"/>
              <a:buChar char=""/>
              <a:defRPr sz="2000"/>
            </a:lvl2pPr>
            <a:lvl3pPr marL="974725" indent="-228600">
              <a:buFont typeface="Wingdings" pitchFamily="2" charset="2"/>
              <a:buChar char=""/>
              <a:defRPr sz="1800"/>
            </a:lvl3pPr>
            <a:lvl4pPr marL="1311275" indent="-228600">
              <a:buSzPct val="75000"/>
              <a:buFont typeface="Wingdings" pitchFamily="2" charset="2"/>
              <a:buChar char=""/>
              <a:defRPr sz="1600"/>
            </a:lvl4pPr>
            <a:lvl5pPr marL="1722438" indent="-228600">
              <a:buFont typeface="Arial" pitchFamily="34" charset="0"/>
              <a:buChar char="–"/>
              <a:defRPr sz="1400" baseline="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a:xfrm>
            <a:off x="8107363" y="6477000"/>
            <a:ext cx="685800" cy="228600"/>
          </a:xfrm>
          <a:prstGeom prst="rect">
            <a:avLst/>
          </a:prstGeom>
        </p:spPr>
        <p:txBody>
          <a:bodyPr/>
          <a:lstStyle>
            <a:lvl1pPr>
              <a:defRPr smtClean="0"/>
            </a:lvl1pPr>
          </a:lstStyle>
          <a:p>
            <a:fld id="{46D51941-F85C-46AD-B04E-D209ED387734}" type="slidenum">
              <a:rPr lang="en-US" smtClean="0"/>
              <a:pPr/>
              <a:t>‹#›</a:t>
            </a:fld>
            <a:endParaRPr lang="en-US"/>
          </a:p>
        </p:txBody>
      </p:sp>
      <p:sp>
        <p:nvSpPr>
          <p:cNvPr id="6" name="Content Placeholder 3"/>
          <p:cNvSpPr>
            <a:spLocks noGrp="1"/>
          </p:cNvSpPr>
          <p:nvPr>
            <p:ph sz="half" idx="2"/>
          </p:nvPr>
        </p:nvSpPr>
        <p:spPr>
          <a:xfrm>
            <a:off x="4648200" y="1524000"/>
            <a:ext cx="4038600" cy="4419600"/>
          </a:xfrm>
          <a:prstGeom prst="rect">
            <a:avLst/>
          </a:prstGeom>
        </p:spPr>
        <p:txBody>
          <a:bodyPr/>
          <a:lstStyle>
            <a:lvl1pPr>
              <a:buNone/>
              <a:defRPr sz="2000">
                <a:solidFill>
                  <a:srgbClr val="FFFFFF"/>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7" name="Text Placeholder 3"/>
          <p:cNvSpPr>
            <a:spLocks noGrp="1"/>
          </p:cNvSpPr>
          <p:nvPr>
            <p:ph type="body" sz="half" idx="11"/>
          </p:nvPr>
        </p:nvSpPr>
        <p:spPr>
          <a:xfrm>
            <a:off x="457200" y="1524000"/>
            <a:ext cx="4038600" cy="4419600"/>
          </a:xfrm>
          <a:prstGeom prst="rect">
            <a:avLst/>
          </a:prstGeom>
        </p:spPr>
        <p:txBody>
          <a:bodyPr/>
          <a:lstStyle>
            <a:lvl1pPr marL="228600" indent="-228600">
              <a:buClr>
                <a:srgbClr val="DC0202"/>
              </a:buClr>
              <a:buSzPct val="75000"/>
              <a:buFont typeface="Wingdings" pitchFamily="2" charset="2"/>
              <a:buChar char=""/>
              <a:defRPr sz="2400"/>
            </a:lvl1pPr>
            <a:lvl2pPr marL="579438" indent="-228600">
              <a:buFont typeface="Symbol" pitchFamily="18" charset="2"/>
              <a:buChar char=""/>
              <a:defRPr sz="2000"/>
            </a:lvl2pPr>
            <a:lvl3pPr marL="974725" indent="-228600">
              <a:buFont typeface="Wingdings" pitchFamily="2" charset="2"/>
              <a:buChar char=""/>
              <a:defRPr sz="1800"/>
            </a:lvl3pPr>
            <a:lvl4pPr marL="1311275" indent="-228600">
              <a:buSzPct val="75000"/>
              <a:buFont typeface="Wingdings" pitchFamily="2" charset="2"/>
              <a:buChar char=""/>
              <a:defRPr sz="1600"/>
            </a:lvl4pPr>
            <a:lvl5pPr marL="1722438" indent="-228600">
              <a:buFont typeface="Arial" pitchFamily="34" charset="0"/>
              <a:buChar char="–"/>
              <a:defRPr sz="1400" baseline="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a:xfrm>
            <a:off x="8107363" y="6477000"/>
            <a:ext cx="685800" cy="228600"/>
          </a:xfrm>
          <a:prstGeom prst="rect">
            <a:avLst/>
          </a:prstGeom>
        </p:spPr>
        <p:txBody>
          <a:bodyPr/>
          <a:lstStyle>
            <a:lvl1pPr>
              <a:defRPr smtClean="0"/>
            </a:lvl1pPr>
          </a:lstStyle>
          <a:p>
            <a:fld id="{46D51941-F85C-46AD-B04E-D209ED387734}" type="slidenum">
              <a:rPr lang="en-US" smtClean="0"/>
              <a:pPr/>
              <a:t>‹#›</a:t>
            </a:fld>
            <a:endParaRPr lang="en-US"/>
          </a:p>
        </p:txBody>
      </p:sp>
      <p:sp>
        <p:nvSpPr>
          <p:cNvPr id="8" name="Content Placeholder 3"/>
          <p:cNvSpPr>
            <a:spLocks noGrp="1"/>
          </p:cNvSpPr>
          <p:nvPr>
            <p:ph sz="half" idx="2"/>
          </p:nvPr>
        </p:nvSpPr>
        <p:spPr>
          <a:xfrm>
            <a:off x="457200" y="1524000"/>
            <a:ext cx="4038600" cy="4419600"/>
          </a:xfrm>
          <a:prstGeom prst="rect">
            <a:avLst/>
          </a:prstGeom>
        </p:spPr>
        <p:txBody>
          <a:bodyPr/>
          <a:lstStyle>
            <a:lvl1pPr>
              <a:buNone/>
              <a:defRPr sz="2000">
                <a:solidFill>
                  <a:srgbClr val="FFFFFF"/>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0" name="Title 1"/>
          <p:cNvSpPr>
            <a:spLocks noGrp="1"/>
          </p:cNvSpPr>
          <p:nvPr>
            <p:ph type="title"/>
          </p:nvPr>
        </p:nvSpPr>
        <p:spPr>
          <a:xfrm>
            <a:off x="457200" y="457200"/>
            <a:ext cx="8229600" cy="914400"/>
          </a:xfrm>
        </p:spPr>
        <p:txBody>
          <a:bodyPr/>
          <a:lstStyle/>
          <a:p>
            <a:r>
              <a:rPr lang="en-US" smtClean="0"/>
              <a:t>Click to edit Master title style</a:t>
            </a:r>
            <a:endParaRPr lang="en-US" dirty="0"/>
          </a:p>
        </p:txBody>
      </p:sp>
      <p:sp>
        <p:nvSpPr>
          <p:cNvPr id="6" name="Text Placeholder 3"/>
          <p:cNvSpPr>
            <a:spLocks noGrp="1"/>
          </p:cNvSpPr>
          <p:nvPr>
            <p:ph type="body" sz="half" idx="12"/>
          </p:nvPr>
        </p:nvSpPr>
        <p:spPr>
          <a:xfrm>
            <a:off x="4648200" y="1524000"/>
            <a:ext cx="4038600" cy="4419600"/>
          </a:xfrm>
          <a:prstGeom prst="rect">
            <a:avLst/>
          </a:prstGeom>
        </p:spPr>
        <p:txBody>
          <a:bodyPr/>
          <a:lstStyle>
            <a:lvl1pPr marL="228600" indent="-228600">
              <a:buClr>
                <a:srgbClr val="DC0202"/>
              </a:buClr>
              <a:buSzPct val="75000"/>
              <a:buFont typeface="Wingdings" pitchFamily="2" charset="2"/>
              <a:buChar char=""/>
              <a:defRPr sz="2400"/>
            </a:lvl1pPr>
            <a:lvl2pPr marL="579438" indent="-228600">
              <a:buFont typeface="Symbol" pitchFamily="18" charset="2"/>
              <a:buChar char=""/>
              <a:defRPr sz="2000"/>
            </a:lvl2pPr>
            <a:lvl3pPr marL="974725" indent="-228600">
              <a:buFont typeface="Wingdings" pitchFamily="2" charset="2"/>
              <a:buChar char=""/>
              <a:defRPr sz="1800"/>
            </a:lvl3pPr>
            <a:lvl4pPr marL="1311275" indent="-228600">
              <a:buSzPct val="75000"/>
              <a:buFont typeface="Wingdings" pitchFamily="2" charset="2"/>
              <a:buChar char=""/>
              <a:defRPr sz="1600"/>
            </a:lvl4pPr>
            <a:lvl5pPr marL="1722438" indent="-228600">
              <a:buFont typeface="Arial" pitchFamily="34" charset="0"/>
              <a:buChar char="–"/>
              <a:defRPr sz="1400" baseline="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b="15294"/>
          <a:stretch/>
        </p:blipFill>
        <p:spPr>
          <a:xfrm flipH="1">
            <a:off x="0" y="0"/>
            <a:ext cx="9144000" cy="5809129"/>
          </a:xfrm>
          <a:prstGeom prst="rect">
            <a:avLst/>
          </a:prstGeom>
        </p:spPr>
      </p:pic>
      <p:sp>
        <p:nvSpPr>
          <p:cNvPr id="155650"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55651" name="Rectangle 3"/>
          <p:cNvSpPr>
            <a:spLocks noGrp="1" noChangeArrowheads="1"/>
          </p:cNvSpPr>
          <p:nvPr>
            <p:ph type="body" idx="1"/>
          </p:nvPr>
        </p:nvSpPr>
        <p:spPr bwMode="auto">
          <a:xfrm>
            <a:off x="457200" y="1524000"/>
            <a:ext cx="8229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5654" name="Rectangle 6"/>
          <p:cNvSpPr>
            <a:spLocks noChangeArrowheads="1"/>
          </p:cNvSpPr>
          <p:nvPr/>
        </p:nvSpPr>
        <p:spPr bwMode="auto">
          <a:xfrm>
            <a:off x="3949700" y="6497637"/>
            <a:ext cx="1689100" cy="228600"/>
          </a:xfrm>
          <a:prstGeom prst="rect">
            <a:avLst/>
          </a:prstGeom>
          <a:noFill/>
          <a:ln w="9525">
            <a:noFill/>
            <a:miter lim="800000"/>
            <a:headEnd/>
            <a:tailEnd/>
          </a:ln>
          <a:effectLst/>
        </p:spPr>
        <p:txBody>
          <a:bodyPr>
            <a:prstTxWarp prst="textNoShape">
              <a:avLst/>
            </a:prstTxWarp>
          </a:bodyPr>
          <a:lstStyle/>
          <a:p>
            <a:pPr algn="ctr"/>
            <a:fld id="{E0E49CF5-A81C-C645-81BA-3739836A328A}" type="datetime4">
              <a:rPr lang="en-US" sz="800">
                <a:solidFill>
                  <a:schemeClr val="bg1">
                    <a:lumMod val="50000"/>
                  </a:schemeClr>
                </a:solidFill>
              </a:rPr>
              <a:pPr algn="ctr"/>
              <a:t>March 24, 2014</a:t>
            </a:fld>
            <a:endParaRPr lang="en-US" sz="800" dirty="0">
              <a:solidFill>
                <a:schemeClr val="bg1">
                  <a:lumMod val="50000"/>
                </a:schemeClr>
              </a:solidFill>
            </a:endParaRPr>
          </a:p>
        </p:txBody>
      </p:sp>
      <p:sp>
        <p:nvSpPr>
          <p:cNvPr id="155663" name="Rectangle 15"/>
          <p:cNvSpPr>
            <a:spLocks noChangeArrowheads="1"/>
          </p:cNvSpPr>
          <p:nvPr/>
        </p:nvSpPr>
        <p:spPr bwMode="auto">
          <a:xfrm>
            <a:off x="152400" y="6497637"/>
            <a:ext cx="4495800" cy="228600"/>
          </a:xfrm>
          <a:prstGeom prst="rect">
            <a:avLst/>
          </a:prstGeom>
          <a:noFill/>
          <a:ln w="9525">
            <a:noFill/>
            <a:miter lim="800000"/>
            <a:headEnd/>
            <a:tailEnd/>
          </a:ln>
          <a:effectLst/>
        </p:spPr>
        <p:txBody>
          <a:bodyPr>
            <a:prstTxWarp prst="textNoShape">
              <a:avLst/>
            </a:prstTxWarp>
          </a:bodyPr>
          <a:lstStyle/>
          <a:p>
            <a:r>
              <a:rPr lang="en-US" sz="800" dirty="0">
                <a:solidFill>
                  <a:schemeClr val="bg1">
                    <a:lumMod val="50000"/>
                  </a:schemeClr>
                </a:solidFill>
              </a:rPr>
              <a:t>Legal entity name – </a:t>
            </a:r>
            <a:r>
              <a:rPr lang="en-US" sz="800" i="1" dirty="0">
                <a:solidFill>
                  <a:schemeClr val="bg1">
                    <a:lumMod val="50000"/>
                  </a:schemeClr>
                </a:solidFill>
              </a:rPr>
              <a:t>Security </a:t>
            </a:r>
            <a:r>
              <a:rPr lang="en-US" sz="800" i="1" dirty="0" smtClean="0">
                <a:solidFill>
                  <a:schemeClr val="bg1">
                    <a:lumMod val="50000"/>
                  </a:schemeClr>
                </a:solidFill>
              </a:rPr>
              <a:t>Classification</a:t>
            </a:r>
            <a:endParaRPr lang="en-US" sz="800" i="1" dirty="0">
              <a:solidFill>
                <a:schemeClr val="bg1">
                  <a:lumMod val="50000"/>
                </a:schemeClr>
              </a:solidFill>
            </a:endParaRPr>
          </a:p>
        </p:txBody>
      </p:sp>
      <p:pic>
        <p:nvPicPr>
          <p:cNvPr id="11" name="Picture 10"/>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6133730" y="5991603"/>
            <a:ext cx="2615823" cy="509477"/>
          </a:xfrm>
          <a:prstGeom prst="rect">
            <a:avLst/>
          </a:prstGeom>
        </p:spPr>
      </p:pic>
      <p:sp>
        <p:nvSpPr>
          <p:cNvPr id="10" name="Rectangle 6"/>
          <p:cNvSpPr>
            <a:spLocks noChangeArrowheads="1"/>
          </p:cNvSpPr>
          <p:nvPr/>
        </p:nvSpPr>
        <p:spPr bwMode="auto">
          <a:xfrm>
            <a:off x="7010400" y="6490648"/>
            <a:ext cx="1689100" cy="228600"/>
          </a:xfrm>
          <a:prstGeom prst="rect">
            <a:avLst/>
          </a:prstGeom>
          <a:noFill/>
          <a:ln w="9525">
            <a:noFill/>
            <a:miter lim="800000"/>
            <a:headEnd/>
            <a:tailEnd/>
          </a:ln>
          <a:effectLst/>
        </p:spPr>
        <p:txBody>
          <a:bodyPr>
            <a:prstTxWarp prst="textNoShape">
              <a:avLst/>
            </a:prstTxWarp>
          </a:bodyPr>
          <a:lstStyle/>
          <a:p>
            <a:pPr algn="r"/>
            <a:fld id="{2C77599A-825E-41D2-9D76-138032C595CB}" type="slidenum">
              <a:rPr lang="en-US" sz="800" smtClean="0">
                <a:solidFill>
                  <a:schemeClr val="bg1">
                    <a:lumMod val="50000"/>
                  </a:schemeClr>
                </a:solidFill>
              </a:rPr>
              <a:pPr algn="r"/>
              <a:t>‹#›</a:t>
            </a:fld>
            <a:endParaRPr lang="en-US" sz="8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timing>
    <p:tnLst>
      <p:par>
        <p:cTn id="1" dur="indefinite" restart="never" nodeType="tmRoot"/>
      </p:par>
    </p:tnLst>
  </p:timing>
  <p:txStyles>
    <p:title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231775" indent="-231775" algn="l" defTabSz="738188" rtl="0" eaLnBrk="1" fontAlgn="base" hangingPunct="1">
        <a:spcBef>
          <a:spcPct val="20000"/>
        </a:spcBef>
        <a:spcAft>
          <a:spcPct val="0"/>
        </a:spcAft>
        <a:buClr>
          <a:srgbClr val="DC0202"/>
        </a:buClr>
        <a:buSzPct val="75000"/>
        <a:buFont typeface="Wingdings" charset="2"/>
        <a:buChar char="n"/>
        <a:defRPr sz="2400">
          <a:solidFill>
            <a:schemeClr val="tx1"/>
          </a:solidFill>
          <a:latin typeface="+mn-lt"/>
          <a:ea typeface="+mn-ea"/>
          <a:cs typeface="+mn-cs"/>
        </a:defRPr>
      </a:lvl1pPr>
      <a:lvl2pPr marL="571500" indent="-225425" algn="l" defTabSz="738188" rtl="0" eaLnBrk="1" fontAlgn="base" hangingPunct="1">
        <a:spcBef>
          <a:spcPct val="20000"/>
        </a:spcBef>
        <a:spcAft>
          <a:spcPct val="0"/>
        </a:spcAft>
        <a:buClr>
          <a:srgbClr val="DC0202"/>
        </a:buClr>
        <a:buSzPct val="75000"/>
        <a:buFont typeface="Symbol" charset="2"/>
        <a:buChar char="-"/>
        <a:defRPr sz="2000">
          <a:solidFill>
            <a:schemeClr val="tx1"/>
          </a:solidFill>
          <a:latin typeface="+mn-lt"/>
          <a:ea typeface="ＭＳ Ｐゴシック" charset="-128"/>
        </a:defRPr>
      </a:lvl2pPr>
      <a:lvl3pPr marL="974725" indent="-228600" algn="l" defTabSz="738188" rtl="0" eaLnBrk="1" fontAlgn="base" hangingPunct="1">
        <a:spcBef>
          <a:spcPct val="20000"/>
        </a:spcBef>
        <a:spcAft>
          <a:spcPct val="0"/>
        </a:spcAft>
        <a:buClr>
          <a:srgbClr val="DC0202"/>
        </a:buClr>
        <a:buSzPct val="75000"/>
        <a:buFont typeface="Wingdings" charset="2"/>
        <a:buChar char=""/>
        <a:defRPr>
          <a:solidFill>
            <a:schemeClr val="tx1"/>
          </a:solidFill>
          <a:latin typeface="+mn-lt"/>
          <a:ea typeface="ＭＳ Ｐゴシック" charset="-128"/>
        </a:defRPr>
      </a:lvl3pPr>
      <a:lvl4pPr marL="1317625" indent="-228600" algn="l" defTabSz="738188" rtl="0" eaLnBrk="1" fontAlgn="base" hangingPunct="1">
        <a:spcBef>
          <a:spcPct val="20000"/>
        </a:spcBef>
        <a:spcAft>
          <a:spcPct val="0"/>
        </a:spcAft>
        <a:buClr>
          <a:srgbClr val="DC0202"/>
        </a:buClr>
        <a:buSzPct val="75000"/>
        <a:buFont typeface="Wingdings" charset="2"/>
        <a:buChar char="n"/>
        <a:defRPr sz="1600">
          <a:solidFill>
            <a:schemeClr val="tx1"/>
          </a:solidFill>
          <a:latin typeface="+mn-lt"/>
          <a:ea typeface="ＭＳ Ｐゴシック" charset="-128"/>
        </a:defRPr>
      </a:lvl4pPr>
      <a:lvl5pPr marL="17160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5pPr>
      <a:lvl6pPr marL="21732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6pPr>
      <a:lvl7pPr marL="26304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7pPr>
      <a:lvl8pPr marL="30876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8pPr>
      <a:lvl9pPr marL="35448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SGMW 200 Digital Position Sensor</a:t>
            </a:r>
          </a:p>
        </p:txBody>
      </p:sp>
      <p:sp>
        <p:nvSpPr>
          <p:cNvPr id="3" name="Text Placeholder 2"/>
          <p:cNvSpPr>
            <a:spLocks noGrp="1"/>
          </p:cNvSpPr>
          <p:nvPr>
            <p:ph type="body" sz="half" idx="11"/>
          </p:nvPr>
        </p:nvSpPr>
        <p:spPr>
          <a:xfrm>
            <a:off x="457200" y="1143000"/>
            <a:ext cx="8229600" cy="3505200"/>
          </a:xfrm>
        </p:spPr>
        <p:txBody>
          <a:bodyPr>
            <a:normAutofit fontScale="62500" lnSpcReduction="20000"/>
          </a:bodyPr>
          <a:lstStyle/>
          <a:p>
            <a:r>
              <a:rPr lang="en-US" dirty="0"/>
              <a:t> </a:t>
            </a:r>
            <a:r>
              <a:rPr lang="en-US" dirty="0"/>
              <a:t>Action Items:</a:t>
            </a:r>
          </a:p>
          <a:p>
            <a:pPr lvl="1"/>
            <a:r>
              <a:rPr lang="en-US" dirty="0"/>
              <a:t>Allegro BC Chip – Anticipated Larger Enhancement</a:t>
            </a:r>
          </a:p>
          <a:p>
            <a:pPr lvl="2"/>
            <a:r>
              <a:rPr lang="en-US" dirty="0"/>
              <a:t>30 pieces shipped to Saginaw for </a:t>
            </a:r>
            <a:r>
              <a:rPr lang="en-US" dirty="0" smtClean="0"/>
              <a:t>Evaluation  …..  </a:t>
            </a:r>
          </a:p>
          <a:p>
            <a:pPr lvl="3"/>
            <a:r>
              <a:rPr lang="en-US" dirty="0" smtClean="0"/>
              <a:t>9 Samples tested with very </a:t>
            </a:r>
            <a:r>
              <a:rPr lang="en-US" dirty="0"/>
              <a:t>p</a:t>
            </a:r>
            <a:r>
              <a:rPr lang="en-US" dirty="0" smtClean="0"/>
              <a:t>ositive </a:t>
            </a:r>
            <a:r>
              <a:rPr lang="en-US" dirty="0"/>
              <a:t>r</a:t>
            </a:r>
            <a:r>
              <a:rPr lang="en-US" dirty="0" smtClean="0"/>
              <a:t>esults </a:t>
            </a:r>
          </a:p>
          <a:p>
            <a:pPr lvl="3"/>
            <a:r>
              <a:rPr lang="en-US" dirty="0" smtClean="0"/>
              <a:t>Another 21 parts to be tested with Minimum Magnet Strength</a:t>
            </a:r>
            <a:endParaRPr lang="en-US" dirty="0"/>
          </a:p>
          <a:p>
            <a:pPr lvl="2"/>
            <a:r>
              <a:rPr lang="en-US" dirty="0"/>
              <a:t>Timing tight to meet future </a:t>
            </a:r>
            <a:r>
              <a:rPr lang="en-US" dirty="0" smtClean="0"/>
              <a:t>builds  ….  Team working to get into next Build</a:t>
            </a:r>
            <a:endParaRPr lang="en-US" dirty="0"/>
          </a:p>
          <a:p>
            <a:pPr lvl="1"/>
            <a:r>
              <a:rPr lang="en-US" dirty="0"/>
              <a:t>Software update (</a:t>
            </a:r>
            <a:r>
              <a:rPr lang="en-US" dirty="0" err="1"/>
              <a:t>dll</a:t>
            </a:r>
            <a:r>
              <a:rPr lang="en-US" dirty="0"/>
              <a:t> &amp; software release) ….  </a:t>
            </a:r>
            <a:r>
              <a:rPr lang="en-US" dirty="0" smtClean="0"/>
              <a:t>Averaging   …..  Targeting next Build in April</a:t>
            </a:r>
            <a:endParaRPr lang="en-US" dirty="0"/>
          </a:p>
          <a:p>
            <a:pPr lvl="1"/>
            <a:r>
              <a:rPr lang="en-US" dirty="0"/>
              <a:t>Probe Housing Shift of 1.0 mm (Location of Hall to Magnet)</a:t>
            </a:r>
          </a:p>
          <a:p>
            <a:pPr lvl="2"/>
            <a:r>
              <a:rPr lang="en-US" dirty="0"/>
              <a:t>Doubtful for June SOP due to </a:t>
            </a:r>
            <a:r>
              <a:rPr lang="en-US" dirty="0" err="1"/>
              <a:t>leadtime</a:t>
            </a:r>
            <a:r>
              <a:rPr lang="en-US" dirty="0"/>
              <a:t> (12 weeks), bank builds, etc.</a:t>
            </a:r>
          </a:p>
          <a:p>
            <a:pPr lvl="1"/>
            <a:r>
              <a:rPr lang="en-US" dirty="0"/>
              <a:t>Stronger </a:t>
            </a:r>
            <a:r>
              <a:rPr lang="en-US" dirty="0" smtClean="0"/>
              <a:t>Magnets  (Additional Testing Required)</a:t>
            </a:r>
            <a:endParaRPr lang="en-US" dirty="0"/>
          </a:p>
          <a:p>
            <a:pPr lvl="2"/>
            <a:r>
              <a:rPr lang="en-US" dirty="0"/>
              <a:t>Testing in Process to Understand Affect on Torque </a:t>
            </a:r>
            <a:r>
              <a:rPr lang="en-US" dirty="0" smtClean="0"/>
              <a:t>Sensor  </a:t>
            </a:r>
            <a:endParaRPr lang="en-US" dirty="0"/>
          </a:p>
          <a:p>
            <a:pPr lvl="2"/>
            <a:r>
              <a:rPr lang="en-US" dirty="0"/>
              <a:t>100 Pieces available in Suzhou</a:t>
            </a:r>
          </a:p>
          <a:p>
            <a:pPr lvl="1"/>
            <a:r>
              <a:rPr lang="en-US" dirty="0" smtClean="0"/>
              <a:t>Patent Search ----  Completed with no evident issues</a:t>
            </a:r>
            <a:endParaRPr lang="en-US" dirty="0"/>
          </a:p>
          <a:p>
            <a:pPr lvl="1"/>
            <a:r>
              <a:rPr lang="en-US" dirty="0"/>
              <a:t>In the chart below, the first ~190 points are from the sorting that was done in China (BB').  The first box are from the post DV testing (BB').  The second box is from the BC 1332s  with the Max </a:t>
            </a:r>
            <a:r>
              <a:rPr lang="en-US" dirty="0" err="1"/>
              <a:t>Baermann</a:t>
            </a:r>
            <a:r>
              <a:rPr lang="en-US" dirty="0"/>
              <a:t> higher strength magnets (~50% increase) on the lower rotor assemblies.  The third box is from the BC 1332s with the standard production lower rotor magnets.</a:t>
            </a:r>
          </a:p>
          <a:p>
            <a:pPr marL="350838" lvl="1" indent="0">
              <a:buNone/>
            </a:pPr>
            <a:r>
              <a:rPr lang="en-US" dirty="0"/>
              <a:t/>
            </a:r>
            <a:br>
              <a:rPr lang="en-US" dirty="0"/>
            </a:b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4284880"/>
            <a:ext cx="5029200" cy="226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473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4-Internal-Template_Final">
  <a:themeElements>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xteer PP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xteer PP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xteer PP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xteer PP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xteer PP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xteer PP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xteer PP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xteer PP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xteer PP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xteer PP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xteer PP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xteer PP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2014-Internal-Template_Final</Template>
  <TotalTime>3006</TotalTime>
  <Words>5</Words>
  <Application>Microsoft Office PowerPoint</Application>
  <PresentationFormat>On-screen Show (4:3)</PresentationFormat>
  <Paragraphs>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2014-Internal-Template_Final</vt:lpstr>
      <vt:lpstr>SGMW 200 Digital Position Sensor</vt:lpstr>
    </vt:vector>
  </TitlesOfParts>
  <Company>Nexteer Automotive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Roller, Neal</dc:creator>
  <cp:lastModifiedBy>Roller, Neal</cp:lastModifiedBy>
  <cp:revision>12</cp:revision>
  <cp:lastPrinted>2014-01-09T14:42:06Z</cp:lastPrinted>
  <dcterms:created xsi:type="dcterms:W3CDTF">2014-03-12T13:07:04Z</dcterms:created>
  <dcterms:modified xsi:type="dcterms:W3CDTF">2014-03-26T20:21:02Z</dcterms:modified>
</cp:coreProperties>
</file>