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01" r:id="rId2"/>
  </p:sldMasterIdLst>
  <p:notesMasterIdLst>
    <p:notesMasterId r:id="rId4"/>
  </p:notesMasterIdLst>
  <p:handoutMasterIdLst>
    <p:handoutMasterId r:id="rId5"/>
  </p:handoutMasterIdLst>
  <p:sldIdLst>
    <p:sldId id="304" r:id="rId3"/>
  </p:sldIdLst>
  <p:sldSz cx="9144000" cy="6858000" type="screen4x3"/>
  <p:notesSz cx="6985000" cy="9283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430" autoAdjust="0"/>
  </p:normalViewPr>
  <p:slideViewPr>
    <p:cSldViewPr>
      <p:cViewPr>
        <p:scale>
          <a:sx n="60" d="100"/>
          <a:sy n="60" d="100"/>
        </p:scale>
        <p:origin x="-1692" y="-2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96"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cs typeface="+mn-cs"/>
              </a:defRPr>
            </a:lvl1pPr>
          </a:lstStyle>
          <a:p>
            <a:pPr>
              <a:defRPr/>
            </a:pPr>
            <a:fld id="{612763B1-D9D7-4879-866B-4A018F01DA11}" type="datetimeFigureOut">
              <a:rPr lang="en-US"/>
              <a:pPr>
                <a:defRPr/>
              </a:pPr>
              <a:t>4/16/2014</a:t>
            </a:fld>
            <a:endParaRPr lang="en-US" dirty="0"/>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cs typeface="+mn-cs"/>
              </a:defRPr>
            </a:lvl1pPr>
          </a:lstStyle>
          <a:p>
            <a:pPr>
              <a:defRPr/>
            </a:pPr>
            <a:fld id="{98521E1E-B217-4E90-A6C1-B1EB8DE01526}" type="slidenum">
              <a:rPr lang="en-US"/>
              <a:pPr>
                <a:defRPr/>
              </a:pPr>
              <a:t>‹#›</a:t>
            </a:fld>
            <a:endParaRPr lang="en-US" dirty="0"/>
          </a:p>
        </p:txBody>
      </p:sp>
    </p:spTree>
    <p:extLst>
      <p:ext uri="{BB962C8B-B14F-4D97-AF65-F5344CB8AC3E}">
        <p14:creationId xmlns:p14="http://schemas.microsoft.com/office/powerpoint/2010/main" val="184621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27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7107" name="Rectangle 3"/>
          <p:cNvSpPr>
            <a:spLocks noGrp="1" noChangeArrowheads="1"/>
          </p:cNvSpPr>
          <p:nvPr>
            <p:ph type="dt" idx="1"/>
          </p:nvPr>
        </p:nvSpPr>
        <p:spPr bwMode="auto">
          <a:xfrm>
            <a:off x="3956050" y="0"/>
            <a:ext cx="3027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71575" y="698500"/>
            <a:ext cx="4641850" cy="34813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698500" y="4410075"/>
            <a:ext cx="55880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10" name="Rectangle 6"/>
          <p:cNvSpPr>
            <a:spLocks noGrp="1" noChangeArrowheads="1"/>
          </p:cNvSpPr>
          <p:nvPr>
            <p:ph type="ftr" sz="quarter" idx="4"/>
          </p:nvPr>
        </p:nvSpPr>
        <p:spPr bwMode="auto">
          <a:xfrm>
            <a:off x="0" y="8820150"/>
            <a:ext cx="3027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7111" name="Rectangle 7"/>
          <p:cNvSpPr>
            <a:spLocks noGrp="1" noChangeArrowheads="1"/>
          </p:cNvSpPr>
          <p:nvPr>
            <p:ph type="sldNum" sz="quarter" idx="5"/>
          </p:nvPr>
        </p:nvSpPr>
        <p:spPr bwMode="auto">
          <a:xfrm>
            <a:off x="3956050" y="8820150"/>
            <a:ext cx="3027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6E2BBD1-8EC0-48AB-99BF-58838936CB11}" type="slidenum">
              <a:rPr lang="en-US"/>
              <a:pPr>
                <a:defRPr/>
              </a:pPr>
              <a:t>‹#›</a:t>
            </a:fld>
            <a:endParaRPr lang="en-US" dirty="0"/>
          </a:p>
        </p:txBody>
      </p:sp>
    </p:spTree>
    <p:extLst>
      <p:ext uri="{BB962C8B-B14F-4D97-AF65-F5344CB8AC3E}">
        <p14:creationId xmlns:p14="http://schemas.microsoft.com/office/powerpoint/2010/main" val="3955810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PageRev-JMJ_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57200" y="6608763"/>
            <a:ext cx="13716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800"/>
              <a:t>Nexteer Proprietary</a:t>
            </a:r>
          </a:p>
        </p:txBody>
      </p:sp>
      <p:pic>
        <p:nvPicPr>
          <p:cNvPr id="6" name="Picture 6"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5908675"/>
            <a:ext cx="23622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508000" y="1447800"/>
            <a:ext cx="8099425" cy="1262063"/>
          </a:xfrm>
        </p:spPr>
        <p:txBody>
          <a:bodyPr anchor="b"/>
          <a:lstStyle>
            <a:lvl1pPr algn="ctr">
              <a:defRPr sz="3600"/>
            </a:lvl1pPr>
          </a:lstStyle>
          <a:p>
            <a:pPr lvl="0"/>
            <a:r>
              <a:rPr lang="en-US" noProof="0" smtClean="0"/>
              <a:t>Click to edit Master title style</a:t>
            </a:r>
          </a:p>
        </p:txBody>
      </p:sp>
      <p:sp>
        <p:nvSpPr>
          <p:cNvPr id="5124" name="Rectangle 4"/>
          <p:cNvSpPr>
            <a:spLocks noGrp="1" noChangeArrowheads="1"/>
          </p:cNvSpPr>
          <p:nvPr>
            <p:ph type="subTitle" idx="1"/>
          </p:nvPr>
        </p:nvSpPr>
        <p:spPr>
          <a:xfrm>
            <a:off x="1089025" y="2819400"/>
            <a:ext cx="6931025" cy="530225"/>
          </a:xfrm>
        </p:spPr>
        <p:txBody>
          <a:bodyPr/>
          <a:lstStyle>
            <a:lvl1pPr marL="0" indent="0" algn="ctr">
              <a:buFont typeface="Wingdings" pitchFamily="2" charset="2"/>
              <a:buNone/>
              <a:defRPr sz="1600">
                <a:solidFill>
                  <a:srgbClr val="000000"/>
                </a:solidFill>
              </a:defRPr>
            </a:lvl1pPr>
          </a:lstStyle>
          <a:p>
            <a:pPr lvl="0"/>
            <a:r>
              <a:rPr lang="en-US" noProof="0" smtClean="0"/>
              <a:t>Click to edit Master subtitle style</a:t>
            </a:r>
          </a:p>
        </p:txBody>
      </p:sp>
    </p:spTree>
    <p:extLst>
      <p:ext uri="{BB962C8B-B14F-4D97-AF65-F5344CB8AC3E}">
        <p14:creationId xmlns:p14="http://schemas.microsoft.com/office/powerpoint/2010/main" val="261091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704D382-7380-406A-A381-AC166E025DAE}" type="slidenum">
              <a:rPr lang="en-US"/>
              <a:pPr>
                <a:defRPr/>
              </a:pPr>
              <a:t>‹#›</a:t>
            </a:fld>
            <a:endParaRPr lang="en-US" dirty="0"/>
          </a:p>
        </p:txBody>
      </p:sp>
    </p:spTree>
    <p:extLst>
      <p:ext uri="{BB962C8B-B14F-4D97-AF65-F5344CB8AC3E}">
        <p14:creationId xmlns:p14="http://schemas.microsoft.com/office/powerpoint/2010/main" val="215126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ABE3909B-F041-4224-A07D-5EF518170868}" type="slidenum">
              <a:rPr lang="en-US"/>
              <a:pPr>
                <a:defRPr/>
              </a:pPr>
              <a:t>‹#›</a:t>
            </a:fld>
            <a:endParaRPr lang="en-US" dirty="0"/>
          </a:p>
        </p:txBody>
      </p:sp>
    </p:spTree>
    <p:extLst>
      <p:ext uri="{BB962C8B-B14F-4D97-AF65-F5344CB8AC3E}">
        <p14:creationId xmlns:p14="http://schemas.microsoft.com/office/powerpoint/2010/main" val="407437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F12F5A4-9581-46AA-8169-3E0AE7116792}" type="datetimeFigureOut">
              <a:rPr lang="en-US"/>
              <a:pPr>
                <a:defRPr/>
              </a:pPr>
              <a:t>4/16/2014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255E64-0BF5-4E2C-80CC-98CF9F891890}" type="slidenum">
              <a:rPr lang="en-US"/>
              <a:pPr>
                <a:defRPr/>
              </a:pPr>
              <a:t>‹#›</a:t>
            </a:fld>
            <a:endParaRPr lang="en-US" dirty="0"/>
          </a:p>
        </p:txBody>
      </p:sp>
    </p:spTree>
    <p:extLst>
      <p:ext uri="{BB962C8B-B14F-4D97-AF65-F5344CB8AC3E}">
        <p14:creationId xmlns:p14="http://schemas.microsoft.com/office/powerpoint/2010/main" val="3408274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822100-C47E-45B6-9C52-4795E9DD0E3E}" type="datetimeFigureOut">
              <a:rPr lang="en-US"/>
              <a:pPr>
                <a:defRPr/>
              </a:pPr>
              <a:t>4/16/2014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9A412F-199E-46B5-914F-AD16F5C025FF}" type="slidenum">
              <a:rPr lang="en-US"/>
              <a:pPr>
                <a:defRPr/>
              </a:pPr>
              <a:t>‹#›</a:t>
            </a:fld>
            <a:endParaRPr lang="en-US" dirty="0"/>
          </a:p>
        </p:txBody>
      </p:sp>
    </p:spTree>
    <p:extLst>
      <p:ext uri="{BB962C8B-B14F-4D97-AF65-F5344CB8AC3E}">
        <p14:creationId xmlns:p14="http://schemas.microsoft.com/office/powerpoint/2010/main" val="1810592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71F9489-3818-43B4-BFF6-D13C58DDF5E5}" type="datetimeFigureOut">
              <a:rPr lang="en-US"/>
              <a:pPr>
                <a:defRPr/>
              </a:pPr>
              <a:t>4/16/2014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2A1230-2486-4CE1-A6A6-BBE24F2971C3}" type="slidenum">
              <a:rPr lang="en-US"/>
              <a:pPr>
                <a:defRPr/>
              </a:pPr>
              <a:t>‹#›</a:t>
            </a:fld>
            <a:endParaRPr lang="en-US" dirty="0"/>
          </a:p>
        </p:txBody>
      </p:sp>
    </p:spTree>
    <p:extLst>
      <p:ext uri="{BB962C8B-B14F-4D97-AF65-F5344CB8AC3E}">
        <p14:creationId xmlns:p14="http://schemas.microsoft.com/office/powerpoint/2010/main" val="311269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8A810AC-4C06-4A28-ADDF-A9B0F0CE4380}" type="datetimeFigureOut">
              <a:rPr lang="en-US"/>
              <a:pPr>
                <a:defRPr/>
              </a:pPr>
              <a:t>4/16/2014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623F79-489B-4EC6-964C-6AC0097A1E93}" type="slidenum">
              <a:rPr lang="en-US"/>
              <a:pPr>
                <a:defRPr/>
              </a:pPr>
              <a:t>‹#›</a:t>
            </a:fld>
            <a:endParaRPr lang="en-US" dirty="0"/>
          </a:p>
        </p:txBody>
      </p:sp>
    </p:spTree>
    <p:extLst>
      <p:ext uri="{BB962C8B-B14F-4D97-AF65-F5344CB8AC3E}">
        <p14:creationId xmlns:p14="http://schemas.microsoft.com/office/powerpoint/2010/main" val="1437802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856D3AB-A9AA-4CA5-9435-1EB3C95A4C62}" type="datetimeFigureOut">
              <a:rPr lang="en-US"/>
              <a:pPr>
                <a:defRPr/>
              </a:pPr>
              <a:t>4/16/2014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E90428E-A094-44FD-996C-144C865A7205}" type="slidenum">
              <a:rPr lang="en-US"/>
              <a:pPr>
                <a:defRPr/>
              </a:pPr>
              <a:t>‹#›</a:t>
            </a:fld>
            <a:endParaRPr lang="en-US" dirty="0"/>
          </a:p>
        </p:txBody>
      </p:sp>
    </p:spTree>
    <p:extLst>
      <p:ext uri="{BB962C8B-B14F-4D97-AF65-F5344CB8AC3E}">
        <p14:creationId xmlns:p14="http://schemas.microsoft.com/office/powerpoint/2010/main" val="2600705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43F2C5A-50C2-435B-BE7D-9C5EE9308AAF}" type="datetimeFigureOut">
              <a:rPr lang="en-US"/>
              <a:pPr>
                <a:defRPr/>
              </a:pPr>
              <a:t>4/16/2014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4D27990-5AAB-4CE6-AFB1-FFF499A82FE6}" type="slidenum">
              <a:rPr lang="en-US"/>
              <a:pPr>
                <a:defRPr/>
              </a:pPr>
              <a:t>‹#›</a:t>
            </a:fld>
            <a:endParaRPr lang="en-US" dirty="0"/>
          </a:p>
        </p:txBody>
      </p:sp>
    </p:spTree>
    <p:extLst>
      <p:ext uri="{BB962C8B-B14F-4D97-AF65-F5344CB8AC3E}">
        <p14:creationId xmlns:p14="http://schemas.microsoft.com/office/powerpoint/2010/main" val="3793251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9E9CD86-287B-46AD-B00B-CC6D5E10FD39}" type="datetimeFigureOut">
              <a:rPr lang="en-US"/>
              <a:pPr>
                <a:defRPr/>
              </a:pPr>
              <a:t>4/16/2014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FA3645F-BC2E-46D4-81B7-EB8AE9F8D5CE}" type="slidenum">
              <a:rPr lang="en-US"/>
              <a:pPr>
                <a:defRPr/>
              </a:pPr>
              <a:t>‹#›</a:t>
            </a:fld>
            <a:endParaRPr lang="en-US" dirty="0"/>
          </a:p>
        </p:txBody>
      </p:sp>
    </p:spTree>
    <p:extLst>
      <p:ext uri="{BB962C8B-B14F-4D97-AF65-F5344CB8AC3E}">
        <p14:creationId xmlns:p14="http://schemas.microsoft.com/office/powerpoint/2010/main" val="3824395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3B2CD-B12C-49D2-BAB2-D15BDBD2BA54}" type="datetimeFigureOut">
              <a:rPr lang="en-US"/>
              <a:pPr>
                <a:defRPr/>
              </a:pPr>
              <a:t>4/16/2014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21A11E-5FAF-43A0-B029-36C393CCBCB4}" type="slidenum">
              <a:rPr lang="en-US"/>
              <a:pPr>
                <a:defRPr/>
              </a:pPr>
              <a:t>‹#›</a:t>
            </a:fld>
            <a:endParaRPr lang="en-US" dirty="0"/>
          </a:p>
        </p:txBody>
      </p:sp>
    </p:spTree>
    <p:extLst>
      <p:ext uri="{BB962C8B-B14F-4D97-AF65-F5344CB8AC3E}">
        <p14:creationId xmlns:p14="http://schemas.microsoft.com/office/powerpoint/2010/main" val="158835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B3C16527-8255-4CF4-9099-EA6CAE2CA791}" type="slidenum">
              <a:rPr lang="en-US"/>
              <a:pPr>
                <a:defRPr/>
              </a:pPr>
              <a:t>‹#›</a:t>
            </a:fld>
            <a:endParaRPr lang="en-US" dirty="0"/>
          </a:p>
        </p:txBody>
      </p:sp>
    </p:spTree>
    <p:extLst>
      <p:ext uri="{BB962C8B-B14F-4D97-AF65-F5344CB8AC3E}">
        <p14:creationId xmlns:p14="http://schemas.microsoft.com/office/powerpoint/2010/main" val="3184121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005F10-C4CF-492E-A96D-628E1DB4A9FA}" type="datetimeFigureOut">
              <a:rPr lang="en-US"/>
              <a:pPr>
                <a:defRPr/>
              </a:pPr>
              <a:t>4/16/2014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CD8D1A-FCDF-4F28-A4F6-AB98C07CAE45}" type="slidenum">
              <a:rPr lang="en-US"/>
              <a:pPr>
                <a:defRPr/>
              </a:pPr>
              <a:t>‹#›</a:t>
            </a:fld>
            <a:endParaRPr lang="en-US" dirty="0"/>
          </a:p>
        </p:txBody>
      </p:sp>
    </p:spTree>
    <p:extLst>
      <p:ext uri="{BB962C8B-B14F-4D97-AF65-F5344CB8AC3E}">
        <p14:creationId xmlns:p14="http://schemas.microsoft.com/office/powerpoint/2010/main" val="1626907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52ED69-6D17-4F38-A60A-5C5F8D0EDE95}" type="datetimeFigureOut">
              <a:rPr lang="en-US"/>
              <a:pPr>
                <a:defRPr/>
              </a:pPr>
              <a:t>4/16/2014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AD0276-416B-4D82-A198-3BEEFC085B4B}" type="slidenum">
              <a:rPr lang="en-US"/>
              <a:pPr>
                <a:defRPr/>
              </a:pPr>
              <a:t>‹#›</a:t>
            </a:fld>
            <a:endParaRPr lang="en-US" dirty="0"/>
          </a:p>
        </p:txBody>
      </p:sp>
    </p:spTree>
    <p:extLst>
      <p:ext uri="{BB962C8B-B14F-4D97-AF65-F5344CB8AC3E}">
        <p14:creationId xmlns:p14="http://schemas.microsoft.com/office/powerpoint/2010/main" val="1545017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CCC5D6-9F21-4334-A25E-C566C82ED394}" type="datetimeFigureOut">
              <a:rPr lang="en-US"/>
              <a:pPr>
                <a:defRPr/>
              </a:pPr>
              <a:t>4/16/2014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D1C7D6-CDD9-4B21-9B80-C194EE9BCB22}" type="slidenum">
              <a:rPr lang="en-US"/>
              <a:pPr>
                <a:defRPr/>
              </a:pPr>
              <a:t>‹#›</a:t>
            </a:fld>
            <a:endParaRPr lang="en-US" dirty="0"/>
          </a:p>
        </p:txBody>
      </p:sp>
    </p:spTree>
    <p:extLst>
      <p:ext uri="{BB962C8B-B14F-4D97-AF65-F5344CB8AC3E}">
        <p14:creationId xmlns:p14="http://schemas.microsoft.com/office/powerpoint/2010/main" val="361059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1BA3C93F-80B7-4F97-BE61-BDE93C0CF29C}" type="slidenum">
              <a:rPr lang="en-US"/>
              <a:pPr>
                <a:defRPr/>
              </a:pPr>
              <a:t>‹#›</a:t>
            </a:fld>
            <a:endParaRPr lang="en-US" dirty="0"/>
          </a:p>
        </p:txBody>
      </p:sp>
    </p:spTree>
    <p:extLst>
      <p:ext uri="{BB962C8B-B14F-4D97-AF65-F5344CB8AC3E}">
        <p14:creationId xmlns:p14="http://schemas.microsoft.com/office/powerpoint/2010/main" val="50850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52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C4EA72D8-8985-48AA-9F0C-2C95D8184C58}" type="slidenum">
              <a:rPr lang="en-US"/>
              <a:pPr>
                <a:defRPr/>
              </a:pPr>
              <a:t>‹#›</a:t>
            </a:fld>
            <a:endParaRPr lang="en-US" dirty="0"/>
          </a:p>
        </p:txBody>
      </p:sp>
    </p:spTree>
    <p:extLst>
      <p:ext uri="{BB962C8B-B14F-4D97-AF65-F5344CB8AC3E}">
        <p14:creationId xmlns:p14="http://schemas.microsoft.com/office/powerpoint/2010/main" val="308701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B0CED3-7D81-450A-A278-EF40F9CD42CB}" type="slidenum">
              <a:rPr lang="en-US"/>
              <a:pPr>
                <a:defRPr/>
              </a:pPr>
              <a:t>‹#›</a:t>
            </a:fld>
            <a:endParaRPr lang="en-US" dirty="0"/>
          </a:p>
        </p:txBody>
      </p:sp>
    </p:spTree>
    <p:extLst>
      <p:ext uri="{BB962C8B-B14F-4D97-AF65-F5344CB8AC3E}">
        <p14:creationId xmlns:p14="http://schemas.microsoft.com/office/powerpoint/2010/main" val="111922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EE2DDD28-BB0B-425C-8991-6C1CB04FF43C}" type="slidenum">
              <a:rPr lang="en-US"/>
              <a:pPr>
                <a:defRPr/>
              </a:pPr>
              <a:t>‹#›</a:t>
            </a:fld>
            <a:endParaRPr lang="en-US" dirty="0"/>
          </a:p>
        </p:txBody>
      </p:sp>
    </p:spTree>
    <p:extLst>
      <p:ext uri="{BB962C8B-B14F-4D97-AF65-F5344CB8AC3E}">
        <p14:creationId xmlns:p14="http://schemas.microsoft.com/office/powerpoint/2010/main" val="390422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1EB5DB83-AA67-4BE9-99B6-771B34915A35}" type="slidenum">
              <a:rPr lang="en-US"/>
              <a:pPr>
                <a:defRPr/>
              </a:pPr>
              <a:t>‹#›</a:t>
            </a:fld>
            <a:endParaRPr lang="en-US" dirty="0"/>
          </a:p>
        </p:txBody>
      </p:sp>
    </p:spTree>
    <p:extLst>
      <p:ext uri="{BB962C8B-B14F-4D97-AF65-F5344CB8AC3E}">
        <p14:creationId xmlns:p14="http://schemas.microsoft.com/office/powerpoint/2010/main" val="32235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17A8C1F5-A769-48D7-B4CB-167FA541347A}" type="slidenum">
              <a:rPr lang="en-US"/>
              <a:pPr>
                <a:defRPr/>
              </a:pPr>
              <a:t>‹#›</a:t>
            </a:fld>
            <a:endParaRPr lang="en-US" dirty="0"/>
          </a:p>
        </p:txBody>
      </p:sp>
    </p:spTree>
    <p:extLst>
      <p:ext uri="{BB962C8B-B14F-4D97-AF65-F5344CB8AC3E}">
        <p14:creationId xmlns:p14="http://schemas.microsoft.com/office/powerpoint/2010/main" val="150084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7C62169-D3A9-4400-A2B1-59C273AE77D4}" type="slidenum">
              <a:rPr lang="en-US"/>
              <a:pPr>
                <a:defRPr/>
              </a:pPr>
              <a:t>‹#›</a:t>
            </a:fld>
            <a:endParaRPr lang="en-US" dirty="0"/>
          </a:p>
        </p:txBody>
      </p:sp>
    </p:spTree>
    <p:extLst>
      <p:ext uri="{BB962C8B-B14F-4D97-AF65-F5344CB8AC3E}">
        <p14:creationId xmlns:p14="http://schemas.microsoft.com/office/powerpoint/2010/main" val="369767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ageRev-JMJ_R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7620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7526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5"/>
          <p:cNvSpPr>
            <a:spLocks noGrp="1" noChangeArrowheads="1"/>
          </p:cNvSpPr>
          <p:nvPr>
            <p:ph type="sldNum" sz="quarter" idx="4"/>
          </p:nvPr>
        </p:nvSpPr>
        <p:spPr bwMode="auto">
          <a:xfrm>
            <a:off x="8107363" y="6608763"/>
            <a:ext cx="685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a:cs typeface="+mn-cs"/>
              </a:defRPr>
            </a:lvl1pPr>
          </a:lstStyle>
          <a:p>
            <a:pPr>
              <a:defRPr/>
            </a:pPr>
            <a:fld id="{5B58350B-F786-452C-B924-987FEFF086C9}" type="slidenum">
              <a:rPr lang="en-US"/>
              <a:pPr>
                <a:defRPr/>
              </a:pPr>
              <a:t>‹#›</a:t>
            </a:fld>
            <a:endParaRPr lang="en-US" dirty="0"/>
          </a:p>
        </p:txBody>
      </p:sp>
      <p:sp>
        <p:nvSpPr>
          <p:cNvPr id="1030" name="Rectangle 6"/>
          <p:cNvSpPr>
            <a:spLocks noChangeArrowheads="1"/>
          </p:cNvSpPr>
          <p:nvPr/>
        </p:nvSpPr>
        <p:spPr bwMode="auto">
          <a:xfrm>
            <a:off x="457200" y="6608763"/>
            <a:ext cx="13716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800"/>
              <a:t>Nexteer Proprietary</a:t>
            </a:r>
          </a:p>
          <a:p>
            <a:endParaRPr lang="en-US" sz="800"/>
          </a:p>
        </p:txBody>
      </p:sp>
      <p:pic>
        <p:nvPicPr>
          <p:cNvPr id="1032" name="Picture 8"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65088"/>
            <a:ext cx="17526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03"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Lst>
  <p:txStyles>
    <p:titleStyle>
      <a:lvl1pPr algn="l" rtl="0" eaLnBrk="0" fontAlgn="base" hangingPunct="0">
        <a:spcBef>
          <a:spcPct val="0"/>
        </a:spcBef>
        <a:spcAft>
          <a:spcPct val="0"/>
        </a:spcAft>
        <a:defRPr sz="2400" b="1">
          <a:solidFill>
            <a:srgbClr val="E31937"/>
          </a:solidFill>
          <a:latin typeface="+mj-lt"/>
          <a:ea typeface="+mj-ea"/>
          <a:cs typeface="+mj-cs"/>
        </a:defRPr>
      </a:lvl1pPr>
      <a:lvl2pPr algn="l" rtl="0" eaLnBrk="0" fontAlgn="base" hangingPunct="0">
        <a:spcBef>
          <a:spcPct val="0"/>
        </a:spcBef>
        <a:spcAft>
          <a:spcPct val="0"/>
        </a:spcAft>
        <a:defRPr sz="2400" b="1">
          <a:solidFill>
            <a:srgbClr val="E31937"/>
          </a:solidFill>
          <a:latin typeface="Arial" charset="0"/>
        </a:defRPr>
      </a:lvl2pPr>
      <a:lvl3pPr algn="l" rtl="0" eaLnBrk="0" fontAlgn="base" hangingPunct="0">
        <a:spcBef>
          <a:spcPct val="0"/>
        </a:spcBef>
        <a:spcAft>
          <a:spcPct val="0"/>
        </a:spcAft>
        <a:defRPr sz="2400" b="1">
          <a:solidFill>
            <a:srgbClr val="E31937"/>
          </a:solidFill>
          <a:latin typeface="Arial" charset="0"/>
        </a:defRPr>
      </a:lvl3pPr>
      <a:lvl4pPr algn="l" rtl="0" eaLnBrk="0" fontAlgn="base" hangingPunct="0">
        <a:spcBef>
          <a:spcPct val="0"/>
        </a:spcBef>
        <a:spcAft>
          <a:spcPct val="0"/>
        </a:spcAft>
        <a:defRPr sz="2400" b="1">
          <a:solidFill>
            <a:srgbClr val="E31937"/>
          </a:solidFill>
          <a:latin typeface="Arial" charset="0"/>
        </a:defRPr>
      </a:lvl4pPr>
      <a:lvl5pPr algn="l" rtl="0" eaLnBrk="0" fontAlgn="base" hangingPunct="0">
        <a:spcBef>
          <a:spcPct val="0"/>
        </a:spcBef>
        <a:spcAft>
          <a:spcPct val="0"/>
        </a:spcAft>
        <a:defRPr sz="2400" b="1">
          <a:solidFill>
            <a:srgbClr val="E31937"/>
          </a:solidFill>
          <a:latin typeface="Arial" charset="0"/>
        </a:defRPr>
      </a:lvl5pPr>
      <a:lvl6pPr marL="457200" algn="l" rtl="0" fontAlgn="base">
        <a:spcBef>
          <a:spcPct val="0"/>
        </a:spcBef>
        <a:spcAft>
          <a:spcPct val="0"/>
        </a:spcAft>
        <a:defRPr sz="2400" b="1">
          <a:solidFill>
            <a:srgbClr val="E31937"/>
          </a:solidFill>
          <a:latin typeface="Arial" charset="0"/>
        </a:defRPr>
      </a:lvl6pPr>
      <a:lvl7pPr marL="914400" algn="l" rtl="0" fontAlgn="base">
        <a:spcBef>
          <a:spcPct val="0"/>
        </a:spcBef>
        <a:spcAft>
          <a:spcPct val="0"/>
        </a:spcAft>
        <a:defRPr sz="2400" b="1">
          <a:solidFill>
            <a:srgbClr val="E31937"/>
          </a:solidFill>
          <a:latin typeface="Arial" charset="0"/>
        </a:defRPr>
      </a:lvl7pPr>
      <a:lvl8pPr marL="1371600" algn="l" rtl="0" fontAlgn="base">
        <a:spcBef>
          <a:spcPct val="0"/>
        </a:spcBef>
        <a:spcAft>
          <a:spcPct val="0"/>
        </a:spcAft>
        <a:defRPr sz="2400" b="1">
          <a:solidFill>
            <a:srgbClr val="E31937"/>
          </a:solidFill>
          <a:latin typeface="Arial" charset="0"/>
        </a:defRPr>
      </a:lvl8pPr>
      <a:lvl9pPr marL="1828800" algn="l" rtl="0" fontAlgn="base">
        <a:spcBef>
          <a:spcPct val="0"/>
        </a:spcBef>
        <a:spcAft>
          <a:spcPct val="0"/>
        </a:spcAft>
        <a:defRPr sz="2400" b="1">
          <a:solidFill>
            <a:srgbClr val="E31937"/>
          </a:solidFill>
          <a:latin typeface="Arial" charset="0"/>
        </a:defRPr>
      </a:lvl9pPr>
    </p:titleStyle>
    <p:bodyStyle>
      <a:lvl1pPr marL="231775" indent="-231775" algn="l" defTabSz="738188" rtl="0" eaLnBrk="0" fontAlgn="base" hangingPunct="0">
        <a:spcBef>
          <a:spcPct val="20000"/>
        </a:spcBef>
        <a:spcAft>
          <a:spcPct val="0"/>
        </a:spcAft>
        <a:buClr>
          <a:srgbClr val="E31937"/>
        </a:buClr>
        <a:buSzPct val="75000"/>
        <a:buFont typeface="Wingdings" pitchFamily="2" charset="2"/>
        <a:buChar char="n"/>
        <a:defRPr sz="2400" b="1">
          <a:solidFill>
            <a:schemeClr val="tx1"/>
          </a:solidFill>
          <a:latin typeface="+mn-lt"/>
          <a:ea typeface="+mn-ea"/>
          <a:cs typeface="+mn-cs"/>
        </a:defRPr>
      </a:lvl1pPr>
      <a:lvl2pPr marL="571500" indent="-225425" algn="l" defTabSz="738188" rtl="0" eaLnBrk="0" fontAlgn="base" hangingPunct="0">
        <a:spcBef>
          <a:spcPct val="20000"/>
        </a:spcBef>
        <a:spcAft>
          <a:spcPct val="0"/>
        </a:spcAft>
        <a:buClr>
          <a:srgbClr val="E31937"/>
        </a:buClr>
        <a:buSzPct val="75000"/>
        <a:buFont typeface="Symbol" pitchFamily="18" charset="2"/>
        <a:buChar char="-"/>
        <a:defRPr sz="2000" b="1">
          <a:solidFill>
            <a:schemeClr val="tx1"/>
          </a:solidFill>
          <a:latin typeface="+mn-lt"/>
        </a:defRPr>
      </a:lvl2pPr>
      <a:lvl3pPr marL="974725" indent="-228600" algn="l" defTabSz="738188" rtl="0" eaLnBrk="0" fontAlgn="base" hangingPunct="0">
        <a:spcBef>
          <a:spcPct val="20000"/>
        </a:spcBef>
        <a:spcAft>
          <a:spcPct val="0"/>
        </a:spcAft>
        <a:buClr>
          <a:srgbClr val="E31937"/>
        </a:buClr>
        <a:buSzPct val="75000"/>
        <a:buFont typeface="Wingdings" pitchFamily="2" charset="2"/>
        <a:buChar char=""/>
        <a:defRPr>
          <a:solidFill>
            <a:schemeClr val="tx1"/>
          </a:solidFill>
          <a:latin typeface="+mn-lt"/>
        </a:defRPr>
      </a:lvl3pPr>
      <a:lvl4pPr marL="1317625" indent="-228600" algn="l" defTabSz="738188" rtl="0" eaLnBrk="0" fontAlgn="base" hangingPunct="0">
        <a:spcBef>
          <a:spcPct val="20000"/>
        </a:spcBef>
        <a:spcAft>
          <a:spcPct val="0"/>
        </a:spcAft>
        <a:buClr>
          <a:srgbClr val="E31937"/>
        </a:buClr>
        <a:buSzPct val="75000"/>
        <a:buFont typeface="Wingdings" pitchFamily="2" charset="2"/>
        <a:buChar char="n"/>
        <a:defRPr sz="1600">
          <a:solidFill>
            <a:schemeClr val="tx1"/>
          </a:solidFill>
          <a:latin typeface="+mn-lt"/>
        </a:defRPr>
      </a:lvl4pPr>
      <a:lvl5pPr marL="1716088" indent="-228600" algn="l" defTabSz="738188" rtl="0" eaLnBrk="0" fontAlgn="base" hangingPunct="0">
        <a:spcBef>
          <a:spcPct val="20000"/>
        </a:spcBef>
        <a:spcAft>
          <a:spcPct val="0"/>
        </a:spcAft>
        <a:buClr>
          <a:srgbClr val="E31937"/>
        </a:buClr>
        <a:buSzPct val="75000"/>
        <a:buChar char="–"/>
        <a:defRPr sz="1400">
          <a:solidFill>
            <a:schemeClr val="tx1"/>
          </a:solidFill>
          <a:latin typeface="+mn-lt"/>
        </a:defRPr>
      </a:lvl5pPr>
      <a:lvl6pPr marL="2173288" indent="-228600" algn="l" defTabSz="738188" rtl="0" fontAlgn="base">
        <a:spcBef>
          <a:spcPct val="20000"/>
        </a:spcBef>
        <a:spcAft>
          <a:spcPct val="0"/>
        </a:spcAft>
        <a:buClr>
          <a:srgbClr val="E31937"/>
        </a:buClr>
        <a:buSzPct val="75000"/>
        <a:buChar char="–"/>
        <a:defRPr sz="1400">
          <a:solidFill>
            <a:schemeClr val="tx1"/>
          </a:solidFill>
          <a:latin typeface="+mn-lt"/>
        </a:defRPr>
      </a:lvl6pPr>
      <a:lvl7pPr marL="2630488" indent="-228600" algn="l" defTabSz="738188" rtl="0" fontAlgn="base">
        <a:spcBef>
          <a:spcPct val="20000"/>
        </a:spcBef>
        <a:spcAft>
          <a:spcPct val="0"/>
        </a:spcAft>
        <a:buClr>
          <a:srgbClr val="E31937"/>
        </a:buClr>
        <a:buSzPct val="75000"/>
        <a:buChar char="–"/>
        <a:defRPr sz="1400">
          <a:solidFill>
            <a:schemeClr val="tx1"/>
          </a:solidFill>
          <a:latin typeface="+mn-lt"/>
        </a:defRPr>
      </a:lvl7pPr>
      <a:lvl8pPr marL="3087688" indent="-228600" algn="l" defTabSz="738188" rtl="0" fontAlgn="base">
        <a:spcBef>
          <a:spcPct val="20000"/>
        </a:spcBef>
        <a:spcAft>
          <a:spcPct val="0"/>
        </a:spcAft>
        <a:buClr>
          <a:srgbClr val="E31937"/>
        </a:buClr>
        <a:buSzPct val="75000"/>
        <a:buChar char="–"/>
        <a:defRPr sz="1400">
          <a:solidFill>
            <a:schemeClr val="tx1"/>
          </a:solidFill>
          <a:latin typeface="+mn-lt"/>
        </a:defRPr>
      </a:lvl8pPr>
      <a:lvl9pPr marL="3544888" indent="-228600" algn="l" defTabSz="738188" rtl="0" fontAlgn="base">
        <a:spcBef>
          <a:spcPct val="20000"/>
        </a:spcBef>
        <a:spcAft>
          <a:spcPct val="0"/>
        </a:spcAft>
        <a:buClr>
          <a:srgbClr val="E31937"/>
        </a:buClr>
        <a:buSzPct val="75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fld id="{2D6E0357-21B8-4431-934F-458EC4BFFC6E}" type="datetimeFigureOut">
              <a:rPr lang="en-US"/>
              <a:pPr>
                <a:defRPr/>
              </a:pPr>
              <a:t>4/16/2014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5EAB400B-8BD4-45F6-BC8B-A3C05626D65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SGMW 200 Digital Position Sensor</a:t>
            </a:r>
          </a:p>
        </p:txBody>
      </p:sp>
      <p:sp>
        <p:nvSpPr>
          <p:cNvPr id="4" name="Text Placeholder 2"/>
          <p:cNvSpPr>
            <a:spLocks noGrp="1"/>
          </p:cNvSpPr>
          <p:nvPr>
            <p:ph idx="1"/>
          </p:nvPr>
        </p:nvSpPr>
        <p:spPr>
          <a:xfrm>
            <a:off x="457200" y="609600"/>
            <a:ext cx="8229600" cy="4038600"/>
          </a:xfrm>
        </p:spPr>
        <p:txBody>
          <a:bodyPr>
            <a:normAutofit fontScale="85000" lnSpcReduction="20000"/>
          </a:bodyPr>
          <a:lstStyle/>
          <a:p>
            <a:r>
              <a:rPr lang="en-US" dirty="0"/>
              <a:t> </a:t>
            </a:r>
            <a:r>
              <a:rPr lang="en-US" u="sng" dirty="0" smtClean="0"/>
              <a:t>Enhancements for Next Build (Week of April 14) </a:t>
            </a:r>
          </a:p>
          <a:p>
            <a:pPr marL="803275" lvl="1" indent="-457200">
              <a:buFont typeface="+mj-lt"/>
              <a:buAutoNum type="arabicPeriod"/>
            </a:pPr>
            <a:r>
              <a:rPr lang="en-US" dirty="0" smtClean="0"/>
              <a:t>Allegro </a:t>
            </a:r>
            <a:r>
              <a:rPr lang="en-US" dirty="0"/>
              <a:t>BC Chip – </a:t>
            </a:r>
            <a:r>
              <a:rPr lang="en-US" dirty="0" smtClean="0"/>
              <a:t>Significant Enhancement (Refer below)</a:t>
            </a:r>
            <a:endParaRPr lang="en-US" dirty="0"/>
          </a:p>
          <a:p>
            <a:pPr marL="803275" lvl="1" indent="-457200">
              <a:buFont typeface="+mj-lt"/>
              <a:buAutoNum type="arabicPeriod"/>
            </a:pPr>
            <a:r>
              <a:rPr lang="en-US" dirty="0" smtClean="0"/>
              <a:t>Software </a:t>
            </a:r>
            <a:r>
              <a:rPr lang="en-US" dirty="0"/>
              <a:t>update (</a:t>
            </a:r>
            <a:r>
              <a:rPr lang="en-US" dirty="0" err="1"/>
              <a:t>dll</a:t>
            </a:r>
            <a:r>
              <a:rPr lang="en-US" dirty="0"/>
              <a:t> &amp; software release) ….  </a:t>
            </a:r>
            <a:r>
              <a:rPr lang="en-US" dirty="0" smtClean="0"/>
              <a:t>Averaging  </a:t>
            </a:r>
            <a:endParaRPr lang="en-US" dirty="0"/>
          </a:p>
          <a:p>
            <a:pPr marL="803275" lvl="1" indent="-457200">
              <a:buFont typeface="+mj-lt"/>
              <a:buAutoNum type="arabicPeriod"/>
            </a:pPr>
            <a:r>
              <a:rPr lang="en-US" dirty="0"/>
              <a:t>Probe Housing Shift of 1.0 mm (Location of Hall to Magnet</a:t>
            </a:r>
            <a:r>
              <a:rPr lang="en-US" dirty="0" smtClean="0"/>
              <a:t>)</a:t>
            </a:r>
          </a:p>
          <a:p>
            <a:r>
              <a:rPr lang="en-US" dirty="0">
                <a:solidFill>
                  <a:srgbClr val="0070C0"/>
                </a:solidFill>
              </a:rPr>
              <a:t>100 samples for the SGMW 200 </a:t>
            </a:r>
            <a:r>
              <a:rPr lang="en-US" dirty="0" err="1">
                <a:solidFill>
                  <a:srgbClr val="0070C0"/>
                </a:solidFill>
              </a:rPr>
              <a:t>Handwheel</a:t>
            </a:r>
            <a:r>
              <a:rPr lang="en-US" dirty="0">
                <a:solidFill>
                  <a:srgbClr val="0070C0"/>
                </a:solidFill>
              </a:rPr>
              <a:t> Position sensor using the  new plastic housings along with the new Allegro chips were measured in Suzhou this week and demonstrated a 2x improvement in the Gauss level as expected.  The new software updates (</a:t>
            </a:r>
            <a:r>
              <a:rPr lang="en-US" dirty="0" err="1">
                <a:solidFill>
                  <a:srgbClr val="0070C0"/>
                </a:solidFill>
              </a:rPr>
              <a:t>dll</a:t>
            </a:r>
            <a:r>
              <a:rPr lang="en-US" dirty="0">
                <a:solidFill>
                  <a:srgbClr val="0070C0"/>
                </a:solidFill>
              </a:rPr>
              <a:t> &amp; software release) has also been implemented which will reduce our error by 50 % for the builds that will take place later this week</a:t>
            </a:r>
            <a:r>
              <a:rPr lang="en-US" dirty="0" smtClean="0">
                <a:solidFill>
                  <a:srgbClr val="0070C0"/>
                </a:solidFill>
              </a:rPr>
              <a:t>.</a:t>
            </a:r>
          </a:p>
          <a:p>
            <a:endParaRPr lang="en-US" dirty="0">
              <a:solidFill>
                <a:srgbClr val="0070C0"/>
              </a:solidFill>
            </a:endParaRPr>
          </a:p>
          <a:p>
            <a:r>
              <a:rPr lang="en-US" sz="1000" dirty="0" smtClean="0"/>
              <a:t>In </a:t>
            </a:r>
            <a:r>
              <a:rPr lang="en-US" sz="1000" dirty="0"/>
              <a:t>the chart below, the first ~190 points are from the sorting that was done in China (BB').  The first box are from the post DV testing (BB').  The second box is from the BC 1332s  with the Max </a:t>
            </a:r>
            <a:r>
              <a:rPr lang="en-US" sz="1000" dirty="0" err="1"/>
              <a:t>Baermann</a:t>
            </a:r>
            <a:r>
              <a:rPr lang="en-US" sz="1000" dirty="0"/>
              <a:t> higher strength magnets (~50% increase) on the lower rotor assemblies.  The third box is from the BC 1332s with the standard production lower rotor magnets.</a:t>
            </a:r>
          </a:p>
          <a:p>
            <a:pPr marL="350838" lvl="1" indent="0">
              <a:buNone/>
            </a:pPr>
            <a:r>
              <a:rPr lang="en-US" dirty="0"/>
              <a:t/>
            </a:r>
            <a:br>
              <a:rPr lang="en-US" dirty="0"/>
            </a:b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0427" y="4147502"/>
            <a:ext cx="6009573" cy="271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624708"/>
      </p:ext>
    </p:extLst>
  </p:cSld>
  <p:clrMapOvr>
    <a:masterClrMapping/>
  </p:clrMapOvr>
</p:sld>
</file>

<file path=ppt/theme/theme1.xml><?xml version="1.0" encoding="utf-8"?>
<a:theme xmlns:a="http://schemas.openxmlformats.org/drawingml/2006/main" name="Nexteer PPT_template">
  <a:themeElements>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xteer PP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xteer PP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xteer PP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xteer PP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xteer PP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xteer PP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xteer PP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xteer PP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xteer PP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xteer PP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xteer PP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xteer PP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Nexteer PPT_template</Template>
  <TotalTime>8841</TotalTime>
  <Words>5</Words>
  <Application>Microsoft Office PowerPoint</Application>
  <PresentationFormat>On-screen Show (4:3)</PresentationFormat>
  <Paragraphs>9</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Nexteer PPT_template</vt:lpstr>
      <vt:lpstr>Custom Design</vt:lpstr>
      <vt:lpstr>SGMW 200 Digital Position Sensor</vt:lpstr>
    </vt:vector>
  </TitlesOfParts>
  <Company>Delphi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K2xx WIRE HARNESS  PROPOSAL</dc:title>
  <dc:creator>User</dc:creator>
  <cp:lastModifiedBy>Roller, Neal</cp:lastModifiedBy>
  <cp:revision>255</cp:revision>
  <cp:lastPrinted>2014-01-02T19:31:36Z</cp:lastPrinted>
  <dcterms:created xsi:type="dcterms:W3CDTF">2010-01-21T12:39:41Z</dcterms:created>
  <dcterms:modified xsi:type="dcterms:W3CDTF">2014-04-16T20:02:37Z</dcterms:modified>
</cp:coreProperties>
</file>