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6" r:id="rId3"/>
    <p:sldId id="287" r:id="rId4"/>
    <p:sldId id="288" r:id="rId5"/>
    <p:sldId id="289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74" r:id="rId14"/>
    <p:sldId id="277" r:id="rId15"/>
    <p:sldId id="278" r:id="rId16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70" autoAdjust="0"/>
  </p:normalViewPr>
  <p:slideViewPr>
    <p:cSldViewPr>
      <p:cViewPr>
        <p:scale>
          <a:sx n="70" d="100"/>
          <a:sy n="70" d="100"/>
        </p:scale>
        <p:origin x="-138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AA1E1-8021-4224-AE46-9AAB708DA15E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F451E-83A2-4D78-939E-FFEA2EDD3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7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90B6F562-B82B-4CC2-BFA6-8E12E19E570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8989399-9D01-4588-90B0-E9E0BF0E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381000"/>
            <a:ext cx="8099425" cy="1262063"/>
          </a:xfrm>
        </p:spPr>
        <p:txBody>
          <a:bodyPr anchor="b"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1828800"/>
            <a:ext cx="8102600" cy="530225"/>
          </a:xfrm>
        </p:spPr>
        <p:txBody>
          <a:bodyPr/>
          <a:lstStyle>
            <a:lvl1pPr marL="0" indent="0" algn="l">
              <a:buFont typeface="Wingdings" charset="2"/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 flipH="1">
            <a:off x="0" y="0"/>
            <a:ext cx="9144000" cy="5809129"/>
          </a:xfrm>
          <a:prstGeom prst="rect">
            <a:avLst/>
          </a:prstGeom>
        </p:spPr>
      </p:pic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949700" y="6497637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fld id="{E0E49CF5-A81C-C645-81BA-3739836A328A}" type="datetime4">
              <a:rPr lang="en-US" sz="800">
                <a:solidFill>
                  <a:schemeClr val="bg1">
                    <a:lumMod val="50000"/>
                  </a:schemeClr>
                </a:solidFill>
              </a:rPr>
              <a:pPr algn="ctr"/>
              <a:t>May 16, 2016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152400" y="6497637"/>
            <a:ext cx="449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Nexteer Confidential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30" y="5991603"/>
            <a:ext cx="2615823" cy="509477"/>
          </a:xfrm>
          <a:prstGeom prst="rect">
            <a:avLst/>
          </a:prstGeom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010400" y="6490648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2C77599A-825E-41D2-9D76-138032C595CB}" type="slidenum">
              <a:rPr lang="en-US" sz="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charset="2"/>
        <a:buChar char="-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747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"/>
        <a:defRPr>
          <a:solidFill>
            <a:schemeClr val="tx1"/>
          </a:solidFill>
          <a:latin typeface="+mn-lt"/>
          <a:ea typeface="ＭＳ Ｐゴシック" charset="-128"/>
        </a:defRPr>
      </a:lvl3pPr>
      <a:lvl4pPr marL="13176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7160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1732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6304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0876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5448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381000"/>
            <a:ext cx="8099425" cy="2759968"/>
          </a:xfrm>
        </p:spPr>
        <p:txBody>
          <a:bodyPr/>
          <a:lstStyle/>
          <a:p>
            <a:r>
              <a:rPr lang="en-US" sz="4000" dirty="0">
                <a:latin typeface="+mn-lt"/>
              </a:rPr>
              <a:t>Disruptive Cost - LO </a:t>
            </a:r>
            <a:r>
              <a:rPr lang="en-US" sz="4000" dirty="0" smtClean="0">
                <a:latin typeface="+mn-lt"/>
              </a:rPr>
              <a:t>CEPS</a:t>
            </a:r>
            <a:br>
              <a:rPr lang="en-US" sz="4000" dirty="0" smtClean="0">
                <a:latin typeface="+mn-lt"/>
              </a:rPr>
            </a:br>
            <a:r>
              <a:rPr lang="en-US" sz="2400" dirty="0">
                <a:latin typeface="+mn-lt"/>
              </a:rPr>
              <a:t>(Baseline: CR3005897 for Fiat 319/332</a:t>
            </a:r>
            <a:r>
              <a:rPr lang="en-US" sz="2400" dirty="0" smtClean="0">
                <a:latin typeface="+mn-lt"/>
              </a:rPr>
              <a:t>)</a:t>
            </a:r>
            <a:br>
              <a:rPr lang="en-US" sz="2400" dirty="0" smtClean="0">
                <a:latin typeface="+mn-lt"/>
              </a:rPr>
            </a:b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Stage I:    CR3007570 (on going)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Stage II:   Feasibility and saving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645024"/>
            <a:ext cx="8102600" cy="530225"/>
          </a:xfrm>
        </p:spPr>
        <p:txBody>
          <a:bodyPr/>
          <a:lstStyle/>
          <a:p>
            <a:r>
              <a:rPr lang="en-US" dirty="0" smtClean="0"/>
              <a:t>2016.05.16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52720" y="213285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35" y="2374431"/>
            <a:ext cx="3028221" cy="1587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28346" y="1085671"/>
            <a:ext cx="2864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38221399</a:t>
            </a:r>
          </a:p>
          <a:p>
            <a:r>
              <a:rPr lang="en-US" dirty="0" smtClean="0"/>
              <a:t>Diameter enlarged for Two-tooth Stop Teeth design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599" y="1072607"/>
            <a:ext cx="3017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38219359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Baseline </a:t>
            </a:r>
            <a:r>
              <a:rPr lang="en-US" b="1" u="sng" dirty="0">
                <a:solidFill>
                  <a:srgbClr val="FF0000"/>
                </a:solidFill>
              </a:rPr>
              <a:t>a</a:t>
            </a:r>
            <a:r>
              <a:rPr lang="en-US" b="1" u="sng" dirty="0" smtClean="0">
                <a:solidFill>
                  <a:srgbClr val="FF0000"/>
                </a:solidFill>
              </a:rPr>
              <a:t>xial </a:t>
            </a:r>
            <a:r>
              <a:rPr lang="en-US" dirty="0" smtClean="0"/>
              <a:t>Lower rotor</a:t>
            </a:r>
          </a:p>
          <a:p>
            <a:r>
              <a:rPr lang="en-US" dirty="0" smtClean="0"/>
              <a:t>Torque only design</a:t>
            </a:r>
          </a:p>
          <a:p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959645" y="2526831"/>
            <a:ext cx="2667000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9841" y="2725100"/>
            <a:ext cx="784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19.8 mm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838200" y="2626532"/>
            <a:ext cx="7834" cy="967101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92566" y="3567994"/>
            <a:ext cx="807634" cy="75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00200" y="216675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55.3 mm OD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90" y="4336678"/>
            <a:ext cx="2953200" cy="2445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Straight Connector 27"/>
          <p:cNvCxnSpPr/>
          <p:nvPr/>
        </p:nvCxnSpPr>
        <p:spPr>
          <a:xfrm flipH="1">
            <a:off x="792566" y="2626532"/>
            <a:ext cx="498561" cy="75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41846" y="4430024"/>
            <a:ext cx="1155344" cy="10563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4800" y="3810000"/>
            <a:ext cx="24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 tooth spline  23.185mm minor </a:t>
            </a:r>
            <a:r>
              <a:rPr lang="en-US" dirty="0" err="1" smtClean="0"/>
              <a:t>dia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2607276"/>
            <a:ext cx="3104171" cy="11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14" y="4430024"/>
            <a:ext cx="3044342" cy="2046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Arrow Connector 37"/>
          <p:cNvCxnSpPr/>
          <p:nvPr/>
        </p:nvCxnSpPr>
        <p:spPr>
          <a:xfrm flipH="1">
            <a:off x="5772685" y="2725100"/>
            <a:ext cx="2855671" cy="8844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92881" y="2932213"/>
            <a:ext cx="784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13.8 mm</a:t>
            </a:r>
          </a:p>
          <a:p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5659074" y="2833646"/>
            <a:ext cx="10292" cy="680011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669366" y="3509884"/>
            <a:ext cx="807634" cy="75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413240" y="2373868"/>
            <a:ext cx="190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57.14 mm OD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5605606" y="2833645"/>
            <a:ext cx="498561" cy="75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009423" y="4546076"/>
            <a:ext cx="1000807" cy="9403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42885" y="3899745"/>
            <a:ext cx="2146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spline</a:t>
            </a:r>
          </a:p>
          <a:p>
            <a:r>
              <a:rPr lang="en-US" dirty="0" smtClean="0"/>
              <a:t>26mm </a:t>
            </a:r>
            <a:r>
              <a:rPr lang="en-US" dirty="0" err="1" smtClean="0"/>
              <a:t>dia</a:t>
            </a:r>
            <a:endParaRPr lang="en-US" dirty="0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07504" y="44624"/>
            <a:ext cx="8610600" cy="63976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C00000"/>
                </a:solidFill>
              </a:rPr>
              <a:t>Axial Sensor application (cont.)</a:t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	- Lower Rotor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4191000" y="990600"/>
            <a:ext cx="9144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67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228600" y="46038"/>
            <a:ext cx="8610600" cy="63976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C00000"/>
                </a:solidFill>
              </a:rPr>
              <a:t>Axial Sensor application (cont.)</a:t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	- Assist Housing machined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5800"/>
            <a:ext cx="8308224" cy="6111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4343400" y="1371600"/>
            <a:ext cx="9144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990600" y="1219200"/>
            <a:ext cx="1905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002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52400" y="76200"/>
            <a:ext cx="8610600" cy="63976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C00000"/>
                </a:solidFill>
              </a:rPr>
              <a:t>Axial Sensor application (cont.)</a:t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	- Sensor Cover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869776"/>
            <a:ext cx="7689607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371600" y="1066800"/>
            <a:ext cx="2628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881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66328"/>
            <a:ext cx="8856984" cy="698376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 smtClean="0">
                <a:solidFill>
                  <a:srgbClr val="C00000"/>
                </a:solidFill>
              </a:rPr>
              <a:t>Reference</a:t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CAD model of SG212037 </a:t>
            </a:r>
            <a:r>
              <a:rPr lang="en-US" sz="1800" dirty="0" smtClean="0">
                <a:solidFill>
                  <a:srgbClr val="C00000"/>
                </a:solidFill>
              </a:rPr>
              <a:t>(the latest design w/ 24mm bearing)</a:t>
            </a:r>
            <a:endParaRPr lang="en-US" sz="1800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65" y="1412776"/>
            <a:ext cx="5008413" cy="34223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656184"/>
            <a:ext cx="4136020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06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4876800" cy="381000"/>
          </a:xfrm>
        </p:spPr>
        <p:txBody>
          <a:bodyPr/>
          <a:lstStyle/>
          <a:p>
            <a:r>
              <a:rPr lang="en-US" sz="1800" dirty="0" smtClean="0"/>
              <a:t>Fiat 319 split vs press-press upper jacket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5" t="18276" r="19385" b="16063"/>
          <a:stretch/>
        </p:blipFill>
        <p:spPr>
          <a:xfrm>
            <a:off x="152400" y="685800"/>
            <a:ext cx="3725329" cy="20316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13160" r="1077" b="5142"/>
          <a:stretch/>
        </p:blipFill>
        <p:spPr>
          <a:xfrm>
            <a:off x="4967370" y="761011"/>
            <a:ext cx="3948030" cy="18297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2895600"/>
            <a:ext cx="326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Baseline – split upper jacket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" y="609600"/>
            <a:ext cx="3962400" cy="2743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57800" y="28956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– press </a:t>
            </a:r>
            <a:r>
              <a:rPr lang="en-US" dirty="0" err="1" smtClean="0"/>
              <a:t>press</a:t>
            </a:r>
            <a:r>
              <a:rPr lang="en-US" dirty="0" smtClean="0"/>
              <a:t> upper jacket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53000" y="609600"/>
            <a:ext cx="3962400" cy="2743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71800" y="3581162"/>
            <a:ext cx="419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Remove split from upper jacket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Add 8 pad protrusions to upper jacket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Change from two piece compression bracket to single piece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Change from laser weld to MIG weld for compression bracket to upper jacket weld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Change from slip fit to press fit between upper &amp; lower jackets.</a:t>
            </a:r>
            <a:endParaRPr lang="en-US" sz="1400" dirty="0"/>
          </a:p>
        </p:txBody>
      </p:sp>
      <p:cxnSp>
        <p:nvCxnSpPr>
          <p:cNvPr id="15" name="Straight Arrow Connector 14"/>
          <p:cNvCxnSpPr>
            <a:stCxn id="9" idx="3"/>
          </p:cNvCxnSpPr>
          <p:nvPr/>
        </p:nvCxnSpPr>
        <p:spPr>
          <a:xfrm>
            <a:off x="4038600" y="1981200"/>
            <a:ext cx="92877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4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7" t="14957" r="25051"/>
          <a:stretch/>
        </p:blipFill>
        <p:spPr>
          <a:xfrm>
            <a:off x="685800" y="1524000"/>
            <a:ext cx="4986661" cy="3839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4876800" cy="381000"/>
          </a:xfrm>
        </p:spPr>
        <p:txBody>
          <a:bodyPr/>
          <a:lstStyle/>
          <a:p>
            <a:r>
              <a:rPr lang="en-US" sz="1800" dirty="0" smtClean="0"/>
              <a:t>Fiat 319 remove E/A straps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4800600" y="1600200"/>
            <a:ext cx="419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Remove E/A straps &amp; retainers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Remove holes for strap retainer from rake bracket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86000" y="1866900"/>
            <a:ext cx="2514600" cy="190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286000" y="1866900"/>
            <a:ext cx="2514600" cy="3009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48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09600"/>
          </a:xfrm>
        </p:spPr>
        <p:txBody>
          <a:bodyPr/>
          <a:lstStyle/>
          <a:p>
            <a:r>
              <a:rPr lang="en-US" dirty="0"/>
              <a:t>Product Content </a:t>
            </a:r>
            <a:r>
              <a:rPr lang="en-US" dirty="0" smtClean="0"/>
              <a:t>Description – stage I (tangible initiatives)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76200" y="860946"/>
            <a:ext cx="4495800" cy="89165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Fiat 319 design, 30 Nm &amp; 56 Nm assist</a:t>
            </a:r>
          </a:p>
          <a:p>
            <a:r>
              <a:rPr lang="en-US" dirty="0" smtClean="0"/>
              <a:t>Only EA 4, only brushless </a:t>
            </a:r>
          </a:p>
          <a:p>
            <a:r>
              <a:rPr lang="en-US" dirty="0"/>
              <a:t>Rake only </a:t>
            </a:r>
            <a:r>
              <a:rPr lang="en-US" dirty="0" smtClean="0"/>
              <a:t>column with energy absorb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76200" y="1749184"/>
            <a:ext cx="2166584" cy="465161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200" b="1" kern="0" dirty="0" smtClean="0"/>
              <a:t>AM &amp; Worm:</a:t>
            </a:r>
          </a:p>
          <a:p>
            <a:pPr marL="0" indent="0">
              <a:buNone/>
            </a:pPr>
            <a:r>
              <a:rPr lang="en-US" sz="1200" u="sng" kern="0" dirty="0" smtClean="0"/>
              <a:t>CR3005897 baseline:</a:t>
            </a:r>
          </a:p>
          <a:p>
            <a:r>
              <a:rPr lang="en-US" sz="1200" kern="0" dirty="0" smtClean="0"/>
              <a:t>Fix worm</a:t>
            </a:r>
          </a:p>
          <a:p>
            <a:r>
              <a:rPr lang="en-US" sz="1200" kern="0" dirty="0" smtClean="0"/>
              <a:t>Solid coupling</a:t>
            </a:r>
          </a:p>
          <a:p>
            <a:r>
              <a:rPr lang="en-US" sz="1200" kern="0" dirty="0" smtClean="0"/>
              <a:t>Zoning, no eccentric</a:t>
            </a:r>
          </a:p>
          <a:p>
            <a:r>
              <a:rPr lang="en-US" sz="1200" kern="0" dirty="0" smtClean="0"/>
              <a:t>Mounting hole machining in house</a:t>
            </a:r>
          </a:p>
          <a:p>
            <a:r>
              <a:rPr lang="en-US" sz="1200" kern="0" dirty="0" smtClean="0"/>
              <a:t>Friction spec relief</a:t>
            </a:r>
          </a:p>
          <a:p>
            <a:r>
              <a:rPr lang="en-US" sz="1200" kern="0" dirty="0" smtClean="0"/>
              <a:t>No paining </a:t>
            </a:r>
          </a:p>
          <a:p>
            <a:pPr marL="0" indent="0">
              <a:buNone/>
            </a:pPr>
            <a:r>
              <a:rPr lang="en-US" sz="1200" u="sng" kern="0" dirty="0" smtClean="0"/>
              <a:t>New initiatives:</a:t>
            </a:r>
          </a:p>
          <a:p>
            <a:r>
              <a:rPr lang="en-US" sz="1200" kern="0" dirty="0"/>
              <a:t>31:1 gear ratio</a:t>
            </a:r>
          </a:p>
          <a:p>
            <a:r>
              <a:rPr lang="en-US" sz="1200" kern="0" dirty="0"/>
              <a:t>2 lead worm</a:t>
            </a:r>
          </a:p>
          <a:p>
            <a:r>
              <a:rPr lang="en-US" sz="1200" kern="0" dirty="0"/>
              <a:t>24 OD worm bearing</a:t>
            </a:r>
          </a:p>
          <a:p>
            <a:r>
              <a:rPr lang="en-US" sz="1200" kern="0" dirty="0" smtClean="0"/>
              <a:t>Fast whirling + Fast grind worm process</a:t>
            </a:r>
            <a:endParaRPr lang="en-US" sz="1200" kern="0" dirty="0"/>
          </a:p>
          <a:p>
            <a:endParaRPr lang="en-US" sz="1200" kern="0" dirty="0" smtClean="0"/>
          </a:p>
          <a:p>
            <a:endParaRPr lang="en-US" sz="1200" kern="0" dirty="0" smtClean="0"/>
          </a:p>
          <a:p>
            <a:endParaRPr lang="en-US" sz="1200" kern="0" dirty="0" smtClean="0"/>
          </a:p>
          <a:p>
            <a:endParaRPr lang="en-US" sz="1200" kern="0" dirty="0" smtClean="0"/>
          </a:p>
          <a:p>
            <a:endParaRPr lang="en-US" sz="1200" kern="0" dirty="0" smtClean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318984" y="1749183"/>
            <a:ext cx="2166584" cy="465161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200" b="1" kern="0" dirty="0" smtClean="0"/>
              <a:t>Shaft Assembly &amp; Sensor: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u="sng" dirty="0" smtClean="0"/>
              <a:t>CR3005897 baseline:</a:t>
            </a:r>
            <a:endParaRPr lang="en-US" sz="1200" u="sng" dirty="0"/>
          </a:p>
          <a:p>
            <a:r>
              <a:rPr lang="en-US" sz="1200" dirty="0" smtClean="0"/>
              <a:t>Stamp </a:t>
            </a:r>
            <a:r>
              <a:rPr lang="en-US" sz="1200" dirty="0"/>
              <a:t>stator lower rotor</a:t>
            </a:r>
          </a:p>
          <a:p>
            <a:r>
              <a:rPr lang="en-US" sz="1200" dirty="0"/>
              <a:t>No knurl on upper shaft to upper rotor </a:t>
            </a:r>
            <a:r>
              <a:rPr lang="en-US" sz="1200" dirty="0" smtClean="0"/>
              <a:t>interface</a:t>
            </a:r>
          </a:p>
          <a:p>
            <a:r>
              <a:rPr lang="en-US" sz="1200" kern="0" dirty="0"/>
              <a:t>Remove knurling for gear interface</a:t>
            </a:r>
          </a:p>
          <a:p>
            <a:pPr marL="0" indent="0">
              <a:buNone/>
            </a:pPr>
            <a:r>
              <a:rPr lang="en-US" sz="1200" u="sng" dirty="0" smtClean="0"/>
              <a:t>New initiatives:</a:t>
            </a:r>
          </a:p>
          <a:p>
            <a:r>
              <a:rPr lang="en-US" sz="1200" kern="0" dirty="0"/>
              <a:t>Axial stack sensor upper rotor</a:t>
            </a:r>
          </a:p>
          <a:p>
            <a:r>
              <a:rPr lang="en-US" sz="1200" kern="0" dirty="0"/>
              <a:t>Change spline to knurl on lower shaft interface to lower rotor</a:t>
            </a:r>
          </a:p>
          <a:p>
            <a:r>
              <a:rPr lang="en-US" sz="1200" kern="0" dirty="0"/>
              <a:t>No degaussing process</a:t>
            </a:r>
          </a:p>
          <a:p>
            <a:r>
              <a:rPr lang="en-US" sz="1200" kern="0" dirty="0"/>
              <a:t>2 stop teeth</a:t>
            </a:r>
          </a:p>
          <a:p>
            <a:r>
              <a:rPr lang="en-US" sz="1200" kern="0" dirty="0"/>
              <a:t>No sticky grease</a:t>
            </a:r>
          </a:p>
          <a:p>
            <a:r>
              <a:rPr lang="en-US" sz="1200" kern="0" dirty="0"/>
              <a:t>T-bar simultaneous press</a:t>
            </a:r>
          </a:p>
          <a:p>
            <a:endParaRPr lang="en-US" sz="1200" dirty="0"/>
          </a:p>
          <a:p>
            <a:endParaRPr lang="en-US" sz="1200" kern="0" dirty="0" smtClean="0"/>
          </a:p>
          <a:p>
            <a:endParaRPr lang="en-US" sz="1200" kern="0" dirty="0" smtClean="0"/>
          </a:p>
          <a:p>
            <a:endParaRPr lang="en-US" sz="1200" kern="0" dirty="0" smtClean="0"/>
          </a:p>
          <a:p>
            <a:endParaRPr lang="en-US" sz="1200" kern="0" dirty="0" smtClean="0"/>
          </a:p>
          <a:p>
            <a:endParaRPr lang="en-US" sz="1200" kern="0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572000" y="609601"/>
            <a:ext cx="2166584" cy="57912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200" b="1" kern="0" dirty="0" smtClean="0"/>
              <a:t>MPP and EE:</a:t>
            </a:r>
          </a:p>
          <a:p>
            <a:pPr marL="0" indent="0">
              <a:buNone/>
            </a:pPr>
            <a:r>
              <a:rPr lang="en-US" sz="1200" u="sng" dirty="0" smtClean="0"/>
              <a:t>CR3005897 baseline:</a:t>
            </a:r>
          </a:p>
          <a:p>
            <a:r>
              <a:rPr lang="en-US" sz="1200" dirty="0" smtClean="0"/>
              <a:t>EA4</a:t>
            </a:r>
            <a:endParaRPr lang="en-US" sz="1200" dirty="0"/>
          </a:p>
          <a:p>
            <a:r>
              <a:rPr lang="en-US" sz="1200" dirty="0"/>
              <a:t>Baseline flash 1 Meg</a:t>
            </a:r>
          </a:p>
          <a:p>
            <a:r>
              <a:rPr lang="en-US" sz="1200" dirty="0"/>
              <a:t>2.9mOhm D2PAK</a:t>
            </a:r>
          </a:p>
          <a:p>
            <a:r>
              <a:rPr lang="en-US" sz="1200" dirty="0"/>
              <a:t>Current mode</a:t>
            </a:r>
          </a:p>
          <a:p>
            <a:r>
              <a:rPr lang="en-US" sz="1200" dirty="0" smtClean="0"/>
              <a:t>Turns </a:t>
            </a:r>
            <a:r>
              <a:rPr lang="en-US" sz="1200" dirty="0"/>
              <a:t>counter</a:t>
            </a:r>
          </a:p>
          <a:p>
            <a:r>
              <a:rPr lang="en-US" sz="1200" dirty="0"/>
              <a:t>Digital torque sensor soldered to CCA</a:t>
            </a:r>
          </a:p>
          <a:p>
            <a:r>
              <a:rPr lang="en-US" sz="1200" dirty="0"/>
              <a:t>Hall calibration table processing time</a:t>
            </a:r>
          </a:p>
          <a:p>
            <a:r>
              <a:rPr lang="en-US" sz="1200" dirty="0"/>
              <a:t>PHA:  Selective solder changed to Wave </a:t>
            </a:r>
            <a:r>
              <a:rPr lang="en-US" sz="1200" dirty="0" smtClean="0"/>
              <a:t>Solder</a:t>
            </a:r>
          </a:p>
          <a:p>
            <a:r>
              <a:rPr lang="en-US" sz="1200" dirty="0" smtClean="0"/>
              <a:t>PHA: FR4</a:t>
            </a:r>
            <a:endParaRPr lang="en-US" sz="1200" dirty="0"/>
          </a:p>
          <a:p>
            <a:r>
              <a:rPr lang="en-US" sz="1200" dirty="0"/>
              <a:t>TC:  A1331 changed to A1337</a:t>
            </a:r>
          </a:p>
          <a:p>
            <a:pPr marL="0" indent="0">
              <a:buNone/>
            </a:pPr>
            <a:r>
              <a:rPr lang="en-US" sz="1200" u="sng" dirty="0" smtClean="0"/>
              <a:t>New initiatives:</a:t>
            </a:r>
          </a:p>
          <a:p>
            <a:r>
              <a:rPr lang="en-US" sz="1200" dirty="0"/>
              <a:t>Motor with steel can</a:t>
            </a:r>
          </a:p>
          <a:p>
            <a:r>
              <a:rPr lang="en-US" sz="1200" dirty="0"/>
              <a:t>Smaller motor for 31:1</a:t>
            </a:r>
          </a:p>
          <a:p>
            <a:r>
              <a:rPr lang="en-US" sz="1200" kern="0" dirty="0" smtClean="0"/>
              <a:t>Schematic </a:t>
            </a:r>
            <a:r>
              <a:rPr lang="en-US" sz="1200" kern="0" dirty="0"/>
              <a:t>optimized</a:t>
            </a:r>
          </a:p>
          <a:p>
            <a:r>
              <a:rPr lang="en-US" sz="1200" kern="0" dirty="0"/>
              <a:t>Eliminate components for "back EMF monitoring" </a:t>
            </a:r>
          </a:p>
          <a:p>
            <a:pPr marL="0" indent="0">
              <a:buNone/>
            </a:pPr>
            <a:endParaRPr lang="en-US" sz="1200" kern="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200" kern="0" dirty="0"/>
          </a:p>
          <a:p>
            <a:pPr marL="0" indent="0">
              <a:buNone/>
            </a:pPr>
            <a:endParaRPr lang="en-US" sz="1200" dirty="0"/>
          </a:p>
          <a:p>
            <a:endParaRPr lang="en-US" sz="1200" kern="0" dirty="0" smtClean="0"/>
          </a:p>
          <a:p>
            <a:endParaRPr lang="en-US" sz="1200" kern="0" dirty="0" smtClean="0"/>
          </a:p>
          <a:p>
            <a:endParaRPr lang="en-US" sz="1200" kern="0" dirty="0" smtClean="0"/>
          </a:p>
          <a:p>
            <a:endParaRPr lang="en-US" sz="1200" kern="0" dirty="0" smtClean="0"/>
          </a:p>
          <a:p>
            <a:endParaRPr lang="en-US" sz="1200" kern="0" dirty="0" smtClean="0"/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6814784" y="609602"/>
            <a:ext cx="2166584" cy="579119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200" b="1" kern="0" dirty="0" smtClean="0"/>
              <a:t>Column:</a:t>
            </a:r>
          </a:p>
          <a:p>
            <a:pPr marL="0" indent="0">
              <a:buNone/>
            </a:pPr>
            <a:r>
              <a:rPr lang="en-US" sz="1200" u="sng" dirty="0" smtClean="0"/>
              <a:t>CR3005897 baseline:</a:t>
            </a:r>
          </a:p>
          <a:p>
            <a:r>
              <a:rPr lang="en-US" sz="1200" dirty="0" smtClean="0"/>
              <a:t>Single </a:t>
            </a:r>
            <a:r>
              <a:rPr lang="en-US" sz="1200" dirty="0"/>
              <a:t>piece rake bracket</a:t>
            </a:r>
          </a:p>
          <a:p>
            <a:r>
              <a:rPr lang="en-US" sz="1200" dirty="0"/>
              <a:t>14 teeth shaft</a:t>
            </a:r>
          </a:p>
          <a:p>
            <a:r>
              <a:rPr lang="en-US" sz="1200" dirty="0"/>
              <a:t>Capsule no coating</a:t>
            </a:r>
          </a:p>
          <a:p>
            <a:r>
              <a:rPr lang="en-US" sz="1200" dirty="0"/>
              <a:t>Common inner compression bracket</a:t>
            </a:r>
          </a:p>
          <a:p>
            <a:r>
              <a:rPr lang="en-US" sz="1200" dirty="0"/>
              <a:t>Share VSS laser welding </a:t>
            </a:r>
            <a:r>
              <a:rPr lang="en-US" sz="1200" dirty="0" smtClean="0"/>
              <a:t>equipment</a:t>
            </a:r>
          </a:p>
          <a:p>
            <a:pPr marL="0" indent="0">
              <a:buNone/>
            </a:pPr>
            <a:r>
              <a:rPr lang="en-US" sz="1200" u="sng" kern="0" dirty="0" smtClean="0"/>
              <a:t>New initiatives:</a:t>
            </a:r>
          </a:p>
          <a:p>
            <a:r>
              <a:rPr lang="en-US" sz="1200" kern="0" dirty="0" smtClean="0"/>
              <a:t>Press </a:t>
            </a:r>
            <a:r>
              <a:rPr lang="en-US" sz="1200" kern="0" dirty="0"/>
              <a:t>fit w/o EA strap</a:t>
            </a:r>
          </a:p>
          <a:p>
            <a:r>
              <a:rPr lang="en-US" sz="1200" kern="0" dirty="0" smtClean="0"/>
              <a:t>Column make in house with parts P2P</a:t>
            </a:r>
          </a:p>
          <a:p>
            <a:endParaRPr lang="en-US" sz="1200" kern="0" dirty="0" smtClean="0"/>
          </a:p>
          <a:p>
            <a:endParaRPr lang="en-US" sz="1200" kern="0" dirty="0" smtClean="0"/>
          </a:p>
          <a:p>
            <a:endParaRPr lang="en-US" sz="1200" kern="0" dirty="0" smtClean="0"/>
          </a:p>
          <a:p>
            <a:endParaRPr lang="en-US" sz="1200" kern="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6200" y="5473005"/>
            <a:ext cx="403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Tangible Initiatives: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With DEV validation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With similar application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With supplier input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With benchmark competitor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With CAE evidence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483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400472"/>
          </a:xfrm>
        </p:spPr>
        <p:txBody>
          <a:bodyPr/>
          <a:lstStyle/>
          <a:p>
            <a:r>
              <a:rPr lang="en-US" dirty="0" smtClean="0"/>
              <a:t>Cost down initiatives– stage II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40352" y="764704"/>
            <a:ext cx="14036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White items are followed by Disruptive PDT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Highlighted </a:t>
            </a:r>
            <a:r>
              <a:rPr lang="en-US" sz="1400" dirty="0" smtClean="0"/>
              <a:t>items are not followed in PDT.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672001"/>
              </p:ext>
            </p:extLst>
          </p:nvPr>
        </p:nvGraphicFramePr>
        <p:xfrm>
          <a:off x="97879" y="620688"/>
          <a:ext cx="7210425" cy="610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Worksheet" r:id="rId3" imgW="7210391" imgH="6105628" progId="Excel.Sheet.12">
                  <p:embed/>
                </p:oleObj>
              </mc:Choice>
              <mc:Fallback>
                <p:oleObj name="Worksheet" r:id="rId3" imgW="7210391" imgH="610562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879" y="620688"/>
                        <a:ext cx="7210425" cy="610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ight Brace 3"/>
          <p:cNvSpPr/>
          <p:nvPr/>
        </p:nvSpPr>
        <p:spPr>
          <a:xfrm>
            <a:off x="7308304" y="764704"/>
            <a:ext cx="432048" cy="324036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7308304" y="4077072"/>
            <a:ext cx="432048" cy="252028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9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179512" y="3717032"/>
            <a:ext cx="8784976" cy="2736304"/>
          </a:xfrm>
        </p:spPr>
        <p:txBody>
          <a:bodyPr>
            <a:normAutofit/>
          </a:bodyPr>
          <a:lstStyle/>
          <a:p>
            <a:r>
              <a:rPr lang="en-US" dirty="0" smtClean="0"/>
              <a:t>Need </a:t>
            </a:r>
            <a:r>
              <a:rPr lang="en-US" dirty="0"/>
              <a:t>to identify a way to follow these effectively to </a:t>
            </a:r>
          </a:p>
          <a:p>
            <a:pPr lvl="1"/>
            <a:r>
              <a:rPr lang="en-US" dirty="0" smtClean="0"/>
              <a:t>Clarify </a:t>
            </a:r>
            <a:r>
              <a:rPr lang="en-US" dirty="0"/>
              <a:t>direction, </a:t>
            </a:r>
            <a:r>
              <a:rPr lang="en-US" dirty="0" smtClean="0"/>
              <a:t>priority</a:t>
            </a:r>
            <a:endParaRPr lang="en-US" dirty="0"/>
          </a:p>
          <a:p>
            <a:pPr lvl="1"/>
            <a:r>
              <a:rPr lang="en-US" dirty="0" smtClean="0"/>
              <a:t>Guidance estimate </a:t>
            </a:r>
            <a:r>
              <a:rPr lang="en-US" dirty="0"/>
              <a:t>saving for each </a:t>
            </a:r>
            <a:r>
              <a:rPr lang="en-US" dirty="0" smtClean="0"/>
              <a:t>product family</a:t>
            </a:r>
          </a:p>
          <a:p>
            <a:pPr lvl="1"/>
            <a:r>
              <a:rPr lang="en-US" dirty="0" smtClean="0"/>
              <a:t>Resource/ownership</a:t>
            </a:r>
          </a:p>
          <a:p>
            <a:pPr lvl="1"/>
            <a:r>
              <a:rPr lang="en-US" dirty="0" smtClean="0"/>
              <a:t>Timing plan</a:t>
            </a:r>
          </a:p>
          <a:p>
            <a:pPr lvl="1"/>
            <a:r>
              <a:rPr lang="en-US" dirty="0" smtClean="0"/>
              <a:t>Communicate progress/result to </a:t>
            </a:r>
            <a:r>
              <a:rPr lang="en-US" dirty="0"/>
              <a:t>disruptive task </a:t>
            </a:r>
            <a:r>
              <a:rPr lang="en-US" dirty="0" smtClean="0"/>
              <a:t>force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48205"/>
              </p:ext>
            </p:extLst>
          </p:nvPr>
        </p:nvGraphicFramePr>
        <p:xfrm>
          <a:off x="97879" y="709627"/>
          <a:ext cx="7210425" cy="286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Worksheet" r:id="rId3" imgW="7210391" imgH="2866965" progId="Excel.Sheet.12">
                  <p:embed/>
                </p:oleObj>
              </mc:Choice>
              <mc:Fallback>
                <p:oleObj name="Worksheet" r:id="rId3" imgW="7210391" imgH="286696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879" y="709627"/>
                        <a:ext cx="7210425" cy="286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400472"/>
          </a:xfrm>
        </p:spPr>
        <p:txBody>
          <a:bodyPr/>
          <a:lstStyle/>
          <a:p>
            <a:r>
              <a:rPr lang="en-US" dirty="0" smtClean="0"/>
              <a:t>Cost down initiatives– stage II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08304" y="908720"/>
            <a:ext cx="1835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These </a:t>
            </a:r>
            <a:r>
              <a:rPr lang="en-US" sz="1400" dirty="0" smtClean="0"/>
              <a:t>items can classified in 5 groups: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AM (yellow)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Motor (blue)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PCB (brown)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EE (pink)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Grey Box (grey)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3726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dirty="0" smtClean="0"/>
              <a:t>Back up slides of Stage I design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6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865" y="1076434"/>
            <a:ext cx="1472911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85353" y="764704"/>
            <a:ext cx="154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38222055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76400" y="764704"/>
            <a:ext cx="151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38219969</a:t>
            </a:r>
            <a:endParaRPr lang="en-US" b="1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407" y="1111954"/>
            <a:ext cx="1263366" cy="4893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V="1">
            <a:off x="2187011" y="2175675"/>
            <a:ext cx="571500" cy="1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6800" y="1938648"/>
            <a:ext cx="1152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22.76 mm</a:t>
            </a:r>
          </a:p>
          <a:p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130149" y="2040764"/>
            <a:ext cx="737075" cy="10206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02518" y="1856098"/>
            <a:ext cx="115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27.5 mm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830" y="4938146"/>
            <a:ext cx="1788649" cy="1120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833652" y="5877272"/>
            <a:ext cx="210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Stop teeth profile</a:t>
            </a:r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26" y="4694719"/>
            <a:ext cx="1275465" cy="1404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09252" y="5958572"/>
            <a:ext cx="210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Stop teeth profile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65438" y="1892481"/>
            <a:ext cx="1183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Knurling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60035" y="1671432"/>
            <a:ext cx="103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 knurling</a:t>
            </a:r>
          </a:p>
        </p:txBody>
      </p:sp>
      <p:sp>
        <p:nvSpPr>
          <p:cNvPr id="2" name="Right Arrow 1"/>
          <p:cNvSpPr/>
          <p:nvPr/>
        </p:nvSpPr>
        <p:spPr>
          <a:xfrm>
            <a:off x="3886200" y="2881395"/>
            <a:ext cx="9144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41866"/>
          </a:xfrm>
          <a:solidFill>
            <a:schemeClr val="bg1"/>
          </a:solidFill>
        </p:spPr>
        <p:txBody>
          <a:bodyPr/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sz="2200" b="0" kern="1200" dirty="0">
                <a:solidFill>
                  <a:srgbClr val="C00000"/>
                </a:solidFill>
                <a:ea typeface="+mn-ea"/>
                <a:cs typeface="+mn-cs"/>
              </a:rPr>
              <a:t>Shaft-Sensor Rotor Interface change and Two-Tooth Stop Teeth</a:t>
            </a:r>
            <a:br>
              <a:rPr lang="en-US" sz="2200" b="0" kern="1200" dirty="0">
                <a:solidFill>
                  <a:srgbClr val="C00000"/>
                </a:solidFill>
                <a:ea typeface="+mn-ea"/>
                <a:cs typeface="+mn-cs"/>
              </a:rPr>
            </a:br>
            <a:r>
              <a:rPr lang="en-US" sz="2200" b="0" kern="1200" dirty="0">
                <a:solidFill>
                  <a:srgbClr val="C00000"/>
                </a:solidFill>
                <a:ea typeface="+mn-ea"/>
                <a:cs typeface="+mn-cs"/>
              </a:rPr>
              <a:t>	- Upper Assist </a:t>
            </a:r>
            <a:r>
              <a:rPr lang="en-US" sz="2200" b="0" kern="1200" dirty="0" smtClean="0">
                <a:solidFill>
                  <a:srgbClr val="C00000"/>
                </a:solidFill>
                <a:ea typeface="+mn-ea"/>
                <a:cs typeface="+mn-cs"/>
              </a:rPr>
              <a:t>Shaft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6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437" y="1384971"/>
            <a:ext cx="1687420" cy="3994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28643" y="83671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38222053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30631" y="836712"/>
            <a:ext cx="154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38004142</a:t>
            </a:r>
            <a:endParaRPr lang="en-US" b="1" dirty="0" smtClean="0"/>
          </a:p>
        </p:txBody>
      </p:sp>
      <p:sp>
        <p:nvSpPr>
          <p:cNvPr id="8" name="Rectangle 7"/>
          <p:cNvSpPr/>
          <p:nvPr/>
        </p:nvSpPr>
        <p:spPr>
          <a:xfrm>
            <a:off x="7979230" y="4555005"/>
            <a:ext cx="483924" cy="409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230647" y="2756572"/>
            <a:ext cx="1175590" cy="1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81952" y="2571906"/>
            <a:ext cx="115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 mm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14652" y="5537459"/>
            <a:ext cx="210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Stop teeth profile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2084" y="5661248"/>
            <a:ext cx="210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Stop teeth profile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160857" y="2319314"/>
            <a:ext cx="1330126" cy="5694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67154" y="2134158"/>
            <a:ext cx="115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28.5 mm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841595" y="1716479"/>
            <a:ext cx="468559" cy="35556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4800" y="1412776"/>
            <a:ext cx="214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 tooth spline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79176"/>
            <a:ext cx="1538287" cy="157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879" y="1335533"/>
            <a:ext cx="1457128" cy="3891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Straight Arrow Connector 26"/>
          <p:cNvCxnSpPr/>
          <p:nvPr/>
        </p:nvCxnSpPr>
        <p:spPr>
          <a:xfrm>
            <a:off x="7170160" y="2654435"/>
            <a:ext cx="1175590" cy="1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21465" y="2469769"/>
            <a:ext cx="115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 mm</a:t>
            </a:r>
            <a:endParaRPr 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052" y="4236679"/>
            <a:ext cx="1447800" cy="14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Straight Arrow Connector 29"/>
          <p:cNvCxnSpPr/>
          <p:nvPr/>
        </p:nvCxnSpPr>
        <p:spPr>
          <a:xfrm>
            <a:off x="6676048" y="1729155"/>
            <a:ext cx="468559" cy="35556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07109" y="1417279"/>
            <a:ext cx="214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3 straight knurl</a:t>
            </a:r>
            <a:endParaRPr lang="en-US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228600" y="46038"/>
            <a:ext cx="8610600" cy="63976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C00000"/>
                </a:solidFill>
              </a:rPr>
              <a:t>Shaft-Sensor Rotor Interface change and Two-Tooth Stop Teeth (cont.)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- Lower Assist Shaft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3886200" y="2484079"/>
            <a:ext cx="9144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832" y="773288"/>
            <a:ext cx="2302286" cy="5930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197" y="804623"/>
            <a:ext cx="2283253" cy="6034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229" b="92357" l="41414" r="57576">
                        <a14:backgroundMark x1="53872" y1="77834" x2="53872" y2="778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238" y="823139"/>
            <a:ext cx="2283253" cy="6034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0" y="3934797"/>
            <a:ext cx="2100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Press lower rotor to shoulder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611149" y="4258398"/>
            <a:ext cx="979651" cy="74363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72000" y="4078813"/>
            <a:ext cx="2078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Press lower rotor to gear hub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257925" y="4388722"/>
            <a:ext cx="979651" cy="74363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47964" y="2780928"/>
            <a:ext cx="2614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Press lower rotor BEFORE </a:t>
            </a:r>
            <a:r>
              <a:rPr lang="en-US" dirty="0" err="1" smtClean="0"/>
              <a:t>t-bar</a:t>
            </a:r>
            <a:r>
              <a:rPr lang="en-US" dirty="0" smtClean="0"/>
              <a:t> press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479137" y="3386047"/>
            <a:ext cx="683663" cy="142655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04189" y="4554438"/>
            <a:ext cx="943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26.2mm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3581400" y="4433026"/>
            <a:ext cx="9258" cy="629839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50055" y="4633776"/>
            <a:ext cx="902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25.8mm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8327266" y="4512364"/>
            <a:ext cx="9258" cy="629839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228600" y="46038"/>
            <a:ext cx="8610600" cy="63976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C00000"/>
                </a:solidFill>
              </a:rPr>
              <a:t>Shaft-Sensor Rotor Interface change and Two-Tooth Stop Teeth (cont.)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</a:rPr>
              <a:t>	- Assist shaft assembly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4648200" y="1219200"/>
            <a:ext cx="9144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8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325470"/>
            <a:ext cx="38100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16764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38221638</a:t>
            </a:r>
          </a:p>
          <a:p>
            <a:r>
              <a:rPr lang="en-US" dirty="0" smtClean="0"/>
              <a:t>Diameter enlarged with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ame magnets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477000" y="3800332"/>
            <a:ext cx="1442103" cy="35393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410200" y="4154270"/>
            <a:ext cx="1066800" cy="381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19600" y="4328556"/>
            <a:ext cx="123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27.5 mm</a:t>
            </a:r>
          </a:p>
          <a:p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637234" y="3193580"/>
            <a:ext cx="1058967" cy="1458142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7696201" y="4651722"/>
            <a:ext cx="457199" cy="7979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704746" y="5449669"/>
            <a:ext cx="1363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56.74 mm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47800" y="16764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SG207143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Baseline </a:t>
            </a:r>
            <a:r>
              <a:rPr lang="en-US" b="1" u="sng" dirty="0">
                <a:solidFill>
                  <a:srgbClr val="FF0000"/>
                </a:solidFill>
              </a:rPr>
              <a:t>a</a:t>
            </a:r>
            <a:r>
              <a:rPr lang="en-US" b="1" u="sng" dirty="0" smtClean="0">
                <a:solidFill>
                  <a:srgbClr val="FF0000"/>
                </a:solidFill>
              </a:rPr>
              <a:t>xial </a:t>
            </a:r>
            <a:r>
              <a:rPr lang="en-US" dirty="0" smtClean="0"/>
              <a:t>Upper rotor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74664"/>
            <a:ext cx="3124200" cy="2370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2057400" y="3052465"/>
            <a:ext cx="1129470" cy="1506922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3186870" y="4559387"/>
            <a:ext cx="457199" cy="7979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95416" y="5357334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52 mm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014316" y="3713273"/>
            <a:ext cx="1143000" cy="231447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990600" y="3950698"/>
            <a:ext cx="1023716" cy="216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43086" y="4077072"/>
            <a:ext cx="1490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22.76 mm</a:t>
            </a:r>
          </a:p>
          <a:p>
            <a:endParaRPr lang="en-US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79511" y="124942"/>
            <a:ext cx="8888287" cy="63976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C00000"/>
                </a:solidFill>
              </a:rPr>
              <a:t>Axial Sensor application</a:t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	- Upper Rotor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343400" y="914400"/>
            <a:ext cx="9144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4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-Internal-Template_Final (1)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2014-Internal-Template_Final (1)</Template>
  <TotalTime>585</TotalTime>
  <Words>604</Words>
  <Application>Microsoft Office PowerPoint</Application>
  <PresentationFormat>On-screen Show (4:3)</PresentationFormat>
  <Paragraphs>177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2014-Internal-Template_Final (1)</vt:lpstr>
      <vt:lpstr>Microsoft Excel Worksheet</vt:lpstr>
      <vt:lpstr>Disruptive Cost - LO CEPS (Baseline: CR3005897 for Fiat 319/332)   Stage I:    CR3007570 (on going) Stage II:   Feasibility and saving review</vt:lpstr>
      <vt:lpstr>Product Content Description – stage I (tangible initiatives)</vt:lpstr>
      <vt:lpstr>Cost down initiatives– stage II</vt:lpstr>
      <vt:lpstr>Cost down initiatives– stage II</vt:lpstr>
      <vt:lpstr>PowerPoint Presentation</vt:lpstr>
      <vt:lpstr>Shaft-Sensor Rotor Interface change and Two-Tooth Stop Teeth  - Upper Assist Shaft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 CAD model of SG212037 (the latest design w/ 24mm bearing)</vt:lpstr>
      <vt:lpstr>Fiat 319 split vs press-press upper jacket</vt:lpstr>
      <vt:lpstr>Fiat 319 remove E/A straps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Terauchi, Katsunori</dc:creator>
  <cp:lastModifiedBy>Windows User</cp:lastModifiedBy>
  <cp:revision>49</cp:revision>
  <cp:lastPrinted>2014-01-09T14:42:06Z</cp:lastPrinted>
  <dcterms:created xsi:type="dcterms:W3CDTF">2014-01-27T17:40:23Z</dcterms:created>
  <dcterms:modified xsi:type="dcterms:W3CDTF">2016-05-16T19:45:08Z</dcterms:modified>
</cp:coreProperties>
</file>