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242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026" y="0"/>
            <a:ext cx="297242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049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6422" y="4414839"/>
            <a:ext cx="5485157" cy="4184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29675"/>
            <a:ext cx="297242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026" y="8829675"/>
            <a:ext cx="297242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rIns="92950" tIns="464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049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6422" y="4414839"/>
            <a:ext cx="5485200" cy="418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3884026" y="8829675"/>
            <a:ext cx="2972400" cy="465000"/>
          </a:xfrm>
          <a:prstGeom prst="rect">
            <a:avLst/>
          </a:prstGeom>
        </p:spPr>
        <p:txBody>
          <a:bodyPr anchorCtr="0" anchor="b" bIns="46475" lIns="92950" rIns="92950" tIns="464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049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6422" y="4414839"/>
            <a:ext cx="5485200" cy="418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3884026" y="8829675"/>
            <a:ext cx="2972400" cy="465000"/>
          </a:xfrm>
          <a:prstGeom prst="rect">
            <a:avLst/>
          </a:prstGeom>
        </p:spPr>
        <p:txBody>
          <a:bodyPr anchorCtr="0" anchor="b" bIns="46475" lIns="92950" rIns="92950" tIns="464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049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6422" y="4414839"/>
            <a:ext cx="5485200" cy="418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3884026" y="8829675"/>
            <a:ext cx="2972400" cy="465000"/>
          </a:xfrm>
          <a:prstGeom prst="rect">
            <a:avLst/>
          </a:prstGeom>
        </p:spPr>
        <p:txBody>
          <a:bodyPr anchorCtr="0" anchor="b" bIns="46475" lIns="92950" rIns="92950" tIns="464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31775" rtl="0" algn="l">
              <a:spcBef>
                <a:spcPts val="48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571500" rtl="0" algn="l">
              <a:spcBef>
                <a:spcPts val="40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−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74725" rtl="0" algn="l">
              <a:spcBef>
                <a:spcPts val="36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317625" rtl="0" algn="l">
              <a:spcBef>
                <a:spcPts val="32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■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3513" lvl="4" marL="1716088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3513" lvl="5" marL="2173288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3513" lvl="6" marL="2630488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3513" lvl="7" marL="3087688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3512" lvl="8" marL="3544888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/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29400" y="6019800"/>
            <a:ext cx="2209799" cy="43021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1" i="0" sz="3600" u="none" cap="none" strike="noStrike">
                <a:solidFill>
                  <a:srgbClr val="E3193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rgbClr val="DC0202"/>
              </a:buClr>
              <a:buFont typeface="Noto Symbo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571500" marR="0" rtl="0" algn="l">
              <a:spcBef>
                <a:spcPts val="40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−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74725" marR="0" rtl="0" algn="l">
              <a:spcBef>
                <a:spcPts val="36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317625" marR="0" rtl="0" algn="l">
              <a:spcBef>
                <a:spcPts val="32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3513" lvl="4" marL="1716088" marR="0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3513" lvl="5" marL="2173288" marR="0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3513" lvl="6" marL="2630488" marR="0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3513" lvl="7" marL="3087688" marR="0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3512" lvl="8" marL="3544888" marR="0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/>
        </p:nvSpPr>
        <p:spPr>
          <a:xfrm>
            <a:off x="2955925" y="6513512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31775" rtl="0" algn="l">
              <a:spcBef>
                <a:spcPts val="48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571500" rtl="0" algn="l">
              <a:spcBef>
                <a:spcPts val="40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−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74725" rtl="0" algn="l">
              <a:spcBef>
                <a:spcPts val="36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317625" rtl="0" algn="l">
              <a:spcBef>
                <a:spcPts val="32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■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3513" lvl="4" marL="1716088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3513" lvl="5" marL="2173288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3513" lvl="6" marL="2630488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3513" lvl="7" marL="3087688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3512" lvl="8" marL="3544888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b="1" sz="4000" cap="none"/>
            </a:lvl1pPr>
            <a:lvl2pPr lvl="1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sz="2000"/>
            </a:lvl1pPr>
            <a:lvl2pPr indent="0" lvl="1" marL="457200" rtl="0">
              <a:spcBef>
                <a:spcPts val="0"/>
              </a:spcBef>
              <a:buFont typeface="Arial"/>
              <a:buNone/>
              <a:defRPr sz="1800"/>
            </a:lvl2pPr>
            <a:lvl3pPr indent="0" lvl="2" marL="914400" rtl="0">
              <a:spcBef>
                <a:spcPts val="0"/>
              </a:spcBef>
              <a:buFont typeface="Arial"/>
              <a:buNone/>
              <a:defRPr sz="1600"/>
            </a:lvl3pPr>
            <a:lvl4pPr indent="0" lvl="3" marL="1371600" rtl="0">
              <a:spcBef>
                <a:spcPts val="0"/>
              </a:spcBef>
              <a:buFont typeface="Arial"/>
              <a:buNone/>
              <a:defRPr sz="1400"/>
            </a:lvl4pPr>
            <a:lvl5pPr indent="0" lvl="4" marL="1828800" rtl="0">
              <a:spcBef>
                <a:spcPts val="0"/>
              </a:spcBef>
              <a:buFont typeface="Arial"/>
              <a:buNone/>
              <a:defRPr sz="1400"/>
            </a:lvl5pPr>
            <a:lvl6pPr indent="0" lvl="5" marL="2286000" rtl="0">
              <a:spcBef>
                <a:spcPts val="0"/>
              </a:spcBef>
              <a:buFont typeface="Arial"/>
              <a:buNone/>
              <a:defRPr sz="1400"/>
            </a:lvl6pPr>
            <a:lvl7pPr indent="0" lvl="6" marL="2743200" rtl="0">
              <a:spcBef>
                <a:spcPts val="0"/>
              </a:spcBef>
              <a:buFont typeface="Arial"/>
              <a:buNone/>
              <a:defRPr sz="1400"/>
            </a:lvl7pPr>
            <a:lvl8pPr indent="0" lvl="7" marL="3200400" rtl="0">
              <a:spcBef>
                <a:spcPts val="0"/>
              </a:spcBef>
              <a:buFont typeface="Arial"/>
              <a:buNone/>
              <a:defRPr sz="1400"/>
            </a:lvl8pPr>
            <a:lvl9pPr indent="0" lvl="8" marL="3657600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Arial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Arial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Arial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Arial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Arial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Arial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sz="1400"/>
            </a:lvl1pPr>
            <a:lvl2pPr indent="0" lvl="1" marL="457200" rtl="0">
              <a:spcBef>
                <a:spcPts val="0"/>
              </a:spcBef>
              <a:buFont typeface="Arial"/>
              <a:buNone/>
              <a:defRPr sz="1200"/>
            </a:lvl2pPr>
            <a:lvl3pPr indent="0" lvl="2" marL="914400" rtl="0">
              <a:spcBef>
                <a:spcPts val="0"/>
              </a:spcBef>
              <a:buFont typeface="Arial"/>
              <a:buNone/>
              <a:defRPr sz="1000"/>
            </a:lvl3pPr>
            <a:lvl4pPr indent="0" lvl="3" marL="1371600" rtl="0">
              <a:spcBef>
                <a:spcPts val="0"/>
              </a:spcBef>
              <a:buFont typeface="Arial"/>
              <a:buNone/>
              <a:defRPr sz="900"/>
            </a:lvl4pPr>
            <a:lvl5pPr indent="0" lvl="4" marL="1828800" rtl="0">
              <a:spcBef>
                <a:spcPts val="0"/>
              </a:spcBef>
              <a:buFont typeface="Arial"/>
              <a:buNone/>
              <a:defRPr sz="900"/>
            </a:lvl5pPr>
            <a:lvl6pPr indent="0" lvl="5" marL="2286000" rtl="0">
              <a:spcBef>
                <a:spcPts val="0"/>
              </a:spcBef>
              <a:buFont typeface="Arial"/>
              <a:buNone/>
              <a:defRPr sz="900"/>
            </a:lvl6pPr>
            <a:lvl7pPr indent="0" lvl="6" marL="2743200" rtl="0">
              <a:spcBef>
                <a:spcPts val="0"/>
              </a:spcBef>
              <a:buFont typeface="Arial"/>
              <a:buNone/>
              <a:defRPr sz="900"/>
            </a:lvl7pPr>
            <a:lvl8pPr indent="0" lvl="7" marL="3200400" rtl="0">
              <a:spcBef>
                <a:spcPts val="0"/>
              </a:spcBef>
              <a:buFont typeface="Arial"/>
              <a:buNone/>
              <a:defRPr sz="900"/>
            </a:lvl8pPr>
            <a:lvl9pPr indent="0" lvl="8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sz="1400"/>
            </a:lvl1pPr>
            <a:lvl2pPr indent="0" lvl="1" marL="457200" rtl="0">
              <a:spcBef>
                <a:spcPts val="0"/>
              </a:spcBef>
              <a:buFont typeface="Arial"/>
              <a:buNone/>
              <a:defRPr sz="1200"/>
            </a:lvl2pPr>
            <a:lvl3pPr indent="0" lvl="2" marL="914400" rtl="0">
              <a:spcBef>
                <a:spcPts val="0"/>
              </a:spcBef>
              <a:buFont typeface="Arial"/>
              <a:buNone/>
              <a:defRPr sz="1000"/>
            </a:lvl3pPr>
            <a:lvl4pPr indent="0" lvl="3" marL="1371600" rtl="0">
              <a:spcBef>
                <a:spcPts val="0"/>
              </a:spcBef>
              <a:buFont typeface="Arial"/>
              <a:buNone/>
              <a:defRPr sz="900"/>
            </a:lvl4pPr>
            <a:lvl5pPr indent="0" lvl="4" marL="1828800" rtl="0">
              <a:spcBef>
                <a:spcPts val="0"/>
              </a:spcBef>
              <a:buFont typeface="Arial"/>
              <a:buNone/>
              <a:defRPr sz="900"/>
            </a:lvl5pPr>
            <a:lvl6pPr indent="0" lvl="5" marL="2286000" rtl="0">
              <a:spcBef>
                <a:spcPts val="0"/>
              </a:spcBef>
              <a:buFont typeface="Arial"/>
              <a:buNone/>
              <a:defRPr sz="900"/>
            </a:lvl6pPr>
            <a:lvl7pPr indent="0" lvl="6" marL="2743200" rtl="0">
              <a:spcBef>
                <a:spcPts val="0"/>
              </a:spcBef>
              <a:buFont typeface="Arial"/>
              <a:buNone/>
              <a:defRPr sz="900"/>
            </a:lvl7pPr>
            <a:lvl8pPr indent="0" lvl="7" marL="3200400" rtl="0">
              <a:spcBef>
                <a:spcPts val="0"/>
              </a:spcBef>
              <a:buFont typeface="Arial"/>
              <a:buNone/>
              <a:defRPr sz="900"/>
            </a:lvl8pPr>
            <a:lvl9pPr indent="0" lvl="8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31775" rtl="0" algn="l">
              <a:spcBef>
                <a:spcPts val="48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571500" rtl="0" algn="l">
              <a:spcBef>
                <a:spcPts val="40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−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74725" rtl="0" algn="l">
              <a:spcBef>
                <a:spcPts val="36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317625" rtl="0" algn="l">
              <a:spcBef>
                <a:spcPts val="32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■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3513" lvl="4" marL="1716088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3513" lvl="5" marL="2173288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3513" lvl="6" marL="2630488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3513" lvl="7" marL="3087688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3512" lvl="8" marL="3544888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2.png"/><Relationship Id="rId2" Type="http://schemas.openxmlformats.org/officeDocument/2006/relationships/slideLayout" Target="../slideLayouts/slideLayout.xm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/>
        <p:spPr>
          <a:xfrm>
            <a:off x="0" y="0"/>
            <a:ext cx="9144000" cy="103504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200" y="298450"/>
            <a:ext cx="2133599" cy="4143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31775" marR="0" rtl="0" algn="l">
              <a:spcBef>
                <a:spcPts val="48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571500" marR="0" rtl="0" algn="l">
              <a:spcBef>
                <a:spcPts val="40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−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974725" marR="0" rtl="0" algn="l">
              <a:spcBef>
                <a:spcPts val="36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317625" marR="0" rtl="0" algn="l">
              <a:spcBef>
                <a:spcPts val="320"/>
              </a:spcBef>
              <a:spcAft>
                <a:spcPts val="0"/>
              </a:spcAft>
              <a:buClr>
                <a:srgbClr val="DC0202"/>
              </a:buClr>
              <a:buFont typeface="Noto Symbo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3513" lvl="4" marL="1716088" marR="0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3513" lvl="5" marL="2173288" marR="0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3513" lvl="6" marL="2630488" marR="0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3513" lvl="7" marL="3087688" marR="0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3512" lvl="8" marL="3544888" marR="0" rtl="0" algn="l">
              <a:spcBef>
                <a:spcPts val="280"/>
              </a:spcBef>
              <a:spcAft>
                <a:spcPts val="0"/>
              </a:spcAft>
              <a:buClr>
                <a:srgbClr val="DC0202"/>
              </a:buClr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" name="Shape 15"/>
          <p:cNvSpPr/>
          <p:nvPr/>
        </p:nvSpPr>
        <p:spPr>
          <a:xfrm>
            <a:off x="3949700" y="66294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November 19, 2014   Confidential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6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Cut and Coin updates 27 JAn16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95400"/>
            <a:ext cx="6858000" cy="331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Quoted for Tesla- waiting for decision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Currently costing for Chrysler W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New “Lens Adjustmet”  being added to upper die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Will allow for easy ramp adjustments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Test parts awaiting stand availability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675" y="1621162"/>
            <a:ext cx="1506124" cy="266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24" y="3702125"/>
            <a:ext cx="4812399" cy="31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6587" y="3969575"/>
            <a:ext cx="30765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Integrated Bearing Assembly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105150"/>
            <a:ext cx="8229600" cy="276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Drawings complete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Request for prototypes issued 1/26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Jesse Heather working on prototype assembly fixtures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Will use T1XX as test platform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Need GSM support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Upside cost potential if we eliminate shields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800" y="3538500"/>
            <a:ext cx="3854949" cy="35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M.E  Tech Roadmap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990600"/>
            <a:ext cx="8229600" cy="181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M.E. has started M.E.  Tech Roadmap process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Remarkably similar to this forum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Focus on M.E. new technology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Includes HS and CIS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Some overlap with EPS tech roadmap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Updated scoring </a:t>
            </a: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00" y="3072099"/>
            <a:ext cx="7761724" cy="339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Nexteer PPT_template - Horizontal">
  <a:themeElements>
    <a:clrScheme name="Nexteer PPT_template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