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0"/>
  </p:notesMasterIdLst>
  <p:sldIdLst>
    <p:sldId id="257" r:id="rId2"/>
    <p:sldId id="272" r:id="rId3"/>
    <p:sldId id="270" r:id="rId4"/>
    <p:sldId id="258" r:id="rId5"/>
    <p:sldId id="259" r:id="rId6"/>
    <p:sldId id="260" r:id="rId7"/>
    <p:sldId id="269" r:id="rId8"/>
    <p:sldId id="273" r:id="rId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202"/>
    <a:srgbClr val="E90202"/>
    <a:srgbClr val="000000"/>
    <a:srgbClr val="E31937"/>
    <a:srgbClr val="FE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5" autoAdjust="0"/>
    <p:restoredTop sz="94624" autoAdjust="0"/>
  </p:normalViewPr>
  <p:slideViewPr>
    <p:cSldViewPr>
      <p:cViewPr varScale="1">
        <p:scale>
          <a:sx n="126" d="100"/>
          <a:sy n="126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746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>
            <a:lvl1pPr defTabSz="929627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5953" y="0"/>
            <a:ext cx="302746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>
            <a:lvl1pPr algn="r" defTabSz="929627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133" y="4408807"/>
            <a:ext cx="5586735" cy="417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7612"/>
            <a:ext cx="302746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b" anchorCtr="0" compatLnSpc="1">
            <a:prstTxWarp prst="textNoShape">
              <a:avLst/>
            </a:prstTxWarp>
          </a:bodyPr>
          <a:lstStyle>
            <a:lvl1pPr defTabSz="929627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5953" y="8817612"/>
            <a:ext cx="302746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b" anchorCtr="0" compatLnSpc="1">
            <a:prstTxWarp prst="textNoShape">
              <a:avLst/>
            </a:prstTxWarp>
          </a:bodyPr>
          <a:lstStyle>
            <a:lvl1pPr algn="r" defTabSz="929627">
              <a:defRPr sz="1200"/>
            </a:lvl1pPr>
          </a:lstStyle>
          <a:p>
            <a:fld id="{3AC4AC70-B5C3-4A28-86FC-435B55E333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0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8" name="Picture 6" descr="TitlePageRev-JMJ_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pitchFamily="84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56677" name="Picture 5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5908675"/>
            <a:ext cx="2362200" cy="674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BD9A77-EBDD-43F0-8BF1-E668521DB5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2DC241-507D-4A6D-9951-D85AAC2638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FA8F59-1DF1-4804-913E-AA9DE514CC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8160EA-CADE-450D-A12D-3D9882965A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61665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FBCDF-BF79-4166-BCB9-A768CF8003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DD5AFC-0192-4CA1-BBB0-EDB7888869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53DD1B-C8DC-4D96-A6D6-3DAA7EE333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2428F7-1387-4361-B65B-FCD3F8A857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7AFBA1-4AC5-4CDB-BA06-0F80568BB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5A477B-AD02-494E-BEFE-F4770C7E4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6" name="Picture 8" descr="PageRev-JMJ_R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167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90B9521-A58A-4C8F-AB25-D389BFE37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457200" y="6608763"/>
            <a:ext cx="22098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" b="1" i="1" dirty="0" smtClean="0"/>
              <a:t>Brian Magnus</a:t>
            </a:r>
            <a:r>
              <a:rPr lang="en-US" sz="800" b="1" i="1" baseline="0" dirty="0" smtClean="0"/>
              <a:t> – Future Engineering</a:t>
            </a:r>
            <a:endParaRPr lang="en-US" sz="800" b="1" i="1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873500" y="6608763"/>
            <a:ext cx="1371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800" dirty="0" smtClean="0"/>
              <a:t>5/29/14</a:t>
            </a:r>
            <a:endParaRPr lang="en-US" sz="800" dirty="0"/>
          </a:p>
        </p:txBody>
      </p:sp>
      <p:pic>
        <p:nvPicPr>
          <p:cNvPr id="155655" name="Picture 7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10400" y="65088"/>
            <a:ext cx="1752600" cy="4984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84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Font typeface="Symbol" pitchFamily="84" charset="2"/>
        <a:buChar char="-"/>
        <a:defRPr sz="2000" b="1">
          <a:solidFill>
            <a:schemeClr val="tx1"/>
          </a:solidFill>
          <a:latin typeface="+mn-lt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84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84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Macro-Enabled_Worksheet1.xlsm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11175" y="1509534"/>
            <a:ext cx="8099425" cy="1200329"/>
          </a:xfrm>
        </p:spPr>
        <p:txBody>
          <a:bodyPr/>
          <a:lstStyle/>
          <a:p>
            <a:r>
              <a:rPr lang="en-US" dirty="0" smtClean="0">
                <a:solidFill>
                  <a:srgbClr val="DC0202"/>
                </a:solidFill>
              </a:rPr>
              <a:t>CEPS Low Cost Low Output</a:t>
            </a:r>
            <a:br>
              <a:rPr lang="en-US" dirty="0" smtClean="0">
                <a:solidFill>
                  <a:srgbClr val="DC0202"/>
                </a:solidFill>
              </a:rPr>
            </a:br>
            <a:endParaRPr lang="en-US" dirty="0">
              <a:solidFill>
                <a:srgbClr val="DC0202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4125" y="2819400"/>
            <a:ext cx="6613525" cy="530225"/>
          </a:xfrm>
        </p:spPr>
        <p:txBody>
          <a:bodyPr/>
          <a:lstStyle/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187"/>
            <a:ext cx="5943600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CEPS Low Cost Low Output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758851"/>
            <a:ext cx="8305800" cy="5029200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A CEPS assembly for 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low torque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applications 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(&lt;45 Nm)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which employs 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brushless motor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technology and exploring 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higher worm/gear ratio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Motivation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Reduce FTQ noise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issues seen with current brush motor of low output CEPS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Reduce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CEPS brushless assist assembly 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(&lt;=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 brush system)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Deliverables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Phase 1- minimum 28:1 ratio investigation and verification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Design and develop initial prototype system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Performance results:  bench (and vehicle)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Phase 2- System configuration / architecture concepts and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selection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Initial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Cost/MSD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Timing (Phase 1)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Concept development and analysis / Selection: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June 2014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Concept design and build complete: 		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October 2014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Testing complete / Feasibility decision:			December 2014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Team Members/Customers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Brian Magnus, Jeff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Beyerlein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David King,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Steve Collier-Hallman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93" y="2743200"/>
            <a:ext cx="2176206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91400" y="457200"/>
            <a:ext cx="1582484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Motivation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(5)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678423"/>
              </p:ext>
            </p:extLst>
          </p:nvPr>
        </p:nvGraphicFramePr>
        <p:xfrm>
          <a:off x="8001000" y="914400"/>
          <a:ext cx="351758" cy="296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0" y="914400"/>
                        <a:ext cx="351758" cy="296796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664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8382000" cy="5638800"/>
          </a:xfrm>
        </p:spPr>
        <p:txBody>
          <a:bodyPr/>
          <a:lstStyle/>
          <a:p>
            <a:r>
              <a:rPr lang="en-US" sz="1800" b="0" dirty="0" smtClean="0"/>
              <a:t>Study of multiple worm gear designs completed</a:t>
            </a:r>
          </a:p>
          <a:p>
            <a:pPr lvl="1"/>
            <a:r>
              <a:rPr lang="en-US" sz="1400" b="0" dirty="0" smtClean="0"/>
              <a:t>Minimum of 28:1 ratio</a:t>
            </a:r>
          </a:p>
          <a:p>
            <a:pPr lvl="1"/>
            <a:r>
              <a:rPr lang="en-US" sz="1400" b="0" dirty="0" smtClean="0"/>
              <a:t>Packaging </a:t>
            </a:r>
            <a:r>
              <a:rPr lang="en-US" sz="1400" b="0" dirty="0" smtClean="0"/>
              <a:t>size (goal to fit in current 15:1 or 22:1 package)</a:t>
            </a:r>
          </a:p>
          <a:p>
            <a:pPr lvl="1"/>
            <a:r>
              <a:rPr lang="en-US" sz="1400" b="0" dirty="0" smtClean="0"/>
              <a:t>Gear pattern analysis</a:t>
            </a:r>
          </a:p>
          <a:p>
            <a:pPr lvl="1"/>
            <a:r>
              <a:rPr lang="en-US" sz="1400" b="0" dirty="0" smtClean="0"/>
              <a:t>Load capacity analysis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Three </a:t>
            </a:r>
            <a:r>
              <a:rPr lang="en-US" sz="1800" b="0" dirty="0" smtClean="0"/>
              <a:t>designs chosen to build and evaluate</a:t>
            </a:r>
          </a:p>
          <a:p>
            <a:pPr lvl="1"/>
            <a:r>
              <a:rPr lang="en-US" sz="1400" b="0" dirty="0" smtClean="0"/>
              <a:t>28:1, 43.75 mm CD (SGMW), 80.21 mm OD </a:t>
            </a:r>
            <a:r>
              <a:rPr lang="en-US" sz="1400" b="0" dirty="0"/>
              <a:t>(slightly larger than SGMW</a:t>
            </a:r>
            <a:r>
              <a:rPr lang="en-US" sz="1400" b="0" dirty="0" smtClean="0"/>
              <a:t>), 11 mm wide </a:t>
            </a:r>
          </a:p>
          <a:p>
            <a:pPr lvl="1"/>
            <a:r>
              <a:rPr lang="en-US" sz="1400" b="0" dirty="0" smtClean="0"/>
              <a:t>30:1</a:t>
            </a:r>
            <a:r>
              <a:rPr lang="en-US" sz="1400" b="0" dirty="0"/>
              <a:t>, 43.75 mm </a:t>
            </a:r>
            <a:r>
              <a:rPr lang="en-US" sz="1400" b="0" dirty="0" smtClean="0"/>
              <a:t>CD </a:t>
            </a:r>
            <a:r>
              <a:rPr lang="en-US" sz="1400" b="0" dirty="0"/>
              <a:t>(</a:t>
            </a:r>
            <a:r>
              <a:rPr lang="en-US" sz="1400" b="0" dirty="0" smtClean="0"/>
              <a:t>SGMW), 80.27 </a:t>
            </a:r>
            <a:r>
              <a:rPr lang="en-US" sz="1400" b="0" dirty="0"/>
              <a:t>mm </a:t>
            </a:r>
            <a:r>
              <a:rPr lang="en-US" sz="1400" b="0" dirty="0" smtClean="0"/>
              <a:t>OD </a:t>
            </a:r>
            <a:r>
              <a:rPr lang="en-US" sz="1400" b="0" dirty="0"/>
              <a:t>(slightly larger than SGMW</a:t>
            </a:r>
            <a:r>
              <a:rPr lang="en-US" sz="1400" b="0" dirty="0" smtClean="0"/>
              <a:t>), 14 </a:t>
            </a:r>
            <a:r>
              <a:rPr lang="en-US" sz="1400" b="0" dirty="0"/>
              <a:t>mm </a:t>
            </a:r>
            <a:r>
              <a:rPr lang="en-US" sz="1400" b="0" dirty="0" smtClean="0"/>
              <a:t>wide </a:t>
            </a:r>
          </a:p>
          <a:p>
            <a:pPr lvl="1"/>
            <a:r>
              <a:rPr lang="en-US" sz="1400" b="0" dirty="0" smtClean="0"/>
              <a:t>31:1</a:t>
            </a:r>
            <a:r>
              <a:rPr lang="en-US" sz="1400" b="0" dirty="0"/>
              <a:t>, </a:t>
            </a:r>
            <a:r>
              <a:rPr lang="en-US" sz="1400" b="0" dirty="0" smtClean="0"/>
              <a:t>52.00 </a:t>
            </a:r>
            <a:r>
              <a:rPr lang="en-US" sz="1400" b="0" dirty="0"/>
              <a:t>mm </a:t>
            </a:r>
            <a:r>
              <a:rPr lang="en-US" sz="1400" b="0" dirty="0" smtClean="0"/>
              <a:t>CD (Gamma), 95.92 </a:t>
            </a:r>
            <a:r>
              <a:rPr lang="en-US" sz="1400" b="0" dirty="0"/>
              <a:t>mm </a:t>
            </a:r>
            <a:r>
              <a:rPr lang="en-US" sz="1400" b="0" dirty="0" smtClean="0"/>
              <a:t>OD </a:t>
            </a:r>
            <a:r>
              <a:rPr lang="en-US" sz="1400" b="0" dirty="0"/>
              <a:t>(slightly larger than Gamma</a:t>
            </a:r>
            <a:r>
              <a:rPr lang="en-US" sz="1400" b="0" dirty="0" smtClean="0"/>
              <a:t>), 11 </a:t>
            </a:r>
            <a:r>
              <a:rPr lang="en-US" sz="1400" b="0" dirty="0"/>
              <a:t>mm </a:t>
            </a:r>
            <a:r>
              <a:rPr lang="en-US" sz="1400" b="0" dirty="0" smtClean="0"/>
              <a:t>wide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Prints for gear hobs, worm shaft blanks, worm shafts, and gears are complete and are either at quoting or ordered</a:t>
            </a:r>
          </a:p>
          <a:p>
            <a:endParaRPr lang="en-US" sz="1800" b="0" dirty="0"/>
          </a:p>
          <a:p>
            <a:r>
              <a:rPr lang="en-US" sz="1800" b="0" dirty="0" smtClean="0"/>
              <a:t>Worm gear efficiency impact on system analysis in process</a:t>
            </a:r>
          </a:p>
          <a:p>
            <a:pPr lvl="1"/>
            <a:r>
              <a:rPr lang="en-US" sz="1400" b="0" dirty="0" smtClean="0"/>
              <a:t>LA is 16 instead of 19;  Approximately 3% reduction in efficiency for new high ratio concepts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NVH running noise test set-up design complete; drawings in process</a:t>
            </a:r>
          </a:p>
          <a:p>
            <a:endParaRPr lang="en-US" sz="1800" b="0" dirty="0" smtClean="0"/>
          </a:p>
          <a:p>
            <a:endParaRPr lang="en-US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FBCDF-BF79-4166-BCB9-A768CF8003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28H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FBCDF-BF79-4166-BCB9-A768CF8003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601783"/>
            <a:ext cx="4038600" cy="2875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Gear Ratio:</a:t>
            </a:r>
            <a:r>
              <a:rPr lang="en-US" b="1" dirty="0" smtClean="0">
                <a:solidFill>
                  <a:srgbClr val="FF0000"/>
                </a:solidFill>
              </a:rPr>
              <a:t>           28:1</a:t>
            </a:r>
          </a:p>
          <a:p>
            <a:r>
              <a:rPr lang="en-US" b="1" u="sng" dirty="0" smtClean="0"/>
              <a:t>Gear Width:</a:t>
            </a: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FF0000"/>
                </a:solidFill>
              </a:rPr>
              <a:t>11mm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b="1" u="sng" dirty="0" smtClean="0"/>
              <a:t>Gear OD:</a:t>
            </a:r>
            <a:r>
              <a:rPr lang="en-US" b="1" dirty="0" smtClean="0">
                <a:solidFill>
                  <a:srgbClr val="FF0000"/>
                </a:solidFill>
              </a:rPr>
              <a:t>               80.21mm</a:t>
            </a:r>
          </a:p>
          <a:p>
            <a:r>
              <a:rPr lang="en-US" b="1" u="sng" dirty="0" smtClean="0"/>
              <a:t>Center Distance:</a:t>
            </a:r>
            <a:r>
              <a:rPr lang="en-US" b="1" dirty="0" smtClean="0">
                <a:solidFill>
                  <a:srgbClr val="FF0000"/>
                </a:solidFill>
              </a:rPr>
              <a:t>  43.75mm</a:t>
            </a:r>
          </a:p>
          <a:p>
            <a:endParaRPr lang="en-US" b="1" u="sng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62000"/>
            <a:ext cx="4038600" cy="289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24400"/>
            <a:ext cx="3657600" cy="120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4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30D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FBCDF-BF79-4166-BCB9-A768CF8003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Gear Ratio:</a:t>
            </a:r>
            <a:r>
              <a:rPr lang="en-US" b="1" dirty="0" smtClean="0">
                <a:solidFill>
                  <a:srgbClr val="FF0000"/>
                </a:solidFill>
              </a:rPr>
              <a:t>           30:1</a:t>
            </a:r>
          </a:p>
          <a:p>
            <a:r>
              <a:rPr lang="en-US" b="1" u="sng" dirty="0" smtClean="0"/>
              <a:t>Gear Width:</a:t>
            </a: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FF0000"/>
                </a:solidFill>
              </a:rPr>
              <a:t>14mm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b="1" u="sng" dirty="0" smtClean="0"/>
              <a:t>Gear OD:</a:t>
            </a:r>
            <a:r>
              <a:rPr lang="en-US" b="1" dirty="0" smtClean="0">
                <a:solidFill>
                  <a:srgbClr val="FF0000"/>
                </a:solidFill>
              </a:rPr>
              <a:t>               80.27mm</a:t>
            </a:r>
          </a:p>
          <a:p>
            <a:r>
              <a:rPr lang="en-US" b="1" u="sng" dirty="0" smtClean="0"/>
              <a:t>Center Distance:</a:t>
            </a:r>
            <a:r>
              <a:rPr lang="en-US" b="1" dirty="0" smtClean="0">
                <a:solidFill>
                  <a:srgbClr val="FF0000"/>
                </a:solidFill>
              </a:rPr>
              <a:t>  43.75mm</a:t>
            </a:r>
          </a:p>
          <a:p>
            <a:endParaRPr lang="en-US" b="1" u="sng" dirty="0"/>
          </a:p>
        </p:txBody>
      </p:sp>
      <p:pic>
        <p:nvPicPr>
          <p:cNvPr id="14" name="Content Placeholder 1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30234"/>
            <a:ext cx="4038600" cy="264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15" y="3621458"/>
            <a:ext cx="1610085" cy="117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038600" cy="369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01058"/>
            <a:ext cx="3657600" cy="141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415" y="2514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Try initially at 14 mm wide then potentially try width reduction by beveling or thinning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31A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FBCDF-BF79-4166-BCB9-A768CF8003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Gear Ratio:</a:t>
            </a:r>
            <a:r>
              <a:rPr lang="en-US" b="1" dirty="0" smtClean="0">
                <a:solidFill>
                  <a:srgbClr val="FF0000"/>
                </a:solidFill>
              </a:rPr>
              <a:t>           31:1</a:t>
            </a:r>
          </a:p>
          <a:p>
            <a:r>
              <a:rPr lang="en-US" b="1" u="sng" dirty="0" smtClean="0"/>
              <a:t>Gear Width:</a:t>
            </a: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FF0000"/>
                </a:solidFill>
              </a:rPr>
              <a:t>11mm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b="1" u="sng" dirty="0" smtClean="0"/>
              <a:t>Gear OD:</a:t>
            </a:r>
            <a:r>
              <a:rPr lang="en-US" b="1" dirty="0" smtClean="0">
                <a:solidFill>
                  <a:srgbClr val="FF0000"/>
                </a:solidFill>
              </a:rPr>
              <a:t>               95.92mm</a:t>
            </a:r>
          </a:p>
          <a:p>
            <a:r>
              <a:rPr lang="en-US" b="1" u="sng" dirty="0" smtClean="0"/>
              <a:t>Center Distance:</a:t>
            </a:r>
            <a:r>
              <a:rPr lang="en-US" b="1" dirty="0" smtClean="0">
                <a:solidFill>
                  <a:srgbClr val="FF0000"/>
                </a:solidFill>
              </a:rPr>
              <a:t>  52.00mm</a:t>
            </a:r>
          </a:p>
          <a:p>
            <a:endParaRPr lang="en-US" b="1" u="sng" dirty="0"/>
          </a:p>
        </p:txBody>
      </p:sp>
      <p:pic>
        <p:nvPicPr>
          <p:cNvPr id="11" name="Content Placeholder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4038600" cy="267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58341"/>
            <a:ext cx="1609344" cy="11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4038600" cy="264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65553"/>
            <a:ext cx="3657600" cy="138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0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Evaluation </a:t>
            </a:r>
            <a:r>
              <a:rPr lang="en-US" dirty="0"/>
              <a:t>&amp; </a:t>
            </a:r>
            <a:r>
              <a:rPr lang="en-US" dirty="0" smtClean="0"/>
              <a:t>Testing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7848600" cy="5029200"/>
          </a:xfrm>
        </p:spPr>
        <p:txBody>
          <a:bodyPr/>
          <a:lstStyle/>
          <a:p>
            <a:pPr fontAlgn="ctr"/>
            <a:r>
              <a:rPr lang="en-US" sz="1600" b="0" dirty="0" smtClean="0"/>
              <a:t>Worm and gear part CMM dimensional inspections</a:t>
            </a:r>
          </a:p>
          <a:p>
            <a:pPr fontAlgn="ctr"/>
            <a:r>
              <a:rPr lang="en-US" sz="1600" b="0" dirty="0" smtClean="0"/>
              <a:t>Contact </a:t>
            </a:r>
            <a:r>
              <a:rPr lang="en-US" sz="1600" b="0" dirty="0"/>
              <a:t>pattern </a:t>
            </a:r>
            <a:r>
              <a:rPr lang="en-US" sz="1600" b="0" dirty="0" smtClean="0"/>
              <a:t>checks</a:t>
            </a:r>
            <a:endParaRPr lang="en-US" sz="1600" b="0" dirty="0" smtClean="0"/>
          </a:p>
          <a:p>
            <a:pPr fontAlgn="ctr"/>
            <a:r>
              <a:rPr lang="en-US" sz="1600" b="0" dirty="0" err="1" smtClean="0"/>
              <a:t>Backdrive</a:t>
            </a:r>
            <a:r>
              <a:rPr lang="en-US" sz="1600" b="0" dirty="0" smtClean="0"/>
              <a:t> </a:t>
            </a:r>
            <a:r>
              <a:rPr lang="en-US" sz="1600" b="0" dirty="0"/>
              <a:t>Zoning curve development - torque </a:t>
            </a:r>
            <a:r>
              <a:rPr lang="en-US" sz="1600" b="0" dirty="0" err="1"/>
              <a:t>vs</a:t>
            </a:r>
            <a:r>
              <a:rPr lang="en-US" sz="1600" b="0" dirty="0"/>
              <a:t> worm sizing</a:t>
            </a:r>
          </a:p>
          <a:p>
            <a:pPr lvl="1" fontAlgn="ctr"/>
            <a:r>
              <a:rPr lang="en-US" sz="1200" b="0" dirty="0"/>
              <a:t>4 zones; 3 worms each zone (zones 6,7,8,9)</a:t>
            </a:r>
          </a:p>
          <a:p>
            <a:pPr lvl="1" fontAlgn="ctr"/>
            <a:r>
              <a:rPr lang="en-US" sz="1200" b="0" dirty="0"/>
              <a:t>Gear swivel angle iteration:  design value, +0.2, -0.2, -</a:t>
            </a:r>
            <a:r>
              <a:rPr lang="en-US" sz="1200" b="0" dirty="0" smtClean="0"/>
              <a:t>0.4</a:t>
            </a:r>
          </a:p>
          <a:p>
            <a:pPr fontAlgn="ctr"/>
            <a:r>
              <a:rPr lang="en-US" sz="1600" b="0" dirty="0" smtClean="0"/>
              <a:t>Lash </a:t>
            </a:r>
            <a:r>
              <a:rPr lang="en-US" sz="1600" b="0" dirty="0" smtClean="0"/>
              <a:t>measurement </a:t>
            </a:r>
          </a:p>
          <a:p>
            <a:pPr fontAlgn="ctr"/>
            <a:r>
              <a:rPr lang="en-US" sz="1600" b="0" dirty="0" smtClean="0"/>
              <a:t>Forward </a:t>
            </a:r>
            <a:r>
              <a:rPr lang="en-US" sz="1600" b="0" dirty="0"/>
              <a:t>Efficiency </a:t>
            </a:r>
          </a:p>
          <a:p>
            <a:pPr fontAlgn="ctr"/>
            <a:r>
              <a:rPr lang="en-US" sz="1600" b="0" dirty="0" smtClean="0"/>
              <a:t>Running </a:t>
            </a:r>
            <a:r>
              <a:rPr lang="en-US" sz="1600" b="0" dirty="0"/>
              <a:t>noise (NVH lab</a:t>
            </a:r>
            <a:r>
              <a:rPr lang="en-US" sz="1600" b="0" dirty="0" smtClean="0"/>
              <a:t>)</a:t>
            </a:r>
            <a:endParaRPr lang="en-US" sz="1600" b="0" dirty="0" smtClean="0"/>
          </a:p>
          <a:p>
            <a:pPr lvl="1" fontAlgn="ctr"/>
            <a:r>
              <a:rPr lang="en-US" sz="1200" b="0" dirty="0" smtClean="0"/>
              <a:t>Full assist </a:t>
            </a:r>
            <a:r>
              <a:rPr lang="en-US" sz="1200" b="0" dirty="0" err="1" smtClean="0"/>
              <a:t>mech</a:t>
            </a:r>
            <a:r>
              <a:rPr lang="en-US" sz="1200" b="0" dirty="0" smtClean="0"/>
              <a:t> acoustic noise test</a:t>
            </a:r>
          </a:p>
          <a:p>
            <a:pPr lvl="1" fontAlgn="ctr"/>
            <a:r>
              <a:rPr lang="en-US" sz="1200" b="0" dirty="0" smtClean="0"/>
              <a:t>Gear only assist </a:t>
            </a:r>
            <a:r>
              <a:rPr lang="en-US" sz="1200" b="0" dirty="0" err="1" smtClean="0"/>
              <a:t>mech</a:t>
            </a:r>
            <a:r>
              <a:rPr lang="en-US" sz="1200" b="0" dirty="0" smtClean="0"/>
              <a:t> structural noise test</a:t>
            </a:r>
          </a:p>
          <a:p>
            <a:pPr fontAlgn="ctr"/>
            <a:r>
              <a:rPr lang="en-US" sz="1600" b="0" dirty="0" smtClean="0"/>
              <a:t>Wear </a:t>
            </a:r>
            <a:r>
              <a:rPr lang="en-US" sz="1600" b="0" dirty="0"/>
              <a:t>and bottoming;  use current SGMW low output profile stopping at increments to evaluate </a:t>
            </a:r>
            <a:r>
              <a:rPr lang="en-US" sz="1600" b="0" dirty="0" err="1"/>
              <a:t>backdrive</a:t>
            </a:r>
            <a:r>
              <a:rPr lang="en-US" sz="1600" b="0" dirty="0"/>
              <a:t>, lash, running noise, </a:t>
            </a:r>
            <a:r>
              <a:rPr lang="en-US" sz="1600" b="0" dirty="0" smtClean="0"/>
              <a:t>FDR?</a:t>
            </a:r>
            <a:r>
              <a:rPr lang="en-US" sz="1600" dirty="0"/>
              <a:t> </a:t>
            </a:r>
            <a:endParaRPr lang="en-US" sz="1600" dirty="0" smtClean="0"/>
          </a:p>
          <a:p>
            <a:pPr fontAlgn="ctr"/>
            <a:r>
              <a:rPr lang="en-US" sz="1600" b="0" dirty="0" smtClean="0"/>
              <a:t>FDR </a:t>
            </a:r>
            <a:r>
              <a:rPr lang="en-US" sz="1600" b="0" dirty="0"/>
              <a:t>– </a:t>
            </a:r>
            <a:r>
              <a:rPr lang="en-US" sz="1600" b="0" dirty="0" smtClean="0"/>
              <a:t>TBD</a:t>
            </a:r>
            <a:endParaRPr lang="en-US" sz="1600" dirty="0" smtClean="0"/>
          </a:p>
          <a:p>
            <a:pPr fontAlgn="ctr"/>
            <a:r>
              <a:rPr lang="en-US" sz="1600" b="0" dirty="0" smtClean="0"/>
              <a:t>Potential vehicle testing on Gamma for 31:1 design;  28:1 and 30:1 TBD vehicle</a:t>
            </a:r>
            <a:endParaRPr lang="en-US" sz="1600" b="0" dirty="0"/>
          </a:p>
          <a:p>
            <a:pPr lvl="1"/>
            <a:endParaRPr lang="en-US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FBCDF-BF79-4166-BCB9-A768CF8003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3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Timetable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8610600" cy="5029200"/>
          </a:xfrm>
        </p:spPr>
        <p:txBody>
          <a:bodyPr/>
          <a:lstStyle/>
          <a:p>
            <a:pPr marL="231775" lvl="1" indent="-231775">
              <a:buFont typeface="Wingdings" pitchFamily="84" charset="2"/>
              <a:buChar char="n"/>
            </a:pPr>
            <a:r>
              <a:rPr lang="en-US" sz="1800" b="0" dirty="0" smtClean="0"/>
              <a:t>Parts order for </a:t>
            </a:r>
            <a:r>
              <a:rPr lang="en-US" sz="1800" b="0" dirty="0" smtClean="0"/>
              <a:t>remaining prototype parts				</a:t>
            </a:r>
            <a:r>
              <a:rPr lang="en-US" sz="1800" b="0" dirty="0" smtClean="0"/>
              <a:t>July </a:t>
            </a:r>
            <a:r>
              <a:rPr lang="en-US" sz="1800" b="0" dirty="0"/>
              <a:t>21</a:t>
            </a:r>
          </a:p>
          <a:p>
            <a:pPr lvl="1"/>
            <a:r>
              <a:rPr lang="en-US" sz="1400" b="0" dirty="0" smtClean="0"/>
              <a:t>(Hobs long lead 8 weeks)</a:t>
            </a:r>
          </a:p>
          <a:p>
            <a:r>
              <a:rPr lang="en-US" sz="1800" b="0" dirty="0" smtClean="0"/>
              <a:t>Complete </a:t>
            </a:r>
            <a:r>
              <a:rPr lang="en-US" sz="1800" b="0" dirty="0" smtClean="0"/>
              <a:t>NVH test stand fixture drawings			Aug 1</a:t>
            </a:r>
          </a:p>
          <a:p>
            <a:r>
              <a:rPr lang="en-US" sz="1800" b="0" dirty="0" smtClean="0"/>
              <a:t>Parts order for NVH </a:t>
            </a:r>
            <a:r>
              <a:rPr lang="en-US" sz="1800" b="0" dirty="0" smtClean="0"/>
              <a:t>fixtures	</a:t>
            </a:r>
            <a:r>
              <a:rPr lang="en-US" sz="1800" b="0" dirty="0" smtClean="0"/>
              <a:t>				Aug 4</a:t>
            </a:r>
          </a:p>
          <a:p>
            <a:r>
              <a:rPr lang="en-US" sz="1800" b="0" dirty="0" smtClean="0"/>
              <a:t>Parts order for SGMW and </a:t>
            </a:r>
            <a:r>
              <a:rPr lang="en-US" sz="1800" b="0" dirty="0" err="1" smtClean="0"/>
              <a:t>Haitec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misc</a:t>
            </a:r>
            <a:r>
              <a:rPr lang="en-US" sz="1800" b="0" dirty="0" smtClean="0"/>
              <a:t> parts for testing		Aug 11</a:t>
            </a:r>
          </a:p>
          <a:p>
            <a:r>
              <a:rPr lang="en-US" sz="1800" b="0" dirty="0" smtClean="0"/>
              <a:t>Concepts and analysis of Phase 2 CEPS system elements	On-going</a:t>
            </a:r>
          </a:p>
          <a:p>
            <a:pPr lvl="1"/>
            <a:r>
              <a:rPr lang="en-US" sz="1400" b="0" dirty="0" smtClean="0"/>
              <a:t>Bearing, interface, and mounting configurations</a:t>
            </a:r>
          </a:p>
          <a:p>
            <a:pPr lvl="1"/>
            <a:r>
              <a:rPr lang="en-US" sz="1400" b="0" dirty="0" smtClean="0"/>
              <a:t>Motor and controller </a:t>
            </a:r>
          </a:p>
          <a:p>
            <a:pPr lvl="1"/>
            <a:r>
              <a:rPr lang="en-US" sz="1400" b="0" dirty="0" smtClean="0"/>
              <a:t>sensors</a:t>
            </a:r>
          </a:p>
          <a:p>
            <a:r>
              <a:rPr lang="en-US" sz="1800" b="0" dirty="0" smtClean="0"/>
              <a:t>All parts </a:t>
            </a:r>
            <a:r>
              <a:rPr lang="en-US" sz="1800" b="0" dirty="0" smtClean="0"/>
              <a:t>completed / received </a:t>
            </a:r>
            <a:r>
              <a:rPr lang="en-US" sz="1800" b="0" dirty="0" smtClean="0"/>
              <a:t>by this date			October 1</a:t>
            </a:r>
          </a:p>
          <a:p>
            <a:r>
              <a:rPr lang="en-US" sz="1800" b="0" dirty="0" smtClean="0"/>
              <a:t>Begin testing of 3 designs						October 6</a:t>
            </a:r>
          </a:p>
          <a:p>
            <a:r>
              <a:rPr lang="en-US" sz="1800" b="0" dirty="0" smtClean="0"/>
              <a:t>Finish testing evaluation of first 3 worm gear designs		December 8</a:t>
            </a:r>
          </a:p>
          <a:p>
            <a:r>
              <a:rPr lang="en-US" sz="1800" b="0" dirty="0" smtClean="0"/>
              <a:t>High ratio feasibility decision					December 10</a:t>
            </a:r>
            <a:endParaRPr lang="en-US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FBCDF-BF79-4166-BCB9-A768CF8003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1366</TotalTime>
  <Words>452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Blank</vt:lpstr>
      <vt:lpstr>Microsoft Excel Macro-Enabled Worksheet</vt:lpstr>
      <vt:lpstr>CEPS Low Cost Low Output </vt:lpstr>
      <vt:lpstr>CEPS Low Cost Low Output</vt:lpstr>
      <vt:lpstr>Status</vt:lpstr>
      <vt:lpstr>Concept 28H</vt:lpstr>
      <vt:lpstr>Concept 30D</vt:lpstr>
      <vt:lpstr>Concept 31A</vt:lpstr>
      <vt:lpstr>Prototype Evaluation &amp; Testing Plan</vt:lpstr>
      <vt:lpstr>Project Timetable Estimates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Beyerlein, Jeffrey</dc:creator>
  <cp:lastModifiedBy>Magnus, Brian J</cp:lastModifiedBy>
  <cp:revision>64</cp:revision>
  <cp:lastPrinted>2014-06-11T16:35:12Z</cp:lastPrinted>
  <dcterms:created xsi:type="dcterms:W3CDTF">2014-05-29T15:36:02Z</dcterms:created>
  <dcterms:modified xsi:type="dcterms:W3CDTF">2014-07-16T17:39:33Z</dcterms:modified>
</cp:coreProperties>
</file>