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sldIdLst>
    <p:sldId id="256" r:id="rId4"/>
    <p:sldId id="257" r:id="rId5"/>
    <p:sldId id="261" r:id="rId6"/>
    <p:sldId id="259" r:id="rId7"/>
    <p:sldId id="260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tlePageRev-JMJ_R3"/>
          <p:cNvPicPr>
            <a:picLocks noChangeAspect="1" noChangeArrowheads="1"/>
          </p:cNvPicPr>
          <p:nvPr userDrawn="1"/>
        </p:nvPicPr>
        <p:blipFill>
          <a:blip r:embed="rId2" cstate="print"/>
          <a:srcRect l="15094"/>
          <a:stretch>
            <a:fillRect/>
          </a:stretch>
        </p:blipFill>
        <p:spPr bwMode="auto">
          <a:xfrm>
            <a:off x="2286000" y="1714500"/>
            <a:ext cx="6858000" cy="5143500"/>
          </a:xfrm>
          <a:prstGeom prst="rect">
            <a:avLst/>
          </a:prstGeom>
          <a:noFill/>
        </p:spPr>
      </p:pic>
      <p:pic>
        <p:nvPicPr>
          <p:cNvPr id="10" name="Picture 9" descr="Nexteer_rgb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172200"/>
            <a:ext cx="2209800" cy="468313"/>
          </a:xfrm>
          <a:prstGeom prst="rect">
            <a:avLst/>
          </a:prstGeom>
          <a:noFill/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charset="2"/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endParaRPr lang="en-US" sz="800" i="1">
              <a:solidFill>
                <a:srgbClr val="000000"/>
              </a:solidFill>
            </a:endParaRPr>
          </a:p>
        </p:txBody>
      </p:sp>
      <p:pic>
        <p:nvPicPr>
          <p:cNvPr id="8" name="Picture 7" descr="Nexteer_rgb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172200"/>
            <a:ext cx="2209800" cy="468313"/>
          </a:xfrm>
          <a:prstGeom prst="rect">
            <a:avLst/>
          </a:prstGeom>
          <a:noFill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endParaRPr lang="en-US" sz="8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2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8382000" cy="4953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18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 lang="en-US" sz="24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34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4038600" cy="4953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6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38600" cy="49530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943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295400"/>
            <a:ext cx="4038600" cy="4953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67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PageRev-JMJ_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smtClean="0">
                <a:solidFill>
                  <a:srgbClr val="000000"/>
                </a:solidFill>
              </a:rPr>
              <a:t>Legal entity name – </a:t>
            </a:r>
            <a:r>
              <a:rPr lang="en-US" altLang="en-US" sz="800" i="1" smtClean="0">
                <a:solidFill>
                  <a:srgbClr val="000000"/>
                </a:solidFill>
              </a:rPr>
              <a:t>Security Classification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800" i="1" smtClean="0">
              <a:solidFill>
                <a:srgbClr val="000000"/>
              </a:solidFill>
            </a:endParaRPr>
          </a:p>
        </p:txBody>
      </p:sp>
      <p:pic>
        <p:nvPicPr>
          <p:cNvPr id="6" name="Picture 11" descr="Nexteer_rgb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28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002DCF-1548-4AC2-8514-EF86C81C9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8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FEE42D-2473-4863-81C1-1C627BB83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3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4D766B7-DEE2-436D-B44E-469079191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1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D510CF3-B56C-4AD3-82EB-87EBF6C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3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C8E811-C11E-4C05-947B-2A0CE8F33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6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80A5280-A385-4A8A-8787-58CF11DFB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6F77467-E251-4DF4-92D9-1D56237C9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2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20E7F6-5937-4E36-8D7B-98EABA3D3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C14BB77-B8F6-4BB5-8BC6-649445012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DC8820-5CC9-4750-A85B-1B662A091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F66-5C3A-416F-A4DE-E02D1717D49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3A9D-43BE-4C0C-B282-25BE687A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6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6D51941-F85C-46AD-B04E-D209ED38773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rgbClr val="000000"/>
                </a:solidFill>
              </a:rPr>
              <a:pPr algn="ctr"/>
              <a:t>December 2, 2015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endParaRPr lang="en-US" sz="800" i="1">
              <a:solidFill>
                <a:srgbClr val="000000"/>
              </a:solidFill>
            </a:endParaRPr>
          </a:p>
        </p:txBody>
      </p:sp>
      <p:pic>
        <p:nvPicPr>
          <p:cNvPr id="155668" name="Picture 20" descr="Nexteer_rgb cop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48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59A73-1521-48E0-95AB-84B4F3CF4F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F3AF051-2B2E-42E7-9B1B-2173D152A53C}" type="datetime4">
              <a:rPr lang="en-US" altLang="en-US" sz="800" smtClean="0">
                <a:solidFill>
                  <a:srgbClr val="000000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December 2, 2015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smtClean="0">
                <a:solidFill>
                  <a:srgbClr val="000000"/>
                </a:solidFill>
              </a:rPr>
              <a:t>Nexteer Automotive – </a:t>
            </a:r>
            <a:r>
              <a:rPr lang="en-US" altLang="en-US" sz="800" i="1" smtClean="0">
                <a:solidFill>
                  <a:srgbClr val="000000"/>
                </a:solidFill>
              </a:rPr>
              <a:t>Confidential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800" i="1" smtClean="0">
              <a:solidFill>
                <a:srgbClr val="000000"/>
              </a:solidFill>
            </a:endParaRPr>
          </a:p>
        </p:txBody>
      </p:sp>
      <p:pic>
        <p:nvPicPr>
          <p:cNvPr id="1032" name="Picture 20" descr="Nexteer_rgb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22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19.png"/><Relationship Id="rId21" Type="http://schemas.openxmlformats.org/officeDocument/2006/relationships/image" Target="../media/image23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26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250.png"/><Relationship Id="rId10" Type="http://schemas.openxmlformats.org/officeDocument/2006/relationships/image" Target="../media/image26.png"/><Relationship Id="rId19" Type="http://schemas.openxmlformats.org/officeDocument/2006/relationships/image" Target="../media/image21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40.png"/><Relationship Id="rId27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85800" y="2527300"/>
            <a:ext cx="7772400" cy="6318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b="1" kern="0" dirty="0">
                <a:latin typeface="Cambria" pitchFamily="18" charset="0"/>
              </a:rPr>
              <a:t>S</a:t>
            </a:r>
            <a:r>
              <a:rPr lang="en-US" sz="3200" b="1" kern="0" dirty="0">
                <a:latin typeface="Cambria" pitchFamily="18" charset="0"/>
              </a:rPr>
              <a:t>ENSORLESS</a:t>
            </a:r>
            <a:r>
              <a:rPr lang="en-US" sz="3600" b="1" kern="0" dirty="0">
                <a:latin typeface="Cambria" pitchFamily="18" charset="0"/>
                <a:ea typeface="+mj-ea"/>
                <a:cs typeface="+mj-cs"/>
              </a:rPr>
              <a:t> C</a:t>
            </a:r>
            <a:r>
              <a:rPr lang="en-US" sz="3200" b="1" kern="0" dirty="0">
                <a:latin typeface="Cambria" pitchFamily="18" charset="0"/>
                <a:ea typeface="+mj-ea"/>
                <a:cs typeface="+mj-cs"/>
              </a:rPr>
              <a:t>ONTROL </a:t>
            </a:r>
            <a:r>
              <a:rPr lang="en-US" sz="3600" b="1" kern="0" dirty="0">
                <a:solidFill>
                  <a:srgbClr val="000000"/>
                </a:solidFill>
                <a:latin typeface="Cambria" pitchFamily="18" charset="0"/>
                <a:ea typeface="+mj-ea"/>
                <a:cs typeface="+mj-cs"/>
              </a:rPr>
              <a:t>R</a:t>
            </a:r>
            <a:r>
              <a:rPr lang="en-US" sz="3200" b="1" kern="0" dirty="0">
                <a:solidFill>
                  <a:srgbClr val="000000"/>
                </a:solidFill>
                <a:latin typeface="Cambria" pitchFamily="18" charset="0"/>
                <a:ea typeface="+mj-ea"/>
                <a:cs typeface="+mj-cs"/>
              </a:rPr>
              <a:t>EVIEW</a:t>
            </a:r>
            <a:endParaRPr lang="en-US" sz="3600" b="1" kern="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259138"/>
            <a:ext cx="7772400" cy="1057275"/>
          </a:xfrm>
          <a:prstGeom prst="rect">
            <a:avLst/>
          </a:prstGeom>
        </p:spPr>
        <p:txBody>
          <a:bodyPr/>
          <a:lstStyle/>
          <a:p>
            <a:pPr marL="231775" indent="-231775" algn="ctr" defTabSz="738188" eaLnBrk="0" hangingPunct="0">
              <a:spcBef>
                <a:spcPct val="20000"/>
              </a:spcBef>
              <a:buClr>
                <a:srgbClr val="DC0202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Cambria" pitchFamily="18" charset="0"/>
                <a:cs typeface="+mn-cs"/>
              </a:rPr>
              <a:t>F</a:t>
            </a:r>
            <a:r>
              <a:rPr lang="en-US" sz="2400" kern="0" dirty="0">
                <a:solidFill>
                  <a:srgbClr val="000000"/>
                </a:solidFill>
                <a:latin typeface="Cambria" pitchFamily="18" charset="0"/>
                <a:cs typeface="+mn-cs"/>
              </a:rPr>
              <a:t>LUX &amp; </a:t>
            </a:r>
            <a:r>
              <a:rPr lang="en-US" sz="2800" kern="0" dirty="0">
                <a:solidFill>
                  <a:srgbClr val="000000"/>
                </a:solidFill>
                <a:latin typeface="Cambria" pitchFamily="18" charset="0"/>
              </a:rPr>
              <a:t>S</a:t>
            </a:r>
            <a:r>
              <a:rPr lang="en-US" sz="2400" kern="0" dirty="0">
                <a:solidFill>
                  <a:srgbClr val="000000"/>
                </a:solidFill>
                <a:latin typeface="Cambria" pitchFamily="18" charset="0"/>
              </a:rPr>
              <a:t>PEED </a:t>
            </a:r>
            <a:r>
              <a:rPr lang="en-US" sz="2800" kern="0" dirty="0">
                <a:latin typeface="Cambria" pitchFamily="18" charset="0"/>
                <a:cs typeface="+mn-cs"/>
              </a:rPr>
              <a:t>E</a:t>
            </a:r>
            <a:r>
              <a:rPr lang="en-US" sz="2400" kern="0" dirty="0">
                <a:latin typeface="Cambria" pitchFamily="18" charset="0"/>
                <a:cs typeface="+mn-cs"/>
              </a:rPr>
              <a:t>STIMATION</a:t>
            </a:r>
          </a:p>
          <a:p>
            <a:pPr marL="231775" indent="-231775" algn="ctr" defTabSz="738188" eaLnBrk="0" hangingPunct="0">
              <a:spcBef>
                <a:spcPct val="20000"/>
              </a:spcBef>
              <a:buClr>
                <a:srgbClr val="DC0202"/>
              </a:buClr>
              <a:buSzPct val="75000"/>
              <a:defRPr/>
            </a:pPr>
            <a:r>
              <a:rPr lang="en-US" sz="2000" kern="0" dirty="0" smtClean="0">
                <a:latin typeface="Cambria" pitchFamily="18" charset="0"/>
                <a:cs typeface="+mn-cs"/>
              </a:rPr>
              <a:t>December</a:t>
            </a:r>
            <a:r>
              <a:rPr lang="en-US" kern="0" dirty="0" smtClean="0">
                <a:latin typeface="Cambria" pitchFamily="18" charset="0"/>
                <a:cs typeface="+mn-cs"/>
              </a:rPr>
              <a:t> </a:t>
            </a:r>
            <a:r>
              <a:rPr lang="en-US" sz="2000" kern="0" dirty="0">
                <a:latin typeface="Cambria" pitchFamily="18" charset="0"/>
                <a:cs typeface="+mn-cs"/>
              </a:rPr>
              <a:t>02</a:t>
            </a:r>
            <a:r>
              <a:rPr lang="en-US" kern="0" dirty="0">
                <a:latin typeface="Cambria" pitchFamily="18" charset="0"/>
                <a:cs typeface="+mn-cs"/>
              </a:rPr>
              <a:t>, </a:t>
            </a:r>
            <a:r>
              <a:rPr lang="en-US" sz="2000" kern="0" dirty="0">
                <a:latin typeface="Cambria" pitchFamily="18" charset="0"/>
                <a:cs typeface="+mn-cs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497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09"/>
            <a:ext cx="8229600" cy="4367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 of Solution</a:t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5" y="1251441"/>
            <a:ext cx="56197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61109" y="3482475"/>
            <a:ext cx="39926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Sensorless Direct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Torque Control (DTC)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System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6" y="3842825"/>
            <a:ext cx="6858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19816" y="6310430"/>
            <a:ext cx="4065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Sensorless Field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Oriented Control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FOC) System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64666" y="2273299"/>
            <a:ext cx="1592791" cy="1363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half" idx="11"/>
          </p:nvPr>
        </p:nvSpPr>
        <p:spPr>
          <a:xfrm>
            <a:off x="372533" y="922866"/>
            <a:ext cx="8576733" cy="508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Flux </a:t>
            </a:r>
            <a:r>
              <a:rPr lang="en-US" sz="2000" dirty="0" smtClean="0"/>
              <a:t>and velocity estimation in sensorless DTC and FOC systems </a:t>
            </a:r>
          </a:p>
        </p:txBody>
      </p:sp>
      <p:sp>
        <p:nvSpPr>
          <p:cNvPr id="16" name="Oval 15"/>
          <p:cNvSpPr/>
          <p:nvPr/>
        </p:nvSpPr>
        <p:spPr>
          <a:xfrm>
            <a:off x="5071533" y="5255142"/>
            <a:ext cx="1592791" cy="1363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Sliding Mode Observer 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143000"/>
            <a:ext cx="8382000" cy="4953000"/>
          </a:xfrm>
        </p:spPr>
        <p:txBody>
          <a:bodyPr/>
          <a:lstStyle/>
          <a:p>
            <a:r>
              <a:rPr lang="en-US" dirty="0" smtClean="0"/>
              <a:t>Phase shift analysis</a:t>
            </a:r>
          </a:p>
          <a:p>
            <a:pPr lvl="1"/>
            <a:r>
              <a:rPr lang="en-US" dirty="0" smtClean="0"/>
              <a:t>LPF</a:t>
            </a:r>
          </a:p>
          <a:p>
            <a:pPr lvl="1"/>
            <a:r>
              <a:rPr lang="en-US" dirty="0" smtClean="0"/>
              <a:t>System Discretization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    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Miscellaneous (e.g., torque related phase shift)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48100" y="21336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00200" y="3429000"/>
            <a:ext cx="1714500" cy="60960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Plant Model</a:t>
            </a:r>
            <a:endParaRPr lang="en-US" b="1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3399" y="3733800"/>
            <a:ext cx="10668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11216" y="5345074"/>
            <a:ext cx="1714500" cy="76200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Sliding Mode Observer</a:t>
            </a:r>
            <a:endParaRPr lang="en-US" b="1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27" name="Elbow Connector 26"/>
          <p:cNvCxnSpPr>
            <a:stCxn id="26" idx="1"/>
          </p:cNvCxnSpPr>
          <p:nvPr/>
        </p:nvCxnSpPr>
        <p:spPr>
          <a:xfrm rot="10800000">
            <a:off x="1066800" y="3632076"/>
            <a:ext cx="544417" cy="2093998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48200" y="4417577"/>
            <a:ext cx="333095" cy="33309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/>
          <p:cNvCxnSpPr>
            <a:stCxn id="28" idx="1"/>
            <a:endCxn id="28" idx="5"/>
          </p:cNvCxnSpPr>
          <p:nvPr/>
        </p:nvCxnSpPr>
        <p:spPr>
          <a:xfrm>
            <a:off x="4696981" y="4466358"/>
            <a:ext cx="235533" cy="2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7"/>
            <a:endCxn id="28" idx="3"/>
          </p:cNvCxnSpPr>
          <p:nvPr/>
        </p:nvCxnSpPr>
        <p:spPr>
          <a:xfrm flipH="1">
            <a:off x="4696981" y="4466358"/>
            <a:ext cx="235533" cy="2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566972"/>
              </p:ext>
            </p:extLst>
          </p:nvPr>
        </p:nvGraphicFramePr>
        <p:xfrm>
          <a:off x="3861366" y="5167274"/>
          <a:ext cx="496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28600" imgH="266400" progId="Equation.DSMT4">
                  <p:embed/>
                </p:oleObj>
              </mc:Choice>
              <mc:Fallback>
                <p:oleObj name="Equation" r:id="rId3" imgW="228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366" y="5167274"/>
                        <a:ext cx="496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>
            <a:stCxn id="52" idx="6"/>
            <a:endCxn id="46" idx="1"/>
          </p:cNvCxnSpPr>
          <p:nvPr/>
        </p:nvCxnSpPr>
        <p:spPr>
          <a:xfrm>
            <a:off x="2507495" y="5059663"/>
            <a:ext cx="2788405" cy="30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50646" y="4024826"/>
            <a:ext cx="81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l-GR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αβ</a:t>
            </a:r>
            <a:endParaRPr lang="en-US" sz="24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90800" y="4237505"/>
            <a:ext cx="952500" cy="69324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28" idx="2"/>
            <a:endCxn id="34" idx="3"/>
          </p:cNvCxnSpPr>
          <p:nvPr/>
        </p:nvCxnSpPr>
        <p:spPr>
          <a:xfrm flipH="1">
            <a:off x="3543300" y="4584125"/>
            <a:ext cx="1104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0"/>
            <a:endCxn id="34" idx="1"/>
          </p:cNvCxnSpPr>
          <p:nvPr/>
        </p:nvCxnSpPr>
        <p:spPr>
          <a:xfrm rot="5400000" flipH="1" flipV="1">
            <a:off x="2149159" y="4903433"/>
            <a:ext cx="760949" cy="122334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90026"/>
              </p:ext>
            </p:extLst>
          </p:nvPr>
        </p:nvGraphicFramePr>
        <p:xfrm>
          <a:off x="6336418" y="4530911"/>
          <a:ext cx="552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418" y="4530911"/>
                        <a:ext cx="552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06005" y="3195935"/>
            <a:ext cx="7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l-GR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αβ</a:t>
            </a:r>
            <a:endParaRPr lang="en-US" sz="24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51271" y="4274016"/>
            <a:ext cx="0" cy="551018"/>
          </a:xfrm>
          <a:prstGeom prst="straightConnector1">
            <a:avLst/>
          </a:prstGeom>
          <a:ln w="31750" cap="rnd">
            <a:solidFill>
              <a:srgbClr val="0070C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7950" y="4825034"/>
            <a:ext cx="838200" cy="0"/>
          </a:xfrm>
          <a:prstGeom prst="straightConnector1">
            <a:avLst/>
          </a:prstGeom>
          <a:ln w="31750" cap="rnd">
            <a:solidFill>
              <a:srgbClr val="0070C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92969" y="4447842"/>
            <a:ext cx="132747" cy="0"/>
          </a:xfrm>
          <a:prstGeom prst="straightConnector1">
            <a:avLst/>
          </a:prstGeom>
          <a:ln w="31750" cap="rnd">
            <a:solidFill>
              <a:srgbClr val="FF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16116" y="4825034"/>
            <a:ext cx="172053" cy="0"/>
          </a:xfrm>
          <a:prstGeom prst="straightConnector1">
            <a:avLst/>
          </a:prstGeom>
          <a:ln w="31750" cap="rnd">
            <a:solidFill>
              <a:srgbClr val="FF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888169" y="4447842"/>
            <a:ext cx="304800" cy="367014"/>
          </a:xfrm>
          <a:prstGeom prst="straightConnector1">
            <a:avLst/>
          </a:prstGeom>
          <a:ln w="31750" cap="rnd">
            <a:solidFill>
              <a:srgbClr val="FF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4" idx="3"/>
            <a:endCxn id="28" idx="0"/>
          </p:cNvCxnSpPr>
          <p:nvPr/>
        </p:nvCxnSpPr>
        <p:spPr>
          <a:xfrm>
            <a:off x="3314700" y="3733800"/>
            <a:ext cx="1500048" cy="683777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3"/>
            <a:endCxn id="28" idx="4"/>
          </p:cNvCxnSpPr>
          <p:nvPr/>
        </p:nvCxnSpPr>
        <p:spPr>
          <a:xfrm flipV="1">
            <a:off x="3325716" y="4750672"/>
            <a:ext cx="1489032" cy="975402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95900" y="4735474"/>
            <a:ext cx="914400" cy="6543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410200" y="4945026"/>
            <a:ext cx="304800" cy="0"/>
          </a:xfrm>
          <a:prstGeom prst="straightConnector1">
            <a:avLst/>
          </a:prstGeom>
          <a:ln w="31750" cap="rnd">
            <a:solidFill>
              <a:srgbClr val="0070C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715000" y="4945026"/>
            <a:ext cx="304800" cy="304800"/>
          </a:xfrm>
          <a:prstGeom prst="straightConnector1">
            <a:avLst/>
          </a:prstGeom>
          <a:ln w="31750" cap="rnd">
            <a:solidFill>
              <a:srgbClr val="0070C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10200" y="4783696"/>
            <a:ext cx="0" cy="542330"/>
          </a:xfrm>
          <a:prstGeom prst="straightConnector1">
            <a:avLst/>
          </a:prstGeom>
          <a:ln w="31750" cap="rnd">
            <a:solidFill>
              <a:srgbClr val="0070C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34000" y="5249826"/>
            <a:ext cx="838200" cy="0"/>
          </a:xfrm>
          <a:prstGeom prst="straightConnector1">
            <a:avLst/>
          </a:prstGeom>
          <a:ln w="31750" cap="rnd">
            <a:solidFill>
              <a:srgbClr val="0070C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49170" y="540418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LPF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425177" y="5022862"/>
            <a:ext cx="82318" cy="73601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5400000" flipH="1" flipV="1">
            <a:off x="3940002" y="3553229"/>
            <a:ext cx="1032633" cy="4071249"/>
          </a:xfrm>
          <a:prstGeom prst="bentConnector4">
            <a:avLst>
              <a:gd name="adj1" fmla="val -31415"/>
              <a:gd name="adj2" fmla="val 99886"/>
            </a:avLst>
          </a:prstGeom>
          <a:ln w="31750">
            <a:solidFill>
              <a:srgbClr val="0070C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</p:cNvCxnSpPr>
          <p:nvPr/>
        </p:nvCxnSpPr>
        <p:spPr>
          <a:xfrm flipV="1">
            <a:off x="6210300" y="5062672"/>
            <a:ext cx="678568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88868" y="4624227"/>
            <a:ext cx="1828800" cy="823018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RP Extraction &amp; Phase Shift Compensation</a:t>
            </a:r>
            <a:endParaRPr lang="en-US" b="1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7803268" y="5447245"/>
            <a:ext cx="0" cy="583629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799" y="3170411"/>
            <a:ext cx="7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αβ</a:t>
            </a:r>
            <a:endParaRPr lang="en-US" sz="24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>
            <a:stCxn id="57" idx="3"/>
          </p:cNvCxnSpPr>
          <p:nvPr/>
        </p:nvCxnSpPr>
        <p:spPr>
          <a:xfrm flipV="1">
            <a:off x="2923536" y="2987035"/>
            <a:ext cx="2666168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03871"/>
              </p:ext>
            </p:extLst>
          </p:nvPr>
        </p:nvGraphicFramePr>
        <p:xfrm>
          <a:off x="5710636" y="3411413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0636" y="3411413"/>
                        <a:ext cx="3921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/>
          <p:cNvCxnSpPr/>
          <p:nvPr/>
        </p:nvCxnSpPr>
        <p:spPr>
          <a:xfrm>
            <a:off x="5589705" y="2997196"/>
            <a:ext cx="0" cy="13858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589705" y="4387548"/>
            <a:ext cx="326790" cy="336203"/>
          </a:xfrm>
          <a:prstGeom prst="straightConnector1">
            <a:avLst/>
          </a:prstGeom>
          <a:ln w="31750" cap="rnd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18792"/>
              </p:ext>
            </p:extLst>
          </p:nvPr>
        </p:nvGraphicFramePr>
        <p:xfrm>
          <a:off x="7924800" y="5743575"/>
          <a:ext cx="406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203040" imgH="253800" progId="Equation.3">
                  <p:embed/>
                </p:oleObj>
              </mc:Choice>
              <mc:Fallback>
                <p:oleObj name="Equation" r:id="rId9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743575"/>
                        <a:ext cx="406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6"/>
          <p:cNvSpPr/>
          <p:nvPr/>
        </p:nvSpPr>
        <p:spPr>
          <a:xfrm>
            <a:off x="2009136" y="2763420"/>
            <a:ext cx="914400" cy="447231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PLL</a:t>
            </a:r>
            <a:endParaRPr lang="en-US" b="1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63" name="Straight Connector 62"/>
          <p:cNvCxnSpPr>
            <a:endCxn id="57" idx="1"/>
          </p:cNvCxnSpPr>
          <p:nvPr/>
        </p:nvCxnSpPr>
        <p:spPr>
          <a:xfrm>
            <a:off x="1066799" y="2987035"/>
            <a:ext cx="942337" cy="1"/>
          </a:xfrm>
          <a:prstGeom prst="line">
            <a:avLst/>
          </a:prstGeom>
          <a:ln w="31750" cap="rnd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6800" y="2997195"/>
            <a:ext cx="1" cy="6348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Simulation Results-500 RPM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1752600" y="6324600"/>
            <a:ext cx="1447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0.25 Nm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6324600" y="6324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i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kern="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 Nm </a:t>
            </a:r>
            <a:endParaRPr lang="en-US" sz="16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799"/>
            <a:ext cx="3911600" cy="25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943"/>
            <a:ext cx="3759200" cy="260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62" y="1066798"/>
            <a:ext cx="3959554" cy="256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31" y="3733800"/>
            <a:ext cx="3883215" cy="259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7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Simulation Results-300 RPM</a:t>
            </a:r>
            <a:endParaRPr lang="en-US" sz="28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752600" y="6324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i="1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kern="0" baseline="-25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0.25 Nm </a:t>
            </a:r>
            <a:endParaRPr lang="en-US" sz="16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6324600" y="6324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i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kern="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 Nm </a:t>
            </a:r>
            <a:endParaRPr lang="en-US" sz="16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8" y="1089890"/>
            <a:ext cx="3842801" cy="256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8" y="3754634"/>
            <a:ext cx="3807463" cy="260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40" y="1089890"/>
            <a:ext cx="3873543" cy="256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10" y="3754634"/>
            <a:ext cx="3842801" cy="260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3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446203" y="296333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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A</a:t>
            </a:r>
            <a:r>
              <a:rPr lang="en-US" altLang="en-US" b="1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LGORITHM</a:t>
            </a:r>
            <a:r>
              <a:rPr lang="en-US" altLang="en-US" sz="2800" b="1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 D</a:t>
            </a:r>
            <a:r>
              <a:rPr lang="en-US" altLang="en-US" b="1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ETAILS</a:t>
            </a:r>
            <a:endParaRPr lang="en-US" altLang="en-US" sz="2800" b="1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286789" y="978129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7432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</a:rPr>
              <a:t>Flux Estimator Design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788670"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Cascaded low-pass and high-pass filters, quadrature signal correction</a:t>
            </a:r>
          </a:p>
          <a:p>
            <a:pPr marL="788670"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Bilinear with pre-warping discretization method employed</a:t>
            </a:r>
          </a:p>
          <a:p>
            <a:pPr marL="788670"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Open-loop implies actual velocity (instead of estimated velocity) used for flux estimation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1280964" y="2018192"/>
            <a:ext cx="6527800" cy="1558925"/>
            <a:chOff x="1371600" y="2317750"/>
            <a:chExt cx="6527865" cy="1558768"/>
          </a:xfrm>
        </p:grpSpPr>
        <p:pic>
          <p:nvPicPr>
            <p:cNvPr id="1434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15" y="2320768"/>
              <a:ext cx="6483350" cy="155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178114" y="2592558"/>
              <a:ext cx="349313" cy="26161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16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02114" y="2592558"/>
              <a:ext cx="349313" cy="26161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17" name="TextBox 1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6114" y="2592558"/>
              <a:ext cx="349313" cy="26161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18" name="Text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178113" y="3539968"/>
              <a:ext cx="349313" cy="26161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19" name="TextBox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02113" y="3539968"/>
              <a:ext cx="349313" cy="26161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0" name="TextBox 1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6113" y="3539968"/>
              <a:ext cx="349313" cy="26161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1" name="Text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71602" y="2317750"/>
              <a:ext cx="349313" cy="253916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71601" y="3278358"/>
              <a:ext cx="349313" cy="268407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3" name="TextBox 2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550152" y="2327930"/>
              <a:ext cx="349313" cy="260521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4" name="TextBox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550152" y="3278358"/>
              <a:ext cx="349313" cy="278731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5" name="TextBox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71600" y="2819619"/>
              <a:ext cx="349313" cy="263149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6" name="TextBox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5287" y="2339831"/>
              <a:ext cx="349313" cy="253916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  <p:sp>
          <p:nvSpPr>
            <p:cNvPr id="27" name="TextBox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75287" y="3282847"/>
              <a:ext cx="349313" cy="274242"/>
            </a:xfrm>
            <a:prstGeom prst="rect">
              <a:avLst/>
            </a:prstGeom>
            <a:blipFill rotWithShape="1">
              <a:blip r:embed="rId15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noFill/>
                  <a:cs typeface="Arial" charset="0"/>
                </a:rPr>
                <a:t> </a:t>
              </a:r>
            </a:p>
          </p:txBody>
        </p:sp>
      </p:grpSp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-101077" y="2041152"/>
            <a:ext cx="1293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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0000"/>
                </a:solidFill>
                <a:cs typeface="Arial" charset="0"/>
              </a:rPr>
              <a:t>Estimated or Actual Velocity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67102" y="4380034"/>
            <a:ext cx="6701790" cy="2304415"/>
            <a:chOff x="714374" y="1300161"/>
            <a:chExt cx="8020050" cy="2733675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4" y="1300161"/>
              <a:ext cx="8020050" cy="273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860487" y="1827347"/>
                  <a:ext cx="3493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𝐻𝑣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487" y="1827347"/>
                  <a:ext cx="34931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25000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905000" y="2981119"/>
                  <a:ext cx="3493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𝐻𝑣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2981119"/>
                  <a:ext cx="349313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25000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53691" y="1911366"/>
                  <a:ext cx="761999" cy="292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𝐿𝑣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691" y="1911366"/>
                  <a:ext cx="761999" cy="29206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56789" y="1502372"/>
                  <a:ext cx="3493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789" y="1502372"/>
                  <a:ext cx="349313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56789" y="2672661"/>
                  <a:ext cx="349313" cy="293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789" y="2672661"/>
                  <a:ext cx="349313" cy="29347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4167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59343" y="3581400"/>
                  <a:ext cx="349313" cy="284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43" y="3581400"/>
                  <a:ext cx="349313" cy="2845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2564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00076" y="3571044"/>
                  <a:ext cx="349313" cy="305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076" y="3571044"/>
                  <a:ext cx="349313" cy="30527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2381" r="-208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03458" y="2119282"/>
                  <a:ext cx="3493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58" y="2119282"/>
                  <a:ext cx="349313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553690" y="3060732"/>
                  <a:ext cx="761999" cy="292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𝐿𝑣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690" y="3060732"/>
                  <a:ext cx="761999" cy="292068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9569" y="1545347"/>
                  <a:ext cx="349313" cy="28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69" y="1545347"/>
                  <a:ext cx="349313" cy="282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659568" y="2697393"/>
                  <a:ext cx="349313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68" y="2697393"/>
                  <a:ext cx="349313" cy="30284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6250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86789" y="3585282"/>
            <a:ext cx="8229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7432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</a:rPr>
              <a:t>Speed Observer Design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788670"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High-pass filter with gain and phase correction for BEMF signals, not implemented</a:t>
            </a:r>
          </a:p>
          <a:p>
            <a:pPr marL="788670" lvl="1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PLL type derivative estimator</a:t>
            </a:r>
          </a:p>
        </p:txBody>
      </p:sp>
      <p:sp>
        <p:nvSpPr>
          <p:cNvPr id="2" name="Oval 1"/>
          <p:cNvSpPr/>
          <p:nvPr/>
        </p:nvSpPr>
        <p:spPr>
          <a:xfrm>
            <a:off x="1192735" y="2508330"/>
            <a:ext cx="443638" cy="458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856211" y="2437360"/>
            <a:ext cx="401493" cy="1381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61567" y="4463935"/>
            <a:ext cx="2856430" cy="17124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TextBox 1"/>
          <p:cNvSpPr txBox="1">
            <a:spLocks noChangeArrowheads="1"/>
          </p:cNvSpPr>
          <p:nvPr/>
        </p:nvSpPr>
        <p:spPr bwMode="auto">
          <a:xfrm>
            <a:off x="2087469" y="6253496"/>
            <a:ext cx="2587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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0000"/>
                </a:solidFill>
                <a:cs typeface="Arial" charset="0"/>
              </a:rPr>
              <a:t>Not implemented in 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3927" y="4878637"/>
            <a:ext cx="1388226" cy="8891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TextBox 1"/>
          <p:cNvSpPr txBox="1">
            <a:spLocks noChangeArrowheads="1"/>
          </p:cNvSpPr>
          <p:nvPr/>
        </p:nvSpPr>
        <p:spPr bwMode="auto">
          <a:xfrm>
            <a:off x="6165641" y="5770336"/>
            <a:ext cx="2587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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i="1" dirty="0" smtClean="0">
                <a:solidFill>
                  <a:srgbClr val="0070C0"/>
                </a:solidFill>
                <a:cs typeface="Arial" charset="0"/>
              </a:rPr>
              <a:t>Cut off frequency 100 Hz</a:t>
            </a:r>
            <a:endParaRPr lang="en-US" altLang="en-US" sz="1200" i="1" dirty="0">
              <a:solidFill>
                <a:srgbClr val="0070C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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T</a:t>
            </a:r>
            <a:r>
              <a:rPr lang="en-US" altLang="en-US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EST</a:t>
            </a:r>
            <a:r>
              <a:rPr lang="en-US" altLang="en-US" sz="2800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 R</a:t>
            </a:r>
            <a:r>
              <a:rPr lang="en-US" altLang="en-US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ESULTS</a:t>
            </a:r>
            <a:endParaRPr lang="en-US" altLang="en-US" sz="2800" b="1">
              <a:solidFill>
                <a:srgbClr val="000000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381000" y="1065212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7432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Open-loop, torque 3 Nm, speed 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00 </a:t>
            </a:r>
            <a:r>
              <a:rPr lang="en-US" sz="1400" dirty="0">
                <a:solidFill>
                  <a:srgbClr val="000000"/>
                </a:solidFill>
              </a:rPr>
              <a:t>RPM (Mech.)</a:t>
            </a:r>
            <a:endParaRPr lang="en-US" sz="14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80" y="1463040"/>
            <a:ext cx="7331821" cy="490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463040"/>
            <a:ext cx="7406122" cy="490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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T</a:t>
            </a:r>
            <a:r>
              <a:rPr lang="en-US" altLang="en-US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EST</a:t>
            </a:r>
            <a:r>
              <a:rPr lang="en-US" altLang="en-US" sz="2800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 R</a:t>
            </a:r>
            <a:r>
              <a:rPr lang="en-US" altLang="en-US" b="1">
                <a:solidFill>
                  <a:srgbClr val="000000"/>
                </a:solidFill>
                <a:latin typeface="Cambria" pitchFamily="18" charset="0"/>
                <a:cs typeface="Arial" charset="0"/>
              </a:rPr>
              <a:t>ESULTS</a:t>
            </a:r>
            <a:endParaRPr lang="en-US" altLang="en-US" sz="2800" b="1">
              <a:solidFill>
                <a:srgbClr val="000000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381000" y="1065212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7432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Closed-loop, torque 3 Nm, speed 10</a:t>
            </a:r>
            <a:r>
              <a:rPr lang="en-US" sz="1400" dirty="0">
                <a:solidFill>
                  <a:srgbClr val="000000"/>
                </a:solidFill>
              </a:rPr>
              <a:t>00 RPM (Mech.)</a:t>
            </a:r>
            <a:endParaRPr lang="en-US" sz="14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80" y="1463040"/>
            <a:ext cx="7331821" cy="490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8" y="1463040"/>
            <a:ext cx="7371633" cy="49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Nexteer PPT_template</vt:lpstr>
      <vt:lpstr>1_Nexteer PPT_template</vt:lpstr>
      <vt:lpstr>Equation</vt:lpstr>
      <vt:lpstr>PowerPoint Presentation</vt:lpstr>
      <vt:lpstr>Description of Solution </vt:lpstr>
      <vt:lpstr>Sliding Mode Observer </vt:lpstr>
      <vt:lpstr>Simulation Results-500 RPM</vt:lpstr>
      <vt:lpstr>Simulation Results-300 RPM</vt:lpstr>
      <vt:lpstr>PowerPoint Presentation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Rakesh</dc:creator>
  <cp:lastModifiedBy>Mitra, Rakesh</cp:lastModifiedBy>
  <cp:revision>2</cp:revision>
  <dcterms:created xsi:type="dcterms:W3CDTF">2015-12-02T20:45:59Z</dcterms:created>
  <dcterms:modified xsi:type="dcterms:W3CDTF">2015-12-02T20:56:09Z</dcterms:modified>
</cp:coreProperties>
</file>