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1"/>
    <p:sldMasterId id="2147484882" r:id="rId2"/>
  </p:sldMasterIdLst>
  <p:notesMasterIdLst>
    <p:notesMasterId r:id="rId4"/>
  </p:notesMasterIdLst>
  <p:handoutMasterIdLst>
    <p:handoutMasterId r:id="rId5"/>
  </p:handoutMasterIdLst>
  <p:sldIdLst>
    <p:sldId id="336" r:id="rId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FF9900"/>
    <a:srgbClr val="FFCC66"/>
    <a:srgbClr val="FFFF99"/>
    <a:srgbClr val="FFFF00"/>
    <a:srgbClr val="6699FF"/>
    <a:srgbClr val="0099FF"/>
    <a:srgbClr val="3399FF"/>
    <a:srgbClr val="E9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5" autoAdjust="0"/>
    <p:restoredTop sz="94712" autoAdjust="0"/>
  </p:normalViewPr>
  <p:slideViewPr>
    <p:cSldViewPr>
      <p:cViewPr varScale="1">
        <p:scale>
          <a:sx n="89" d="100"/>
          <a:sy n="89" d="100"/>
        </p:scale>
        <p:origin x="-101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3" d="100"/>
        <a:sy n="83" d="100"/>
      </p:scale>
      <p:origin x="0" y="7752"/>
    </p:cViewPr>
  </p:sorterViewPr>
  <p:notesViewPr>
    <p:cSldViewPr>
      <p:cViewPr varScale="1">
        <p:scale>
          <a:sx n="55" d="100"/>
          <a:sy n="55" d="100"/>
        </p:scale>
        <p:origin x="-2358" y="-102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341" cy="465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89" y="0"/>
            <a:ext cx="3038340" cy="465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573"/>
            <a:ext cx="3038341" cy="46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89" y="8829573"/>
            <a:ext cx="3038340" cy="46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15ECEE5-669B-4616-92D4-49559842D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18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341" cy="465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3" rIns="93166" bIns="46583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89" y="0"/>
            <a:ext cx="3038340" cy="465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3" rIns="93166" bIns="4658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541" y="4415530"/>
            <a:ext cx="5607318" cy="4183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3" rIns="93166" bIns="465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573"/>
            <a:ext cx="3038341" cy="46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3" rIns="93166" bIns="46583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89" y="8829573"/>
            <a:ext cx="3038340" cy="46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3" rIns="93166" bIns="4658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fld id="{EA822E9B-2820-458E-B771-BC283E34AB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80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22E9B-2820-458E-B771-BC283E34AB6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itlePageRev-JMJ_R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LOGO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553200" y="5908675"/>
            <a:ext cx="236220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8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85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89025" y="2819400"/>
            <a:ext cx="6931025" cy="5302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5842" name="Picture 2" descr="C:\Documents and Settings\czsq0s\My Documents\PL-Steering\ee-Pictures\PSA-Vehicles\slide-1-728.jpg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124200" y="3843336"/>
            <a:ext cx="1295400" cy="846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5843" name="Picture 3" descr="C:\Documents and Settings\czsq0s\My Documents\PL-Steering\ee-Pictures\PSA-Vehicles\Citroen-c-elysée-m43.2.jpg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3124200" y="4681536"/>
            <a:ext cx="1295400" cy="666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5844" name="Picture 4" descr="C:\Documents and Settings\czsq0s\My Documents\PL-Steering\ee-Pictures\PSA-Vehicles\peugeot-208-officielles-1-014.jpg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3124200" y="5291136"/>
            <a:ext cx="1295400" cy="688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5845" name="Picture 5" descr="C:\Documents and Settings\czsq0s\My Documents\PL-Steering\ee-Pictures\PSA-Vehicles\380899_6767_big_peugeot-urban-crossove-1.jpg"/>
          <p:cNvPicPr>
            <a:picLocks noChangeAspect="1" noChangeArrowheads="1"/>
          </p:cNvPicPr>
          <p:nvPr userDrawn="1"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3124200" y="5976936"/>
            <a:ext cx="1295400" cy="72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7" name="Picture 3" descr="C:\Documents and Settings\czsq0s\My Documents\PL-Steering\ee-Pictures\PSA-Vehicles\Citroen_C3_2012_Brazilie_oficialni_01_800_600.jpg"/>
          <p:cNvPicPr>
            <a:picLocks noChangeAspect="1" noChangeArrowheads="1"/>
          </p:cNvPicPr>
          <p:nvPr userDrawn="1"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1874106" y="5867400"/>
            <a:ext cx="1240366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9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4419600"/>
            <a:ext cx="26955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1" name="Picture 1"/>
          <p:cNvPicPr>
            <a:picLocks noChangeAspect="1" noChangeArrowheads="1"/>
          </p:cNvPicPr>
          <p:nvPr userDrawn="1"/>
        </p:nvPicPr>
        <p:blipFill>
          <a:blip r:embed="rId10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3200400"/>
            <a:ext cx="265594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CCE64-A57B-4B5F-A917-663A7A0E9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18D89-5CD3-4D2C-AF7C-1CB496A73D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EB6CD-572B-4E38-97D7-355B05EBF226}" type="datetimeFigureOut">
              <a:rPr lang="en-US"/>
              <a:pPr>
                <a:defRPr/>
              </a:pPr>
              <a:t>6/24/2015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59950-C9C6-477C-AC1C-09C5FEFF9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DFDB5-AB70-4983-94E2-2A636E4E68D5}" type="datetimeFigureOut">
              <a:rPr lang="en-US"/>
              <a:pPr>
                <a:defRPr/>
              </a:pPr>
              <a:t>6/24/2015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26E2E-EC6A-4853-A6F8-2147D69ED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0D084-F0F1-4009-914F-D1AA0C92F8AE}" type="datetimeFigureOut">
              <a:rPr lang="en-US"/>
              <a:pPr>
                <a:defRPr/>
              </a:pPr>
              <a:t>6/24/2015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FB855-745A-46E2-8E96-E0381E63B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E2A2A-E4C8-422F-A403-3620F828A77D}" type="datetimeFigureOut">
              <a:rPr lang="en-US"/>
              <a:pPr>
                <a:defRPr/>
              </a:pPr>
              <a:t>6/24/2015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D91BD-2EB2-4202-853C-01399D60A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7A979-EB21-456F-8841-BB0059DB84A6}" type="datetimeFigureOut">
              <a:rPr lang="en-US"/>
              <a:pPr>
                <a:defRPr/>
              </a:pPr>
              <a:t>6/24/2015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9E280-470F-4DE3-B755-66F498D5C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A148C-3E48-4E42-A8B8-233A423BA8DB}" type="datetimeFigureOut">
              <a:rPr lang="en-US"/>
              <a:pPr>
                <a:defRPr/>
              </a:pPr>
              <a:t>6/24/2015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901B1-DAF5-447D-90FF-FBAC6B689D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58DC5-723E-4FC1-8639-7C17A8D7447E}" type="datetimeFigureOut">
              <a:rPr lang="en-US"/>
              <a:pPr>
                <a:defRPr/>
              </a:pPr>
              <a:t>6/24/2015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9753C-C286-4A3B-9853-BAC73BE9C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7C99F-4198-45A9-8729-914502D6E0D7}" type="datetimeFigureOut">
              <a:rPr lang="en-US"/>
              <a:pPr>
                <a:defRPr/>
              </a:pPr>
              <a:t>6/24/2015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274CD-D4B8-4355-A1FB-E0FC417DC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 err="1" smtClean="0"/>
              <a:t>Cliquez</a:t>
            </a:r>
            <a:r>
              <a:rPr lang="en-US" noProof="0" dirty="0" smtClean="0"/>
              <a:t> pour modifier les styles du </a:t>
            </a:r>
            <a:r>
              <a:rPr lang="en-US" noProof="0" dirty="0" err="1" smtClean="0"/>
              <a:t>texte</a:t>
            </a:r>
            <a:r>
              <a:rPr lang="en-US" noProof="0" dirty="0" smtClean="0"/>
              <a:t> du masque</a:t>
            </a:r>
          </a:p>
          <a:p>
            <a:pPr lvl="1"/>
            <a:r>
              <a:rPr lang="en-US" noProof="0" dirty="0" err="1" smtClean="0"/>
              <a:t>Deuxième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Troisième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Quatrième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Cinquième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24213-BAFF-46C4-9D79-7414A55AE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7C2EC-E623-40DC-8539-08FDDD0DCADA}" type="datetimeFigureOut">
              <a:rPr lang="en-US"/>
              <a:pPr>
                <a:defRPr/>
              </a:pPr>
              <a:t>6/24/2015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69563-1516-45F4-A514-74E756EC73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6BA6A-0752-4C21-9A9E-44009F094BBE}" type="datetimeFigureOut">
              <a:rPr lang="en-US"/>
              <a:pPr>
                <a:defRPr/>
              </a:pPr>
              <a:t>6/24/2015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D3453-CC26-4778-B6E5-5E9C4980BF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A9C4E-E6C6-4B8E-BA12-DD5C83094DA3}" type="datetimeFigureOut">
              <a:rPr lang="en-US"/>
              <a:pPr>
                <a:defRPr/>
              </a:pPr>
              <a:t>6/24/2015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62398-5C11-4D42-BB32-759DFB4D3C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F5D12-6D21-4827-8973-0BB0215F4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0" y="685800"/>
            <a:ext cx="44958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4958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7FDE4-5568-46D9-B06F-AEBE6B3A7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778DE-D261-4E92-8103-600AEC4486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4C873-C1C2-4815-B417-B8A8385D35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B4BC4-0CF1-44E1-9C4E-8087A2AC1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E7B30-1AF0-478A-A7EA-F74366D3C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4B305-D12A-472C-B1E3-0D8CA1D59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ageRev-JMJ_R3"/>
          <p:cNvPicPr>
            <a:picLocks noChangeAspect="1" noChangeArrowheads="1"/>
          </p:cNvPicPr>
          <p:nvPr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2296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685800"/>
            <a:ext cx="9144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750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7363" y="6608763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cs typeface="+mn-cs"/>
              </a:defRPr>
            </a:lvl1pPr>
          </a:lstStyle>
          <a:p>
            <a:pPr>
              <a:defRPr/>
            </a:pPr>
            <a:fld id="{F020D00C-B227-4296-9F77-CB2BB21AF6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77510" name="Rectangle 6"/>
          <p:cNvSpPr>
            <a:spLocks noChangeArrowheads="1"/>
          </p:cNvSpPr>
          <p:nvPr/>
        </p:nvSpPr>
        <p:spPr bwMode="auto">
          <a:xfrm>
            <a:off x="457200" y="6608763"/>
            <a:ext cx="28956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 dirty="0" err="1">
                <a:cs typeface="+mn-cs"/>
              </a:rPr>
              <a:t>Nexteer</a:t>
            </a:r>
            <a:r>
              <a:rPr lang="en-US" sz="800" dirty="0">
                <a:cs typeface="+mn-cs"/>
              </a:rPr>
              <a:t> </a:t>
            </a:r>
            <a:r>
              <a:rPr lang="en-US" sz="800" dirty="0" smtClean="0">
                <a:cs typeface="+mn-cs"/>
              </a:rPr>
              <a:t>2013 </a:t>
            </a:r>
            <a:r>
              <a:rPr lang="en-US" sz="800" dirty="0">
                <a:cs typeface="+mn-cs"/>
              </a:rPr>
              <a:t>/ confidential</a:t>
            </a:r>
          </a:p>
        </p:txBody>
      </p:sp>
      <p:pic>
        <p:nvPicPr>
          <p:cNvPr id="4103" name="Picture 8" descr="LOGO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7010400" y="65088"/>
            <a:ext cx="17526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85" r:id="rId1"/>
    <p:sldLayoutId id="2147484964" r:id="rId2"/>
    <p:sldLayoutId id="2147484965" r:id="rId3"/>
    <p:sldLayoutId id="2147484966" r:id="rId4"/>
    <p:sldLayoutId id="2147484967" r:id="rId5"/>
    <p:sldLayoutId id="2147484968" r:id="rId6"/>
    <p:sldLayoutId id="2147484969" r:id="rId7"/>
    <p:sldLayoutId id="2147484970" r:id="rId8"/>
    <p:sldLayoutId id="2147484971" r:id="rId9"/>
    <p:sldLayoutId id="2147484972" r:id="rId10"/>
    <p:sldLayoutId id="214748497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E3193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E31937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E31937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E31937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E31937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rgbClr val="E31937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rgbClr val="E31937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rgbClr val="E31937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rgbClr val="E31937"/>
          </a:solidFill>
          <a:latin typeface="Arial" charset="0"/>
          <a:cs typeface="Arial" charset="0"/>
        </a:defRPr>
      </a:lvl9pPr>
    </p:titleStyle>
    <p:bodyStyle>
      <a:lvl1pPr marL="231775" indent="-231775" algn="l" defTabSz="738188" rtl="0" eaLnBrk="0" fontAlgn="base" hangingPunct="0">
        <a:spcBef>
          <a:spcPct val="20000"/>
        </a:spcBef>
        <a:spcAft>
          <a:spcPct val="0"/>
        </a:spcAft>
        <a:buClr>
          <a:srgbClr val="E31937"/>
        </a:buClr>
        <a:buSzPct val="75000"/>
        <a:buFont typeface="Wingdings" pitchFamily="2" charset="2"/>
        <a:buChar char="n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0" fontAlgn="base" hangingPunct="0">
        <a:spcBef>
          <a:spcPct val="20000"/>
        </a:spcBef>
        <a:spcAft>
          <a:spcPct val="0"/>
        </a:spcAft>
        <a:buClr>
          <a:srgbClr val="E31937"/>
        </a:buClr>
        <a:buSzPct val="75000"/>
        <a:buFont typeface="Symbol" pitchFamily="18" charset="2"/>
        <a:buChar char="-"/>
        <a:defRPr sz="1400">
          <a:solidFill>
            <a:schemeClr val="tx1"/>
          </a:solidFill>
          <a:latin typeface="+mn-lt"/>
          <a:cs typeface="+mn-cs"/>
        </a:defRPr>
      </a:lvl2pPr>
      <a:lvl3pPr marL="974725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E31937"/>
        </a:buClr>
        <a:buSzPct val="75000"/>
        <a:buFont typeface="Wingdings" pitchFamily="2" charset="2"/>
        <a:buChar char=""/>
        <a:defRPr sz="1200">
          <a:solidFill>
            <a:schemeClr val="tx1"/>
          </a:solidFill>
          <a:latin typeface="+mn-lt"/>
          <a:cs typeface="+mn-cs"/>
        </a:defRPr>
      </a:lvl3pPr>
      <a:lvl4pPr marL="1317625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E31937"/>
        </a:buClr>
        <a:buSzPct val="75000"/>
        <a:buFont typeface="Wingdings" pitchFamily="2" charset="2"/>
        <a:buChar char="n"/>
        <a:defRPr sz="1200">
          <a:solidFill>
            <a:schemeClr val="tx1"/>
          </a:solidFill>
          <a:latin typeface="+mn-lt"/>
          <a:cs typeface="+mn-cs"/>
        </a:defRPr>
      </a:lvl4pPr>
      <a:lvl5pPr marL="1716088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E31937"/>
        </a:buClr>
        <a:buSzPct val="75000"/>
        <a:buChar char="–"/>
        <a:defRPr sz="1200">
          <a:solidFill>
            <a:schemeClr val="tx1"/>
          </a:solidFill>
          <a:latin typeface="+mn-lt"/>
          <a:cs typeface="+mn-cs"/>
        </a:defRPr>
      </a:lvl5pPr>
      <a:lvl6pPr marL="2173288" indent="-228600" algn="l" defTabSz="738188" rtl="0" fontAlgn="base">
        <a:spcBef>
          <a:spcPct val="20000"/>
        </a:spcBef>
        <a:spcAft>
          <a:spcPct val="0"/>
        </a:spcAft>
        <a:buClr>
          <a:srgbClr val="E31937"/>
        </a:buClr>
        <a:buSzPct val="75000"/>
        <a:buChar char="–"/>
        <a:defRPr sz="1200">
          <a:solidFill>
            <a:schemeClr val="tx1"/>
          </a:solidFill>
          <a:latin typeface="+mn-lt"/>
          <a:cs typeface="+mn-cs"/>
        </a:defRPr>
      </a:lvl6pPr>
      <a:lvl7pPr marL="2630488" indent="-228600" algn="l" defTabSz="738188" rtl="0" fontAlgn="base">
        <a:spcBef>
          <a:spcPct val="20000"/>
        </a:spcBef>
        <a:spcAft>
          <a:spcPct val="0"/>
        </a:spcAft>
        <a:buClr>
          <a:srgbClr val="E31937"/>
        </a:buClr>
        <a:buSzPct val="75000"/>
        <a:buChar char="–"/>
        <a:defRPr sz="1200">
          <a:solidFill>
            <a:schemeClr val="tx1"/>
          </a:solidFill>
          <a:latin typeface="+mn-lt"/>
          <a:cs typeface="+mn-cs"/>
        </a:defRPr>
      </a:lvl7pPr>
      <a:lvl8pPr marL="3087688" indent="-228600" algn="l" defTabSz="738188" rtl="0" fontAlgn="base">
        <a:spcBef>
          <a:spcPct val="20000"/>
        </a:spcBef>
        <a:spcAft>
          <a:spcPct val="0"/>
        </a:spcAft>
        <a:buClr>
          <a:srgbClr val="E31937"/>
        </a:buClr>
        <a:buSzPct val="75000"/>
        <a:buChar char="–"/>
        <a:defRPr sz="1200">
          <a:solidFill>
            <a:schemeClr val="tx1"/>
          </a:solidFill>
          <a:latin typeface="+mn-lt"/>
          <a:cs typeface="+mn-cs"/>
        </a:defRPr>
      </a:lvl8pPr>
      <a:lvl9pPr marL="3544888" indent="-228600" algn="l" defTabSz="738188" rtl="0" fontAlgn="base">
        <a:spcBef>
          <a:spcPct val="20000"/>
        </a:spcBef>
        <a:spcAft>
          <a:spcPct val="0"/>
        </a:spcAft>
        <a:buClr>
          <a:srgbClr val="E31937"/>
        </a:buClr>
        <a:buSzPct val="75000"/>
        <a:buChar char="–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512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FC38EC0-092B-4247-AF30-06727590CA8F}" type="datetimeFigureOut">
              <a:rPr lang="en-US"/>
              <a:pPr>
                <a:defRPr/>
              </a:pPr>
              <a:t>6/24/2015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085FECC-2024-4761-B5FB-030E65952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74" r:id="rId1"/>
    <p:sldLayoutId id="2147484975" r:id="rId2"/>
    <p:sldLayoutId id="2147484976" r:id="rId3"/>
    <p:sldLayoutId id="2147484977" r:id="rId4"/>
    <p:sldLayoutId id="2147484978" r:id="rId5"/>
    <p:sldLayoutId id="2147484979" r:id="rId6"/>
    <p:sldLayoutId id="2147484980" r:id="rId7"/>
    <p:sldLayoutId id="2147484981" r:id="rId8"/>
    <p:sldLayoutId id="2147484982" r:id="rId9"/>
    <p:sldLayoutId id="2147484983" r:id="rId10"/>
    <p:sldLayoutId id="21474849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 Sensor update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824213-BAFF-46C4-9D79-7414A55AEC7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838200"/>
            <a:ext cx="7620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Allegro </a:t>
            </a:r>
            <a:r>
              <a:rPr lang="en-US" sz="1400" dirty="0"/>
              <a:t>(Core Circuit Group – </a:t>
            </a:r>
            <a:r>
              <a:rPr lang="en-US" sz="1400" dirty="0" err="1"/>
              <a:t>Ish</a:t>
            </a:r>
            <a:r>
              <a:rPr lang="en-US" sz="1400" dirty="0"/>
              <a:t>)</a:t>
            </a:r>
            <a:endParaRPr lang="en-US" sz="1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/>
              <a:t> </a:t>
            </a:r>
            <a:r>
              <a:rPr lang="en-US" sz="1400" dirty="0" smtClean="0"/>
              <a:t>A1339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400" dirty="0" smtClean="0"/>
              <a:t>Samples available 4Q15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400" dirty="0" smtClean="0"/>
              <a:t>Will include ABI for commutation and SPI for </a:t>
            </a:r>
            <a:r>
              <a:rPr lang="en-US" sz="1400" dirty="0" err="1" smtClean="0"/>
              <a:t>Diags</a:t>
            </a:r>
            <a:endParaRPr lang="en-US" sz="1400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400" dirty="0" smtClean="0"/>
              <a:t>Better accuracy over temp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/>
              <a:t>A1337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400" dirty="0" smtClean="0"/>
              <a:t>Samples on hand – testing is delayed due to priorities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400" dirty="0" smtClean="0"/>
              <a:t>Upgrade to the A1331 turns counter part - Functional improvements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400" dirty="0" smtClean="0"/>
              <a:t>Targeted for new programs requiring turns counter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AMS AS5147/5247 ( F.E.)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/>
              <a:t>Cal stand testing shows promise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400" dirty="0" smtClean="0"/>
              <a:t>Thermal </a:t>
            </a:r>
            <a:r>
              <a:rPr lang="en-US" sz="1400" dirty="0" err="1" smtClean="0"/>
              <a:t>eval</a:t>
            </a:r>
            <a:endParaRPr lang="en-US" sz="1400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400" dirty="0" smtClean="0"/>
              <a:t>Static testing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400" dirty="0" smtClean="0"/>
              <a:t>Accuracy/functionality</a:t>
            </a:r>
            <a:endParaRPr lang="en-US" sz="1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/>
              <a:t>Dynamic testing on </a:t>
            </a:r>
            <a:r>
              <a:rPr lang="en-US" sz="1400" dirty="0" err="1" smtClean="0"/>
              <a:t>Dyno</a:t>
            </a:r>
            <a:r>
              <a:rPr lang="en-US" sz="1400" dirty="0" smtClean="0"/>
              <a:t> is next step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400" dirty="0"/>
              <a:t>Hardware is ready </a:t>
            </a:r>
            <a:endParaRPr lang="en-US" sz="1400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400" dirty="0" smtClean="0"/>
              <a:t>Need software modifications to run on a power pack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400" dirty="0" smtClean="0"/>
              <a:t>Software is low priority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Infineon (Core Circui</a:t>
            </a:r>
            <a:r>
              <a:rPr lang="en-US" sz="1400" dirty="0" smtClean="0"/>
              <a:t>t Group – </a:t>
            </a:r>
            <a:r>
              <a:rPr lang="en-US" sz="1400" dirty="0" err="1" smtClean="0"/>
              <a:t>Ish</a:t>
            </a:r>
            <a:r>
              <a:rPr lang="en-US" sz="1400" dirty="0" smtClean="0"/>
              <a:t>)</a:t>
            </a:r>
            <a:endParaRPr lang="en-US" sz="1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/>
              <a:t>TLE5009 </a:t>
            </a:r>
            <a:endParaRPr lang="en-US" sz="1400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400" dirty="0" smtClean="0"/>
              <a:t>Testing being done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400" dirty="0" smtClean="0"/>
              <a:t>Targeted for Tertiary LOA sensor</a:t>
            </a:r>
            <a:endParaRPr lang="en-US" sz="1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/>
              <a:t>No other sensors actively being evaluated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PT_template">
  <a:themeElements>
    <a:clrScheme name="1_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PT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120</Words>
  <Application>Microsoft Office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1_PPT_template</vt:lpstr>
      <vt:lpstr>Conception personnalisée</vt:lpstr>
      <vt:lpstr>NG Sensor update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Road Ahead</dc:title>
  <dc:creator>fzzsrq</dc:creator>
  <cp:lastModifiedBy>Windows User</cp:lastModifiedBy>
  <cp:revision>2409</cp:revision>
  <dcterms:created xsi:type="dcterms:W3CDTF">2009-10-02T11:57:02Z</dcterms:created>
  <dcterms:modified xsi:type="dcterms:W3CDTF">2015-06-24T18:41:00Z</dcterms:modified>
</cp:coreProperties>
</file>