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58" r:id="rId6"/>
    <p:sldId id="257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>
        <p:scale>
          <a:sx n="80" d="100"/>
          <a:sy n="80" d="100"/>
        </p:scale>
        <p:origin x="-126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April 16,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Off-axis Sensor </a:t>
            </a:r>
            <a:r>
              <a:rPr lang="en-US" sz="3200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Project Meeting/Update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2014.04.16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943600" cy="914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Off-axis </a:t>
            </a:r>
            <a:r>
              <a:rPr lang="en-US" dirty="0" smtClean="0">
                <a:solidFill>
                  <a:srgbClr val="C00000"/>
                </a:solidFill>
              </a:rPr>
              <a:t>Sensor </a:t>
            </a:r>
            <a:r>
              <a:rPr lang="en-US" sz="2400" dirty="0" smtClean="0">
                <a:solidFill>
                  <a:srgbClr val="C00000"/>
                </a:solidFill>
              </a:rPr>
              <a:t>(One Pager)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229600" cy="5029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Description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Off-axis position sensor for motor position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Motivation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Provide economical solution of motor position sensing for Front-mount or Side-mount MPP configuration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Deliverables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Sensor System architecture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Recommendation for sensor selection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Design guideline for rotor feature (e.g. teeth geometry)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How to get absolute position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How to get redundancy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Timing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TBD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Team Members/Customers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Steve Collier-Hallman, Julie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Kleinau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Amin, Karl Terauchi/ PSA 1V5, SOP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2018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6136" y="2420888"/>
            <a:ext cx="316835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Concept Selection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0000"/>
                </a:solidFill>
              </a:rPr>
              <a:t>Pugh Analysis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Criteria development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</a:rPr>
              <a:t>Pairwise Comparison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45024"/>
            <a:ext cx="1669727" cy="126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480818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Sensor example from </a:t>
            </a:r>
            <a:r>
              <a:rPr lang="en-US" sz="1200" dirty="0" err="1" smtClean="0"/>
              <a:t>Sensitec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5496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Off-axis </a:t>
            </a:r>
            <a:r>
              <a:rPr lang="en-US" dirty="0" smtClean="0">
                <a:solidFill>
                  <a:srgbClr val="C00000"/>
                </a:solidFill>
              </a:rPr>
              <a:t>Sensor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Development WBS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490464"/>
            <a:ext cx="8229600" cy="45308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Sensing Sub-system</a:t>
            </a:r>
          </a:p>
          <a:p>
            <a:pPr marL="350838" lvl="1" indent="0">
              <a:buNone/>
            </a:pPr>
            <a:r>
              <a:rPr lang="en-US" dirty="0" smtClean="0"/>
              <a:t>1.1) System Requirements Flow-down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1.1.1) EPS System to Sensing Sub-system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1.1.2) Sensing Sub-system to Components</a:t>
            </a:r>
          </a:p>
          <a:p>
            <a:pPr marL="350838" lvl="1" indent="0">
              <a:buNone/>
            </a:pPr>
            <a:r>
              <a:rPr lang="en-US" dirty="0" smtClean="0"/>
              <a:t>1.2) Specification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1.2.1) </a:t>
            </a:r>
            <a:r>
              <a:rPr lang="en-US" dirty="0"/>
              <a:t>Sensing </a:t>
            </a:r>
            <a:r>
              <a:rPr lang="en-US" dirty="0" smtClean="0"/>
              <a:t>Sub-system Specification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1.2.2) Quote Spec for Components</a:t>
            </a:r>
          </a:p>
          <a:p>
            <a:pPr marL="350838" lvl="1" indent="0">
              <a:buNone/>
            </a:pPr>
            <a:r>
              <a:rPr lang="en-US" dirty="0" smtClean="0"/>
              <a:t>1.3) Sensor System Architecture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1.2.1) Concept Options</a:t>
            </a:r>
          </a:p>
          <a:p>
            <a:pPr marL="350838" lvl="1" indent="0">
              <a:buNone/>
            </a:pPr>
            <a:r>
              <a:rPr lang="en-US" dirty="0" smtClean="0"/>
              <a:t>		1.2.1.1) Basic Architecture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1.2.1.2) Absolute Position Architecture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1.2.1.3) Redundancy Architecture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1.2.1.4) Fail Operational Architecture 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1.2.2) Concept Selection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1.2.2.1) Criteria Development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1.2.2.2) Concept Selection</a:t>
            </a:r>
          </a:p>
          <a:p>
            <a:pPr marL="350838" lvl="1" indent="0">
              <a:buNone/>
            </a:pPr>
            <a:endParaRPr lang="en-US" dirty="0" smtClean="0"/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Off-axis </a:t>
            </a:r>
            <a:r>
              <a:rPr lang="en-US" dirty="0" smtClean="0">
                <a:solidFill>
                  <a:srgbClr val="C00000"/>
                </a:solidFill>
              </a:rPr>
              <a:t>Sensor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Development WBS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412776"/>
            <a:ext cx="8435280" cy="45308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2. Components</a:t>
            </a:r>
          </a:p>
          <a:p>
            <a:pPr marL="350838" lvl="1" indent="0">
              <a:buNone/>
            </a:pPr>
            <a:r>
              <a:rPr lang="en-US" dirty="0" smtClean="0"/>
              <a:t>2.1) Sensor Selection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2.1.1) Candidates List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2.1.2) Evaluation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2.1.2.1) Cost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2.1.2.1.1) Schematic, BOM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2.1.2.1.2) Quote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2.1.2.2) Performance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2.1.2.2.1) Sensor Sample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2.1.2.2.2) Prototype Rotor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2.1.2.2.3) Test Machine Set-up, Fixtures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	2.1.2.2.4) Run Test</a:t>
            </a: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2.1.2.3) Packaging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2.1.2.4) Timing</a:t>
            </a:r>
            <a:r>
              <a:rPr lang="en-US" sz="1800" dirty="0" smtClean="0"/>
              <a:t> (readiness/risk vs. applicable project timing)</a:t>
            </a:r>
          </a:p>
          <a:p>
            <a:pPr marL="350838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350838" lvl="1" indent="0">
              <a:buNone/>
            </a:pPr>
            <a:r>
              <a:rPr lang="en-US" dirty="0" smtClean="0"/>
              <a:t>2.2) Rotor Design</a:t>
            </a:r>
          </a:p>
          <a:p>
            <a:pPr marL="350838" lvl="1" indent="0">
              <a:buNone/>
            </a:pPr>
            <a:r>
              <a:rPr lang="en-US" dirty="0" smtClean="0"/>
              <a:t>2.3) Other Elements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7" y="235497"/>
            <a:ext cx="8229600" cy="673224"/>
          </a:xfrm>
        </p:spPr>
        <p:txBody>
          <a:bodyPr/>
          <a:lstStyle/>
          <a:p>
            <a:r>
              <a:rPr lang="en-US" dirty="0" smtClean="0"/>
              <a:t>Reference</a:t>
            </a:r>
            <a:br>
              <a:rPr lang="en-US" dirty="0" smtClean="0"/>
            </a:br>
            <a:r>
              <a:rPr lang="en-US" sz="1800" dirty="0" smtClean="0"/>
              <a:t>An example in field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44" y="1068364"/>
            <a:ext cx="3289920" cy="2864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980729"/>
            <a:ext cx="4608512" cy="381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51" y="4221089"/>
            <a:ext cx="5559753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14400"/>
          </a:xfrm>
        </p:spPr>
        <p:txBody>
          <a:bodyPr/>
          <a:lstStyle/>
          <a:p>
            <a:r>
              <a:rPr lang="en-US" sz="2400" dirty="0" smtClean="0"/>
              <a:t>Reference</a:t>
            </a:r>
            <a:br>
              <a:rPr lang="en-US" sz="2400" dirty="0" smtClean="0"/>
            </a:br>
            <a:r>
              <a:rPr lang="en-US" sz="2400" dirty="0" smtClean="0"/>
              <a:t>Big-picture discussion </a:t>
            </a:r>
            <a:r>
              <a:rPr lang="en-US" sz="2400" b="0" dirty="0" smtClean="0"/>
              <a:t>(previous)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1" y="1596008"/>
            <a:ext cx="4114799" cy="147295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Traditional </a:t>
            </a:r>
            <a:r>
              <a:rPr lang="en-US" sz="1800" dirty="0"/>
              <a:t>t</a:t>
            </a:r>
            <a:r>
              <a:rPr lang="en-US" sz="1800" dirty="0" smtClean="0"/>
              <a:t>op three competitiveness factors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sz="1800" dirty="0" smtClean="0"/>
              <a:t>Low Cost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sz="1800" dirty="0" smtClean="0"/>
              <a:t>Compact Packaging</a:t>
            </a:r>
          </a:p>
          <a:p>
            <a:pPr marL="808038" lvl="1" indent="-457200">
              <a:buFont typeface="+mj-lt"/>
              <a:buAutoNum type="arabicPeriod"/>
            </a:pPr>
            <a:r>
              <a:rPr lang="en-US" sz="1800" dirty="0" smtClean="0"/>
              <a:t>Low Mass</a:t>
            </a: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76055" y="4633391"/>
            <a:ext cx="3096344" cy="1215826"/>
            <a:chOff x="4716016" y="4674622"/>
            <a:chExt cx="3096344" cy="1215826"/>
          </a:xfrm>
        </p:grpSpPr>
        <p:sp>
          <p:nvSpPr>
            <p:cNvPr id="5" name="TextBox 4"/>
            <p:cNvSpPr txBox="1"/>
            <p:nvPr/>
          </p:nvSpPr>
          <p:spPr>
            <a:xfrm>
              <a:off x="4716016" y="4674622"/>
              <a:ext cx="309634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Off-axis Sensor Technology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24289" y="5189710"/>
              <a:ext cx="188807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Sensor technology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24289" y="5613449"/>
              <a:ext cx="188807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Rotor design</a:t>
              </a:r>
              <a:endParaRPr lang="en-US" sz="1200" dirty="0"/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5220072" y="5013176"/>
              <a:ext cx="704217" cy="33042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6200000" flipH="1">
              <a:off x="5357126" y="5228229"/>
              <a:ext cx="782216" cy="35210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31640" y="4045716"/>
            <a:ext cx="3960440" cy="1718318"/>
            <a:chOff x="1835696" y="3734277"/>
            <a:chExt cx="3096344" cy="1008112"/>
          </a:xfrm>
        </p:grpSpPr>
        <p:sp>
          <p:nvSpPr>
            <p:cNvPr id="4" name="Oval 3"/>
            <p:cNvSpPr/>
            <p:nvPr/>
          </p:nvSpPr>
          <p:spPr>
            <a:xfrm>
              <a:off x="1835696" y="3734277"/>
              <a:ext cx="3096344" cy="1008112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3923828"/>
              <a:ext cx="1944216" cy="41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something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Plus 15"/>
          <p:cNvSpPr/>
          <p:nvPr/>
        </p:nvSpPr>
        <p:spPr>
          <a:xfrm>
            <a:off x="4211960" y="4510279"/>
            <a:ext cx="720080" cy="605682"/>
          </a:xfrm>
          <a:prstGeom prst="mathPlus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211960" y="3284984"/>
            <a:ext cx="648072" cy="64807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402655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Technology combination mapping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1874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Saleable Product of Competitive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375" y="55079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Technology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 bwMode="auto">
          <a:xfrm>
            <a:off x="4644008" y="1607314"/>
            <a:ext cx="4268613" cy="1472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pitchFamily="18" charset="2"/>
              <a:buChar char="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7472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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11275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22438" indent="-22860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Arial" pitchFamily="34" charset="0"/>
              <a:buChar char="–"/>
              <a:defRPr sz="1400" baseline="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l" defTabSz="7381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None/>
              <a:defRPr sz="9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800" dirty="0" smtClean="0"/>
              <a:t>New requirement features</a:t>
            </a:r>
          </a:p>
          <a:p>
            <a:pPr lvl="1"/>
            <a:r>
              <a:rPr lang="en-US" sz="1800" dirty="0" smtClean="0"/>
              <a:t>Fail operational</a:t>
            </a:r>
          </a:p>
          <a:p>
            <a:pPr lvl="1"/>
            <a:r>
              <a:rPr lang="en-US" sz="18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2262" y="5991090"/>
            <a:ext cx="18801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Absolute position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5725098" y="5577816"/>
            <a:ext cx="782216" cy="3521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92261" y="6392361"/>
            <a:ext cx="18801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Redundancy</a:t>
            </a:r>
            <a:endParaRPr lang="en-US" sz="1200" dirty="0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5725098" y="5979087"/>
            <a:ext cx="782216" cy="3521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536" y="1556792"/>
            <a:ext cx="8568952" cy="15841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Internal-Template_Final (1)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 (1)</Template>
  <TotalTime>581</TotalTime>
  <Words>155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2014-Internal-Template_Final (1)</vt:lpstr>
      <vt:lpstr>Off-axis Sensor Development Project Meeting/Update</vt:lpstr>
      <vt:lpstr>Off-axis Sensor (One Pager)</vt:lpstr>
      <vt:lpstr>Off-axis Sensor Development WBS</vt:lpstr>
      <vt:lpstr>Off-axis Sensor Development WBS</vt:lpstr>
      <vt:lpstr>Reference An example in field</vt:lpstr>
      <vt:lpstr>Reference Big-picture discussion (previous)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Terauchi, Katsunori</dc:creator>
  <cp:lastModifiedBy>Terauchi, Katsunori</cp:lastModifiedBy>
  <cp:revision>25</cp:revision>
  <cp:lastPrinted>2014-01-09T14:42:06Z</cp:lastPrinted>
  <dcterms:created xsi:type="dcterms:W3CDTF">2014-01-27T17:40:23Z</dcterms:created>
  <dcterms:modified xsi:type="dcterms:W3CDTF">2014-04-16T16:36:00Z</dcterms:modified>
</cp:coreProperties>
</file>