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C4B-96D5-4938-91A7-B2784EBCBC0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8BCC-E56C-4E5F-8A6C-CB7E29F3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C4B-96D5-4938-91A7-B2784EBCBC0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8BCC-E56C-4E5F-8A6C-CB7E29F3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C4B-96D5-4938-91A7-B2784EBCBC0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8BCC-E56C-4E5F-8A6C-CB7E29F3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C4B-96D5-4938-91A7-B2784EBCBC0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8BCC-E56C-4E5F-8A6C-CB7E29F3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C4B-96D5-4938-91A7-B2784EBCBC0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8BCC-E56C-4E5F-8A6C-CB7E29F3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C4B-96D5-4938-91A7-B2784EBCBC0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8BCC-E56C-4E5F-8A6C-CB7E29F3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5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C4B-96D5-4938-91A7-B2784EBCBC0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8BCC-E56C-4E5F-8A6C-CB7E29F3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C4B-96D5-4938-91A7-B2784EBCBC0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8BCC-E56C-4E5F-8A6C-CB7E29F3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0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C4B-96D5-4938-91A7-B2784EBCBC0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8BCC-E56C-4E5F-8A6C-CB7E29F3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C4B-96D5-4938-91A7-B2784EBCBC0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8BCC-E56C-4E5F-8A6C-CB7E29F3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0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C4B-96D5-4938-91A7-B2784EBCBC0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8BCC-E56C-4E5F-8A6C-CB7E29F3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9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5C4B-96D5-4938-91A7-B2784EBCBC0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18BCC-E56C-4E5F-8A6C-CB7E29F3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2554"/>
              </p:ext>
            </p:extLst>
          </p:nvPr>
        </p:nvGraphicFramePr>
        <p:xfrm>
          <a:off x="457198" y="2002133"/>
          <a:ext cx="7772402" cy="36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2"/>
                <a:gridCol w="1371600"/>
                <a:gridCol w="1371600"/>
                <a:gridCol w="1371600"/>
                <a:gridCol w="1371600"/>
                <a:gridCol w="1371600"/>
              </a:tblGrid>
              <a:tr h="152400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S550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BMW SPM</a:t>
                      </a:r>
                      <a:r>
                        <a:rPr lang="en-US" sz="1050" baseline="0" dirty="0" smtClean="0"/>
                        <a:t> 9s6p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27s6p </a:t>
                      </a:r>
                      <a:r>
                        <a:rPr lang="en-US" sz="1050" dirty="0" err="1" smtClean="0"/>
                        <a:t>PMSynRM</a:t>
                      </a:r>
                      <a:endParaRPr lang="en-US" sz="105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27s6p </a:t>
                      </a:r>
                      <a:r>
                        <a:rPr lang="en-US" sz="1050" dirty="0" err="1" smtClean="0"/>
                        <a:t>PMSynRM</a:t>
                      </a:r>
                      <a:endParaRPr lang="en-US" sz="1050" dirty="0" smtClean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C1xx IPM</a:t>
                      </a:r>
                      <a:r>
                        <a:rPr lang="en-US" sz="1050" baseline="0" dirty="0" smtClean="0"/>
                        <a:t> 27s6p</a:t>
                      </a:r>
                      <a:endParaRPr lang="en-US" sz="1050" dirty="0" smtClean="0"/>
                    </a:p>
                  </a:txBody>
                  <a:tcPr>
                    <a:solidFill>
                      <a:srgbClr val="CC3300"/>
                    </a:solidFill>
                  </a:tcPr>
                </a:tc>
              </a:tr>
              <a:tr h="28341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Parallel Paths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</a:tr>
              <a:tr h="28341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Turns x coil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22</a:t>
                      </a:r>
                      <a:endParaRPr lang="en-US" sz="105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22</a:t>
                      </a:r>
                      <a:endParaRPr lang="en-US" sz="105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6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6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6</a:t>
                      </a:r>
                      <a:endParaRPr lang="en-US" sz="1050" b="0" dirty="0"/>
                    </a:p>
                  </a:txBody>
                  <a:tcPr/>
                </a:tc>
              </a:tr>
              <a:tr h="283410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ODRotor</a:t>
                      </a: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 / L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37.1mm / 43mm</a:t>
                      </a:r>
                      <a:endParaRPr lang="en-US" sz="105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36.4mm / 36mm</a:t>
                      </a:r>
                      <a:endParaRPr lang="en-US" sz="105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37.1mm / 56mm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37.1mm / 56mm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37.1mm / 42mm</a:t>
                      </a:r>
                      <a:endParaRPr lang="en-US" sz="1050" b="1" dirty="0"/>
                    </a:p>
                  </a:txBody>
                  <a:tcPr/>
                </a:tc>
              </a:tr>
              <a:tr h="28341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PM volume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1.08e-5 m3</a:t>
                      </a:r>
                      <a:r>
                        <a:rPr lang="en-US" sz="1050" baseline="0" dirty="0" smtClean="0"/>
                        <a:t> </a:t>
                      </a:r>
                    </a:p>
                    <a:p>
                      <a:r>
                        <a:rPr lang="en-US" sz="1050" b="1" dirty="0" err="1" smtClean="0">
                          <a:solidFill>
                            <a:schemeClr val="tx1"/>
                          </a:solidFill>
                        </a:rPr>
                        <a:t>NdFeB</a:t>
                      </a:r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 N38SH</a:t>
                      </a:r>
                    </a:p>
                    <a:p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Br=1.24      </a:t>
                      </a:r>
                      <a:r>
                        <a:rPr lang="en-US" sz="1050" b="1" baseline="0" dirty="0" err="1" smtClean="0">
                          <a:solidFill>
                            <a:schemeClr val="tx1"/>
                          </a:solidFill>
                        </a:rPr>
                        <a:t>mur</a:t>
                      </a:r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=1.071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0.86e-5m3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050" b="1" baseline="0" dirty="0" smtClean="0">
                          <a:solidFill>
                            <a:srgbClr val="FF0000"/>
                          </a:solidFill>
                        </a:rPr>
                        <a:t>Shaped)</a:t>
                      </a:r>
                    </a:p>
                    <a:p>
                      <a:r>
                        <a:rPr lang="en-US" sz="1050" b="1" dirty="0" err="1" smtClean="0">
                          <a:solidFill>
                            <a:schemeClr val="tx1"/>
                          </a:solidFill>
                        </a:rPr>
                        <a:t>NdFeB</a:t>
                      </a:r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 N38SH</a:t>
                      </a:r>
                    </a:p>
                    <a:p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Br=1.24      </a:t>
                      </a:r>
                      <a:r>
                        <a:rPr lang="en-US" sz="1050" b="1" baseline="0" dirty="0" err="1" smtClean="0">
                          <a:solidFill>
                            <a:schemeClr val="tx1"/>
                          </a:solidFill>
                        </a:rPr>
                        <a:t>mur</a:t>
                      </a:r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=1.071</a:t>
                      </a:r>
                      <a:endParaRPr 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0.97e-5 m3</a:t>
                      </a:r>
                      <a:endParaRPr lang="en-US" sz="105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MAGFINE </a:t>
                      </a:r>
                      <a:r>
                        <a:rPr lang="en-US" sz="1050" b="1" baseline="0" dirty="0" err="1" smtClean="0">
                          <a:solidFill>
                            <a:schemeClr val="tx1"/>
                          </a:solidFill>
                        </a:rPr>
                        <a:t>SmFeN</a:t>
                      </a:r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 P12</a:t>
                      </a:r>
                    </a:p>
                    <a:p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Br=0.92      </a:t>
                      </a:r>
                    </a:p>
                    <a:p>
                      <a:r>
                        <a:rPr lang="en-US" sz="1050" b="1" baseline="0" dirty="0" err="1" smtClean="0">
                          <a:solidFill>
                            <a:schemeClr val="tx1"/>
                          </a:solidFill>
                        </a:rPr>
                        <a:t>mur</a:t>
                      </a:r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=1.23</a:t>
                      </a:r>
                      <a:endParaRPr 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0.97e-5 m3 </a:t>
                      </a:r>
                    </a:p>
                    <a:p>
                      <a:r>
                        <a:rPr lang="en-US" sz="1050" b="1" dirty="0" err="1" smtClean="0">
                          <a:solidFill>
                            <a:schemeClr val="tx1"/>
                          </a:solidFill>
                        </a:rPr>
                        <a:t>NdFeB</a:t>
                      </a:r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 N27</a:t>
                      </a:r>
                    </a:p>
                    <a:p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Br=1.03      </a:t>
                      </a:r>
                    </a:p>
                    <a:p>
                      <a:r>
                        <a:rPr lang="en-US" sz="1050" b="1" baseline="0" dirty="0" err="1" smtClean="0">
                          <a:solidFill>
                            <a:schemeClr val="tx1"/>
                          </a:solidFill>
                        </a:rPr>
                        <a:t>mur</a:t>
                      </a:r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=1.03</a:t>
                      </a:r>
                      <a:endParaRPr lang="en-US" sz="105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0.89e-5 m3</a:t>
                      </a:r>
                      <a:endParaRPr lang="en-US" sz="105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050" b="1" dirty="0" err="1" smtClean="0">
                          <a:solidFill>
                            <a:schemeClr val="tx1"/>
                          </a:solidFill>
                        </a:rPr>
                        <a:t>NdFeB</a:t>
                      </a:r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 N35</a:t>
                      </a:r>
                    </a:p>
                    <a:p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Br=1.165      </a:t>
                      </a:r>
                    </a:p>
                    <a:p>
                      <a:r>
                        <a:rPr lang="en-US" sz="1050" b="1" baseline="0" dirty="0" err="1" smtClean="0">
                          <a:solidFill>
                            <a:schemeClr val="tx1"/>
                          </a:solidFill>
                        </a:rPr>
                        <a:t>mur</a:t>
                      </a:r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</a:rPr>
                        <a:t>=1.071</a:t>
                      </a:r>
                      <a:endParaRPr lang="en-US" sz="105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341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</a:rPr>
                        <a:t> Slot – </a:t>
                      </a:r>
                    </a:p>
                    <a:p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</a:rPr>
                        <a:t>K surf</a:t>
                      </a:r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8.7A/mm2 –123A/mm</a:t>
                      </a:r>
                    </a:p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@ 108 Amp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8.7A/mm2 –123A/mm</a:t>
                      </a:r>
                    </a:p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@ 108 Amp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7.63A/mm2 –123A/mm</a:t>
                      </a:r>
                    </a:p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@ 130 Amp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7.63A/mm2 –123A/mm</a:t>
                      </a:r>
                    </a:p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@ 130 Amp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7.63A/mm2 –123A/mm</a:t>
                      </a:r>
                    </a:p>
                    <a:p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@ 130 Amp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341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Cogging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23 </a:t>
                      </a:r>
                      <a:r>
                        <a:rPr lang="en-US" sz="1050" dirty="0" err="1" smtClean="0"/>
                        <a:t>mNm</a:t>
                      </a:r>
                      <a:r>
                        <a:rPr lang="en-US" sz="1050" dirty="0" smtClean="0"/>
                        <a:t> (p) 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13 </a:t>
                      </a:r>
                      <a:r>
                        <a:rPr lang="en-US" sz="1050" dirty="0" err="1" smtClean="0"/>
                        <a:t>mNm</a:t>
                      </a:r>
                      <a:r>
                        <a:rPr lang="en-US" sz="1050" dirty="0" smtClean="0"/>
                        <a:t> (p)</a:t>
                      </a:r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 </a:t>
                      </a:r>
                      <a:r>
                        <a:rPr lang="en-US" sz="1050" dirty="0" err="1" smtClean="0"/>
                        <a:t>mNm</a:t>
                      </a:r>
                      <a:r>
                        <a:rPr lang="en-US" sz="1050" dirty="0" smtClean="0"/>
                        <a:t> (p) 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 </a:t>
                      </a:r>
                      <a:r>
                        <a:rPr lang="en-US" sz="1050" dirty="0" err="1" smtClean="0"/>
                        <a:t>mNm</a:t>
                      </a:r>
                      <a:r>
                        <a:rPr lang="en-US" sz="1050" dirty="0" smtClean="0"/>
                        <a:t> (p) 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 </a:t>
                      </a:r>
                      <a:r>
                        <a:rPr lang="en-US" sz="1050" dirty="0" err="1" smtClean="0"/>
                        <a:t>mNm</a:t>
                      </a:r>
                      <a:r>
                        <a:rPr lang="en-US" sz="1050" dirty="0" smtClean="0"/>
                        <a:t> (p) 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3410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solidFill>
                            <a:schemeClr val="bg1"/>
                          </a:solidFill>
                        </a:rPr>
                        <a:t>Tavg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4.12</a:t>
                      </a:r>
                      <a:r>
                        <a:rPr lang="en-US" sz="1050" b="1" baseline="0" dirty="0" smtClean="0"/>
                        <a:t> Nm</a:t>
                      </a:r>
                      <a:r>
                        <a:rPr lang="en-US" sz="1050" baseline="0" dirty="0" smtClean="0"/>
                        <a:t> (4.19-4.03)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baseline="0" dirty="0" smtClean="0"/>
                        <a:t>3.79 Nm</a:t>
                      </a:r>
                      <a:r>
                        <a:rPr lang="en-US" sz="1050" baseline="0" dirty="0" smtClean="0"/>
                        <a:t> (3.82-3.76)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4.18</a:t>
                      </a:r>
                      <a:r>
                        <a:rPr lang="en-US" sz="1050" b="1" baseline="0" dirty="0" smtClean="0"/>
                        <a:t> Nm</a:t>
                      </a:r>
                      <a:r>
                        <a:rPr lang="en-US" sz="1050" baseline="0" dirty="0" smtClean="0"/>
                        <a:t> (4.32-4.06)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4.5</a:t>
                      </a:r>
                      <a:r>
                        <a:rPr lang="en-US" sz="1050" b="1" baseline="0" dirty="0" smtClean="0"/>
                        <a:t> Nm</a:t>
                      </a:r>
                      <a:r>
                        <a:rPr lang="en-US" sz="1050" baseline="0" dirty="0" smtClean="0"/>
                        <a:t> (4.61-4.31)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4.5</a:t>
                      </a:r>
                      <a:r>
                        <a:rPr lang="en-US" sz="1050" b="1" baseline="0" dirty="0" smtClean="0"/>
                        <a:t> Nm</a:t>
                      </a:r>
                      <a:r>
                        <a:rPr lang="en-US" sz="1050" baseline="0" dirty="0" smtClean="0"/>
                        <a:t> (4.55-4.45)</a:t>
                      </a:r>
                      <a:endParaRPr lang="en-US" sz="1050" dirty="0"/>
                    </a:p>
                  </a:txBody>
                  <a:tcPr/>
                </a:tc>
              </a:tr>
              <a:tr h="28341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Ripple(Nm)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0.16/4.10 = </a:t>
                      </a:r>
                      <a:r>
                        <a:rPr lang="en-US" sz="1050" b="1" dirty="0" smtClean="0"/>
                        <a:t>3.9% </a:t>
                      </a:r>
                      <a:endParaRPr lang="en-US" sz="105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0.06/3.79 = </a:t>
                      </a:r>
                      <a:r>
                        <a:rPr lang="en-US" sz="1050" b="1" dirty="0" smtClean="0"/>
                        <a:t>1.5%</a:t>
                      </a:r>
                      <a:endParaRPr lang="en-US" sz="105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0.25 = </a:t>
                      </a:r>
                      <a:r>
                        <a:rPr lang="en-US" sz="1050" b="1" dirty="0" smtClean="0"/>
                        <a:t>6% 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0.3/4.5 = </a:t>
                      </a:r>
                      <a:r>
                        <a:rPr lang="en-US" sz="1050" b="1" dirty="0" smtClean="0"/>
                        <a:t>6% 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0.1/4.5 = </a:t>
                      </a:r>
                      <a:r>
                        <a:rPr lang="en-US" sz="1050" b="1" dirty="0" smtClean="0"/>
                        <a:t>2.2% </a:t>
                      </a:r>
                      <a:endParaRPr lang="en-US" sz="1050" b="1" dirty="0"/>
                    </a:p>
                  </a:txBody>
                  <a:tcPr/>
                </a:tc>
              </a:tr>
              <a:tr h="28341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BEMF line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4.3(1</a:t>
                      </a:r>
                      <a:r>
                        <a:rPr lang="en-US" sz="1050" baseline="30000" dirty="0" smtClean="0"/>
                        <a:t>st</a:t>
                      </a:r>
                      <a:r>
                        <a:rPr lang="en-US" sz="1050" dirty="0" smtClean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4.46(1</a:t>
                      </a:r>
                      <a:r>
                        <a:rPr lang="en-US" sz="1050" baseline="30000" dirty="0" smtClean="0"/>
                        <a:t>st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1.65(1</a:t>
                      </a:r>
                      <a:r>
                        <a:rPr lang="en-US" sz="1050" baseline="30000" dirty="0" smtClean="0"/>
                        <a:t>st</a:t>
                      </a:r>
                      <a:r>
                        <a:rPr lang="en-US" sz="105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2(1</a:t>
                      </a:r>
                      <a:r>
                        <a:rPr lang="en-US" sz="1050" baseline="30000" dirty="0" smtClean="0"/>
                        <a:t>st</a:t>
                      </a:r>
                      <a:r>
                        <a:rPr lang="en-US" sz="105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3.5(1</a:t>
                      </a:r>
                      <a:r>
                        <a:rPr lang="en-US" sz="1050" baseline="30000" dirty="0" smtClean="0"/>
                        <a:t>st</a:t>
                      </a:r>
                      <a:r>
                        <a:rPr lang="en-US" sz="105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7" t="13509" r="58685" b="18597"/>
          <a:stretch/>
        </p:blipFill>
        <p:spPr bwMode="auto">
          <a:xfrm>
            <a:off x="1421884" y="712920"/>
            <a:ext cx="1280160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 t="13333" r="59211" b="16316"/>
          <a:stretch/>
        </p:blipFill>
        <p:spPr bwMode="auto">
          <a:xfrm>
            <a:off x="4141401" y="712920"/>
            <a:ext cx="1289738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71" t="13193" r="10340" b="15177"/>
          <a:stretch/>
        </p:blipFill>
        <p:spPr bwMode="auto">
          <a:xfrm>
            <a:off x="2774909" y="713966"/>
            <a:ext cx="1280160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7200" y="3962041"/>
            <a:ext cx="7772400" cy="55303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6" t="11564" r="13918" b="44218"/>
          <a:stretch/>
        </p:blipFill>
        <p:spPr bwMode="auto">
          <a:xfrm>
            <a:off x="6900433" y="712920"/>
            <a:ext cx="1280160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 t="13333" r="59211" b="16316"/>
          <a:stretch/>
        </p:blipFill>
        <p:spPr bwMode="auto">
          <a:xfrm>
            <a:off x="5521669" y="711551"/>
            <a:ext cx="1289738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hape 111"/>
          <p:cNvSpPr txBox="1">
            <a:spLocks/>
          </p:cNvSpPr>
          <p:nvPr/>
        </p:nvSpPr>
        <p:spPr>
          <a:xfrm>
            <a:off x="457198" y="5668552"/>
            <a:ext cx="4780232" cy="1164145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E31937"/>
              </a:buClr>
              <a:buSzPct val="25000"/>
              <a:buFont typeface="Arial"/>
              <a:buNone/>
            </a:pPr>
            <a:r>
              <a:rPr lang="en-US" sz="1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Permanent Magnets “Compatible” with the </a:t>
            </a:r>
            <a:r>
              <a:rPr lang="en-US" sz="12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PMSynRM</a:t>
            </a:r>
            <a:r>
              <a:rPr lang="en-US" sz="1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Design</a:t>
            </a:r>
          </a:p>
          <a:p>
            <a:pPr marL="231775" indent="-231775">
              <a:spcBef>
                <a:spcPts val="400"/>
              </a:spcBef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200" dirty="0" smtClean="0">
                <a:solidFill>
                  <a:srgbClr val="FF0000"/>
                </a:solidFill>
                <a:sym typeface="Arial"/>
                <a:rtl val="0"/>
              </a:rPr>
              <a:t>Injection Molded </a:t>
            </a:r>
            <a:r>
              <a:rPr lang="en-US" sz="1200" dirty="0" err="1" smtClean="0">
                <a:solidFill>
                  <a:schemeClr val="dk1"/>
                </a:solidFill>
                <a:sym typeface="Arial"/>
                <a:rtl val="0"/>
              </a:rPr>
              <a:t>MagFine</a:t>
            </a:r>
            <a:r>
              <a:rPr lang="en-US" sz="1200" dirty="0" smtClean="0">
                <a:solidFill>
                  <a:schemeClr val="dk1"/>
                </a:solidFill>
                <a:sym typeface="Arial"/>
                <a:rtl val="0"/>
              </a:rPr>
              <a:t> </a:t>
            </a:r>
            <a:r>
              <a:rPr lang="en-US" sz="1200" dirty="0" err="1" smtClean="0">
                <a:solidFill>
                  <a:schemeClr val="dk1"/>
                </a:solidFill>
                <a:sym typeface="Arial"/>
                <a:rtl val="0"/>
              </a:rPr>
              <a:t>SmFeN</a:t>
            </a:r>
            <a:r>
              <a:rPr lang="en-US" sz="1200" dirty="0" smtClean="0">
                <a:solidFill>
                  <a:schemeClr val="dk1"/>
                </a:solidFill>
                <a:sym typeface="Arial"/>
                <a:rtl val="0"/>
              </a:rPr>
              <a:t> P12   Br=0.92   </a:t>
            </a:r>
            <a:r>
              <a:rPr lang="en-US" sz="1200" dirty="0" err="1" smtClean="0">
                <a:solidFill>
                  <a:schemeClr val="dk1"/>
                </a:solidFill>
                <a:sym typeface="Arial"/>
                <a:rtl val="0"/>
              </a:rPr>
              <a:t>mur</a:t>
            </a:r>
            <a:r>
              <a:rPr lang="en-US" sz="1200" dirty="0" smtClean="0">
                <a:solidFill>
                  <a:schemeClr val="dk1"/>
                </a:solidFill>
                <a:sym typeface="Arial"/>
                <a:rtl val="0"/>
              </a:rPr>
              <a:t>=1.23</a:t>
            </a:r>
          </a:p>
          <a:p>
            <a:pPr marL="231775" indent="-231775">
              <a:spcBef>
                <a:spcPts val="400"/>
              </a:spcBef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200" dirty="0" smtClean="0">
                <a:solidFill>
                  <a:srgbClr val="FF0000"/>
                </a:solidFill>
                <a:sym typeface="Arial"/>
                <a:rtl val="0"/>
              </a:rPr>
              <a:t>Sintered</a:t>
            </a:r>
            <a:r>
              <a:rPr lang="en-US" sz="1200" dirty="0" smtClean="0">
                <a:solidFill>
                  <a:schemeClr val="dk1"/>
                </a:solidFill>
                <a:sym typeface="Arial"/>
                <a:rtl val="0"/>
              </a:rPr>
              <a:t> </a:t>
            </a:r>
            <a:r>
              <a:rPr lang="en-US" sz="1200" dirty="0" err="1" smtClean="0">
                <a:solidFill>
                  <a:schemeClr val="dk1"/>
                </a:solidFill>
                <a:sym typeface="Arial"/>
                <a:rtl val="0"/>
              </a:rPr>
              <a:t>NdFeB</a:t>
            </a:r>
            <a:r>
              <a:rPr lang="en-US" sz="1200" dirty="0" smtClean="0">
                <a:solidFill>
                  <a:schemeClr val="dk1"/>
                </a:solidFill>
                <a:sym typeface="Arial"/>
                <a:rtl val="0"/>
              </a:rPr>
              <a:t> N27    Br=1.03   </a:t>
            </a:r>
            <a:r>
              <a:rPr lang="en-US" sz="1200" dirty="0" err="1" smtClean="0">
                <a:solidFill>
                  <a:schemeClr val="dk1"/>
                </a:solidFill>
                <a:sym typeface="Arial"/>
                <a:rtl val="0"/>
              </a:rPr>
              <a:t>mur</a:t>
            </a:r>
            <a:r>
              <a:rPr lang="en-US" sz="1200" dirty="0" smtClean="0">
                <a:solidFill>
                  <a:schemeClr val="dk1"/>
                </a:solidFill>
                <a:sym typeface="Arial"/>
                <a:rtl val="0"/>
              </a:rPr>
              <a:t>=1.03</a:t>
            </a:r>
          </a:p>
          <a:p>
            <a:pPr marL="231775" indent="-231775">
              <a:spcBef>
                <a:spcPts val="400"/>
              </a:spcBef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200" dirty="0" smtClean="0">
                <a:solidFill>
                  <a:srgbClr val="FF0000"/>
                </a:solidFill>
                <a:sym typeface="Arial"/>
                <a:rtl val="0"/>
              </a:rPr>
              <a:t>Compression Molded </a:t>
            </a:r>
            <a:r>
              <a:rPr lang="en-US" sz="1200" dirty="0" smtClean="0">
                <a:solidFill>
                  <a:schemeClr val="dk1"/>
                </a:solidFill>
                <a:sym typeface="Arial"/>
                <a:rtl val="0"/>
              </a:rPr>
              <a:t>NdFeB-12L   Br=0.8   </a:t>
            </a:r>
            <a:r>
              <a:rPr lang="en-US" sz="1200" dirty="0" err="1" smtClean="0">
                <a:solidFill>
                  <a:schemeClr val="dk1"/>
                </a:solidFill>
                <a:sym typeface="Arial"/>
                <a:rtl val="0"/>
              </a:rPr>
              <a:t>mur</a:t>
            </a:r>
            <a:r>
              <a:rPr lang="en-US" sz="1200" dirty="0" smtClean="0">
                <a:solidFill>
                  <a:schemeClr val="dk1"/>
                </a:solidFill>
                <a:sym typeface="Arial"/>
                <a:rtl val="0"/>
              </a:rPr>
              <a:t>=1.26</a:t>
            </a:r>
          </a:p>
          <a:p>
            <a:pPr marL="231775" indent="-231775">
              <a:spcBef>
                <a:spcPts val="400"/>
              </a:spcBef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200" dirty="0" smtClean="0">
                <a:solidFill>
                  <a:srgbClr val="FF0000"/>
                </a:solidFill>
              </a:rPr>
              <a:t>Sintered</a:t>
            </a:r>
            <a:r>
              <a:rPr lang="en-US" sz="1200" dirty="0" smtClean="0">
                <a:solidFill>
                  <a:schemeClr val="dk1"/>
                </a:solidFill>
              </a:rPr>
              <a:t> SmCo24 Br=0.96   </a:t>
            </a:r>
            <a:r>
              <a:rPr lang="en-US" sz="1200" dirty="0" err="1" smtClean="0">
                <a:solidFill>
                  <a:schemeClr val="dk1"/>
                </a:solidFill>
              </a:rPr>
              <a:t>mur</a:t>
            </a:r>
            <a:r>
              <a:rPr lang="en-US" sz="1200" dirty="0" smtClean="0">
                <a:solidFill>
                  <a:schemeClr val="dk1"/>
                </a:solidFill>
              </a:rPr>
              <a:t>=1.05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337018" y="5918299"/>
            <a:ext cx="184651" cy="57036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5348146" y="6600910"/>
            <a:ext cx="155418" cy="17746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15919" y="6018817"/>
            <a:ext cx="239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Neodymium Iron Boron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32521" y="6488668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Samarium Cobalt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72726" y="240268"/>
            <a:ext cx="600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Synchronous Reluctance Motor Aided by Permanent Magnets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86270" y="533400"/>
            <a:ext cx="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66538" y="559151"/>
            <a:ext cx="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" y="73223"/>
            <a:ext cx="502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Motivation: Volume and Grade Reduction of Rare Earth Magnets.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8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238780"/>
            <a:ext cx="737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Cost </a:t>
            </a:r>
            <a:r>
              <a:rPr lang="en-US" sz="2800" b="1" dirty="0" smtClean="0">
                <a:solidFill>
                  <a:srgbClr val="FF0000"/>
                </a:solidFill>
              </a:rPr>
              <a:t>Breakdown (Magnets): </a:t>
            </a:r>
            <a:r>
              <a:rPr lang="en-US" sz="2000" b="1" dirty="0" smtClean="0">
                <a:solidFill>
                  <a:srgbClr val="FF0000"/>
                </a:solidFill>
              </a:rPr>
              <a:t>Based on Low Quantity Cost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96546"/>
              </p:ext>
            </p:extLst>
          </p:nvPr>
        </p:nvGraphicFramePr>
        <p:xfrm>
          <a:off x="497955" y="1252963"/>
          <a:ext cx="2590799" cy="14169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199"/>
                <a:gridCol w="685800"/>
                <a:gridCol w="762000"/>
                <a:gridCol w="685800"/>
              </a:tblGrid>
              <a:tr h="325442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H </a:t>
                      </a: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(120C)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SH </a:t>
                      </a: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(150C)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EH </a:t>
                      </a: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(180C)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$0.72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$0.83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$1.38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$0.71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$0.76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$1.23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$0.70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$0.73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$1.18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$0.68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$0.70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$1.15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67" y="695980"/>
            <a:ext cx="2202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Provided by </a:t>
            </a:r>
            <a:r>
              <a:rPr lang="en-US" sz="1400" dirty="0" err="1" smtClean="0"/>
              <a:t>Bomatec</a:t>
            </a:r>
            <a:endParaRPr lang="en-US" sz="1400" dirty="0" smtClean="0"/>
          </a:p>
          <a:p>
            <a:pPr algn="ctr"/>
            <a:r>
              <a:rPr lang="en-US" sz="1400" dirty="0" err="1" smtClean="0"/>
              <a:t>NdFeB</a:t>
            </a:r>
            <a:r>
              <a:rPr lang="en-US" sz="1400" dirty="0" smtClean="0"/>
              <a:t> per piece (1.31gr)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029250"/>
              </p:ext>
            </p:extLst>
          </p:nvPr>
        </p:nvGraphicFramePr>
        <p:xfrm>
          <a:off x="3581400" y="1252963"/>
          <a:ext cx="2590799" cy="14169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199"/>
                <a:gridCol w="685800"/>
                <a:gridCol w="762000"/>
                <a:gridCol w="685800"/>
              </a:tblGrid>
              <a:tr h="325442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H </a:t>
                      </a: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(120C)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SH </a:t>
                      </a: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(150C)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EH </a:t>
                      </a: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(180C)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$549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$633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$1053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$542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$588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$939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$534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$557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$900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$519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$534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$878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43400" y="838200"/>
            <a:ext cx="1319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NdFeB</a:t>
            </a:r>
            <a:r>
              <a:rPr lang="en-US" sz="1400" dirty="0" smtClean="0"/>
              <a:t> per Kg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3196472" y="1867276"/>
            <a:ext cx="381000" cy="304800"/>
          </a:xfrm>
          <a:prstGeom prst="rightArrow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4876800" y="1633963"/>
            <a:ext cx="457200" cy="23331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4876800" y="2395963"/>
            <a:ext cx="457200" cy="23331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cxnSp>
        <p:nvCxnSpPr>
          <p:cNvPr id="15" name="Straight Arrow Connector 14"/>
          <p:cNvCxnSpPr>
            <a:endCxn id="18" idx="1"/>
          </p:cNvCxnSpPr>
          <p:nvPr/>
        </p:nvCxnSpPr>
        <p:spPr>
          <a:xfrm flipV="1">
            <a:off x="5334000" y="1489009"/>
            <a:ext cx="1295400" cy="2616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0" idx="1"/>
          </p:cNvCxnSpPr>
          <p:nvPr/>
        </p:nvCxnSpPr>
        <p:spPr>
          <a:xfrm flipV="1">
            <a:off x="5334000" y="2281286"/>
            <a:ext cx="1106672" cy="211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58200" y="137160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$50.6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1227399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Materials cost BMW </a:t>
            </a:r>
          </a:p>
          <a:p>
            <a:pPr algn="ctr"/>
            <a:r>
              <a:rPr lang="en-US" sz="1400" dirty="0" smtClean="0"/>
              <a:t>9s6p SPM 39mm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205740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$38.5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0672" y="2019676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Materials cost  </a:t>
            </a:r>
          </a:p>
          <a:p>
            <a:pPr algn="ctr"/>
            <a:r>
              <a:rPr lang="en-US" sz="1400" dirty="0" smtClean="0"/>
              <a:t>27s6p  </a:t>
            </a:r>
            <a:r>
              <a:rPr lang="en-US" sz="1400" dirty="0" err="1" smtClean="0"/>
              <a:t>PMSynRM</a:t>
            </a:r>
            <a:r>
              <a:rPr lang="en-US" sz="1400" dirty="0" smtClean="0"/>
              <a:t> 44mm</a:t>
            </a:r>
            <a:endParaRPr lang="en-US" sz="1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21695"/>
              </p:ext>
            </p:extLst>
          </p:nvPr>
        </p:nvGraphicFramePr>
        <p:xfrm>
          <a:off x="507382" y="2926404"/>
          <a:ext cx="2590799" cy="1416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7199"/>
                <a:gridCol w="685800"/>
                <a:gridCol w="762000"/>
                <a:gridCol w="685800"/>
              </a:tblGrid>
              <a:tr h="325442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 </a:t>
                      </a:r>
                    </a:p>
                    <a:p>
                      <a:pPr algn="ctr"/>
                      <a:r>
                        <a:rPr lang="en-US" sz="1000" dirty="0" smtClean="0"/>
                        <a:t>(120C)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SH </a:t>
                      </a:r>
                    </a:p>
                    <a:p>
                      <a:pPr algn="ctr"/>
                      <a:r>
                        <a:rPr lang="en-US" sz="1000" dirty="0" smtClean="0"/>
                        <a:t>(150C)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EH </a:t>
                      </a:r>
                    </a:p>
                    <a:p>
                      <a:pPr algn="ctr"/>
                      <a:r>
                        <a:rPr lang="en-US" sz="1000" dirty="0" smtClean="0"/>
                        <a:t>(180C)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0.91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0.89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0.97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0.88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0.86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0.94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0.84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0.83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37794"/>
              </p:ext>
            </p:extLst>
          </p:nvPr>
        </p:nvGraphicFramePr>
        <p:xfrm>
          <a:off x="516023" y="4679004"/>
          <a:ext cx="2590799" cy="1416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7199"/>
                <a:gridCol w="685800"/>
                <a:gridCol w="762000"/>
                <a:gridCol w="685800"/>
              </a:tblGrid>
              <a:tr h="325442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 </a:t>
                      </a:r>
                    </a:p>
                    <a:p>
                      <a:pPr algn="ctr"/>
                      <a:r>
                        <a:rPr lang="en-US" sz="1000" dirty="0" smtClean="0"/>
                        <a:t>(120C)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SH </a:t>
                      </a:r>
                    </a:p>
                    <a:p>
                      <a:pPr algn="ctr"/>
                      <a:r>
                        <a:rPr lang="en-US" sz="1000" dirty="0" smtClean="0"/>
                        <a:t>(150C)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EH </a:t>
                      </a:r>
                    </a:p>
                    <a:p>
                      <a:pPr algn="ctr"/>
                      <a:r>
                        <a:rPr lang="en-US" sz="1000" dirty="0" smtClean="0"/>
                        <a:t>(180C)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0.52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0.58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0.62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0.59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0.62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0.59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0.61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82797"/>
              </p:ext>
            </p:extLst>
          </p:nvPr>
        </p:nvGraphicFramePr>
        <p:xfrm>
          <a:off x="3581400" y="2929363"/>
          <a:ext cx="2590799" cy="1416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7199"/>
                <a:gridCol w="685800"/>
                <a:gridCol w="762000"/>
                <a:gridCol w="685800"/>
              </a:tblGrid>
              <a:tr h="325442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 </a:t>
                      </a:r>
                    </a:p>
                    <a:p>
                      <a:pPr algn="ctr"/>
                      <a:r>
                        <a:rPr lang="en-US" sz="1000" dirty="0" smtClean="0"/>
                        <a:t>(120C)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SH </a:t>
                      </a:r>
                    </a:p>
                    <a:p>
                      <a:pPr algn="ctr"/>
                      <a:r>
                        <a:rPr lang="en-US" sz="1000" dirty="0" smtClean="0"/>
                        <a:t>(150C)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EH </a:t>
                      </a:r>
                    </a:p>
                    <a:p>
                      <a:pPr algn="ctr"/>
                      <a:r>
                        <a:rPr lang="en-US" sz="1000" dirty="0" smtClean="0"/>
                        <a:t>(180C)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$169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smtClean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</a:tr>
              <a:tr h="2551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$142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ight Arrow 23"/>
          <p:cNvSpPr/>
          <p:nvPr/>
        </p:nvSpPr>
        <p:spPr bwMode="auto">
          <a:xfrm>
            <a:off x="3158372" y="3657600"/>
            <a:ext cx="381000" cy="304800"/>
          </a:xfrm>
          <a:prstGeom prst="rightArrow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1000" y="2971800"/>
            <a:ext cx="0" cy="14478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3400" y="4572000"/>
            <a:ext cx="251460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31676" y="5040868"/>
            <a:ext cx="15953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Cost Equivalent: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Grade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Temperature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2584" y="3434090"/>
            <a:ext cx="26321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68246" y="5130915"/>
            <a:ext cx="2600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876800" y="3302164"/>
            <a:ext cx="457200" cy="23331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35" name="Oval 34"/>
          <p:cNvSpPr/>
          <p:nvPr/>
        </p:nvSpPr>
        <p:spPr bwMode="auto">
          <a:xfrm>
            <a:off x="4876800" y="4064164"/>
            <a:ext cx="457200" cy="23331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cxnSp>
        <p:nvCxnSpPr>
          <p:cNvPr id="36" name="Straight Arrow Connector 35"/>
          <p:cNvCxnSpPr>
            <a:endCxn id="39" idx="1"/>
          </p:cNvCxnSpPr>
          <p:nvPr/>
        </p:nvCxnSpPr>
        <p:spPr>
          <a:xfrm flipV="1">
            <a:off x="5334000" y="3157210"/>
            <a:ext cx="1295400" cy="2616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1" idx="1"/>
          </p:cNvCxnSpPr>
          <p:nvPr/>
        </p:nvCxnSpPr>
        <p:spPr>
          <a:xfrm flipV="1">
            <a:off x="5334000" y="3949487"/>
            <a:ext cx="1106672" cy="211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58200" y="303980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$18.4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29400" y="2895600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Materials cost BMW </a:t>
            </a:r>
          </a:p>
          <a:p>
            <a:pPr algn="ctr"/>
            <a:r>
              <a:rPr lang="en-US" sz="1400" dirty="0" smtClean="0"/>
              <a:t>9s6p SPM 39mm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8458200" y="372560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$16.2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0672" y="3687877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Materials cost  </a:t>
            </a:r>
          </a:p>
          <a:p>
            <a:pPr algn="ctr"/>
            <a:r>
              <a:rPr lang="en-US" sz="1400" dirty="0" smtClean="0"/>
              <a:t>27s6p  </a:t>
            </a:r>
            <a:r>
              <a:rPr lang="en-US" sz="1400" dirty="0" err="1" smtClean="0"/>
              <a:t>PMSynRM</a:t>
            </a:r>
            <a:r>
              <a:rPr lang="en-US" sz="1400" dirty="0" smtClean="0"/>
              <a:t> 44mm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183940" y="5130915"/>
            <a:ext cx="1712328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PMSynRM</a:t>
            </a:r>
            <a:r>
              <a:rPr lang="en-US" sz="1600" dirty="0" smtClean="0"/>
              <a:t> uses </a:t>
            </a:r>
          </a:p>
          <a:p>
            <a:r>
              <a:rPr lang="en-US" sz="1600" dirty="0" smtClean="0"/>
              <a:t>an equivalent to </a:t>
            </a:r>
          </a:p>
          <a:p>
            <a:r>
              <a:rPr lang="en-US" sz="1600" b="1" dirty="0" err="1" smtClean="0"/>
              <a:t>NdFeB</a:t>
            </a:r>
            <a:r>
              <a:rPr lang="en-US" sz="1600" b="1" dirty="0" smtClean="0"/>
              <a:t> 27SH</a:t>
            </a:r>
            <a:endParaRPr lang="en-US" sz="1600" b="1" dirty="0"/>
          </a:p>
        </p:txBody>
      </p:sp>
      <p:sp>
        <p:nvSpPr>
          <p:cNvPr id="2" name="Oval 1"/>
          <p:cNvSpPr/>
          <p:nvPr/>
        </p:nvSpPr>
        <p:spPr>
          <a:xfrm>
            <a:off x="1676400" y="3302164"/>
            <a:ext cx="685800" cy="111743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362200" y="4055039"/>
            <a:ext cx="1981200" cy="6693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67200" y="4572000"/>
            <a:ext cx="471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Indexing used to estimate mass-produced Costs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9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601774"/>
            <a:ext cx="3352800" cy="1381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96200" y="6601774"/>
            <a:ext cx="1371600" cy="138112"/>
          </a:xfrm>
        </p:spPr>
        <p:txBody>
          <a:bodyPr/>
          <a:lstStyle/>
          <a:p>
            <a:fld id="{D7D14AFD-0FA5-444D-BDEF-F7A99A59604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87" y="238780"/>
            <a:ext cx="5664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Cost </a:t>
            </a:r>
            <a:r>
              <a:rPr lang="en-US" sz="2800" b="1" dirty="0" smtClean="0">
                <a:solidFill>
                  <a:srgbClr val="FF0000"/>
                </a:solidFill>
              </a:rPr>
              <a:t>Breakdown: </a:t>
            </a:r>
            <a:r>
              <a:rPr lang="en-US" sz="2000" b="1" dirty="0" smtClean="0">
                <a:solidFill>
                  <a:srgbClr val="FF0000"/>
                </a:solidFill>
              </a:rPr>
              <a:t>Mass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en-US" sz="2000" b="1" dirty="0" smtClean="0">
                <a:solidFill>
                  <a:srgbClr val="FF0000"/>
                </a:solidFill>
              </a:rPr>
              <a:t>roduction estimates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24025"/>
              </p:ext>
            </p:extLst>
          </p:nvPr>
        </p:nvGraphicFramePr>
        <p:xfrm>
          <a:off x="152400" y="4987286"/>
          <a:ext cx="3048000" cy="13716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5168"/>
                <a:gridCol w="1202832"/>
              </a:tblGrid>
              <a:tr h="240011"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Unit Cost = Cost per Kg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01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Rotor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1.3 $/Kg</a:t>
                      </a:r>
                      <a:endParaRPr lang="en-US" sz="1100" dirty="0"/>
                    </a:p>
                  </a:txBody>
                  <a:tcPr/>
                </a:tc>
              </a:tr>
              <a:tr h="24001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Stator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3.2 $/Kg</a:t>
                      </a:r>
                      <a:endParaRPr lang="en-US" sz="1100" dirty="0"/>
                    </a:p>
                  </a:txBody>
                  <a:tcPr/>
                </a:tc>
              </a:tr>
              <a:tr h="24001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Copper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6.6 $/Kg</a:t>
                      </a:r>
                      <a:endParaRPr lang="en-US" sz="1100" dirty="0"/>
                    </a:p>
                  </a:txBody>
                  <a:tcPr/>
                </a:tc>
              </a:tr>
              <a:tr h="33535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Magnets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err="1" smtClean="0"/>
                        <a:t>NdFeB</a:t>
                      </a:r>
                      <a:r>
                        <a:rPr lang="en-US" sz="1100" dirty="0" smtClean="0"/>
                        <a:t> 38SH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169 $/Kg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4" t="12653" r="56653" b="18775"/>
          <a:stretch/>
        </p:blipFill>
        <p:spPr bwMode="auto">
          <a:xfrm>
            <a:off x="5180520" y="838200"/>
            <a:ext cx="1099457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70508"/>
              </p:ext>
            </p:extLst>
          </p:nvPr>
        </p:nvGraphicFramePr>
        <p:xfrm>
          <a:off x="0" y="1981200"/>
          <a:ext cx="8382000" cy="2218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94"/>
                <a:gridCol w="763705"/>
                <a:gridCol w="762000"/>
                <a:gridCol w="838200"/>
                <a:gridCol w="762000"/>
                <a:gridCol w="685800"/>
                <a:gridCol w="838201"/>
                <a:gridCol w="761999"/>
                <a:gridCol w="914401"/>
                <a:gridCol w="990600"/>
              </a:tblGrid>
              <a:tr h="28444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S550</a:t>
                      </a:r>
                      <a:endParaRPr lang="en-US" sz="105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b="1" dirty="0" err="1" smtClean="0"/>
                        <a:t>PMSynRM</a:t>
                      </a:r>
                      <a:endParaRPr 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b="1" dirty="0" err="1" smtClean="0"/>
                        <a:t>PMSynRM</a:t>
                      </a:r>
                      <a:endParaRPr 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45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Length</a:t>
                      </a:r>
                      <a:endParaRPr lang="en-US" sz="1050" b="1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b="0" dirty="0" smtClean="0"/>
                        <a:t>43mm</a:t>
                      </a:r>
                      <a:endParaRPr lang="en-US" sz="1050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b="0" dirty="0" smtClean="0"/>
                        <a:t>60mm</a:t>
                      </a:r>
                      <a:endParaRPr lang="en-US" sz="105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b="0" dirty="0" smtClean="0"/>
                        <a:t>66mm</a:t>
                      </a:r>
                      <a:endParaRPr lang="en-US" sz="105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8357"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Volume </a:t>
                      </a:r>
                    </a:p>
                    <a:p>
                      <a:pPr algn="ctr"/>
                      <a:r>
                        <a:rPr lang="en-US" sz="1050" b="1" dirty="0" smtClean="0"/>
                        <a:t>(m3)</a:t>
                      </a:r>
                      <a:endParaRPr lang="en-US" sz="105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Mass </a:t>
                      </a:r>
                    </a:p>
                    <a:p>
                      <a:pPr algn="ctr"/>
                      <a:r>
                        <a:rPr lang="en-US" sz="1050" b="1" dirty="0" smtClean="0"/>
                        <a:t>(Kg)</a:t>
                      </a:r>
                      <a:endParaRPr lang="en-US" sz="105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Part Cost (US$)</a:t>
                      </a:r>
                      <a:endParaRPr lang="en-US" sz="105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Volume </a:t>
                      </a:r>
                    </a:p>
                    <a:p>
                      <a:pPr algn="ctr"/>
                      <a:r>
                        <a:rPr lang="en-US" sz="1050" b="1" dirty="0" smtClean="0"/>
                        <a:t>(m3)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Mass </a:t>
                      </a:r>
                    </a:p>
                    <a:p>
                      <a:pPr algn="ctr"/>
                      <a:r>
                        <a:rPr lang="en-US" sz="1050" b="1" dirty="0" smtClean="0"/>
                        <a:t>(Kg)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Part Cost (US$)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Volume </a:t>
                      </a:r>
                    </a:p>
                    <a:p>
                      <a:pPr algn="ctr"/>
                      <a:r>
                        <a:rPr lang="en-US" sz="1050" b="1" dirty="0" smtClean="0"/>
                        <a:t>(m3)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Mass </a:t>
                      </a:r>
                    </a:p>
                    <a:p>
                      <a:pPr algn="ctr"/>
                      <a:r>
                        <a:rPr lang="en-US" sz="1050" b="1" dirty="0" smtClean="0"/>
                        <a:t>(Kg)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Part Cost (US$)</a:t>
                      </a:r>
                      <a:endParaRPr lang="en-US" sz="1050" b="1" dirty="0"/>
                    </a:p>
                  </a:txBody>
                  <a:tcPr/>
                </a:tc>
              </a:tr>
              <a:tr h="284445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Rotor Core</a:t>
                      </a:r>
                      <a:endParaRPr 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3.36e-5</a:t>
                      </a:r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0.26</a:t>
                      </a:r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0.34</a:t>
                      </a:r>
                      <a:endParaRPr lang="en-US" sz="1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4.14e-5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0.41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4.55e-5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0.35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0.46</a:t>
                      </a:r>
                      <a:endParaRPr lang="en-US" sz="1000" b="1" dirty="0"/>
                    </a:p>
                  </a:txBody>
                  <a:tcPr/>
                </a:tc>
              </a:tr>
              <a:tr h="284445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Stator Core</a:t>
                      </a:r>
                      <a:endParaRPr 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12.1e-5</a:t>
                      </a:r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0.93</a:t>
                      </a:r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2.98</a:t>
                      </a:r>
                      <a:endParaRPr lang="en-US" sz="1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15.88e-5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3.90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17.5e-5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1.35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4.32</a:t>
                      </a:r>
                      <a:endParaRPr lang="en-US" sz="1000" b="1" dirty="0"/>
                    </a:p>
                  </a:txBody>
                  <a:tcPr/>
                </a:tc>
              </a:tr>
              <a:tr h="284445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Copper</a:t>
                      </a:r>
                    </a:p>
                    <a:p>
                      <a:r>
                        <a:rPr lang="en-US" sz="700" b="1" dirty="0" smtClean="0"/>
                        <a:t>(</a:t>
                      </a:r>
                      <a:r>
                        <a:rPr lang="en-US" sz="700" b="1" dirty="0" err="1" smtClean="0"/>
                        <a:t>slot+endturns</a:t>
                      </a:r>
                      <a:r>
                        <a:rPr lang="en-US" sz="700" b="1" dirty="0" smtClean="0"/>
                        <a:t>)</a:t>
                      </a:r>
                      <a:endParaRPr lang="en-US" sz="7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5.266e-5</a:t>
                      </a:r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0.48</a:t>
                      </a:r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3.17</a:t>
                      </a:r>
                      <a:endParaRPr lang="en-US" sz="1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7.44e-5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0.70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7.18e-5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4.29</a:t>
                      </a:r>
                    </a:p>
                  </a:txBody>
                  <a:tcPr/>
                </a:tc>
              </a:tr>
              <a:tr h="284445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Magnets</a:t>
                      </a:r>
                      <a:endParaRPr 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1.08e-5</a:t>
                      </a:r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0.08</a:t>
                      </a:r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13.52</a:t>
                      </a:r>
                      <a:endParaRPr lang="en-US" sz="1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1.04e-5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0.078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11.04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1.15e-5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0.086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12.21</a:t>
                      </a:r>
                      <a:endParaRPr lang="en-US" sz="1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36642"/>
              </p:ext>
            </p:extLst>
          </p:nvPr>
        </p:nvGraphicFramePr>
        <p:xfrm>
          <a:off x="7264046" y="304800"/>
          <a:ext cx="1828800" cy="1135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1066800"/>
              </a:tblGrid>
              <a:tr h="28384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Mass Density</a:t>
                      </a:r>
                      <a:endParaRPr lang="en-US" sz="1000" dirty="0"/>
                    </a:p>
                  </a:txBody>
                  <a:tcPr/>
                </a:tc>
              </a:tr>
              <a:tr h="2838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Steel M19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7700 Kg/m3</a:t>
                      </a:r>
                      <a:endParaRPr lang="en-US" sz="1000" dirty="0"/>
                    </a:p>
                  </a:txBody>
                  <a:tcPr/>
                </a:tc>
              </a:tr>
              <a:tr h="2838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Copper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8960 Kg/m3</a:t>
                      </a:r>
                      <a:endParaRPr lang="en-US" sz="1000" dirty="0"/>
                    </a:p>
                  </a:txBody>
                  <a:tcPr/>
                </a:tc>
              </a:tr>
              <a:tr h="2838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NdFeB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7450 Kg/m3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97710" y="4202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$20.01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423813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$19.97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12" idx="2"/>
          </p:cNvCxnSpPr>
          <p:nvPr/>
        </p:nvCxnSpPr>
        <p:spPr>
          <a:xfrm flipV="1">
            <a:off x="2971800" y="4510445"/>
            <a:ext cx="91555" cy="16617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14600" y="4191000"/>
            <a:ext cx="10233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44064" y="4226463"/>
            <a:ext cx="10233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71800" y="4616408"/>
            <a:ext cx="2209800" cy="155579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53000" y="3887377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7" t="13509" r="58685" b="18597"/>
          <a:stretch/>
        </p:blipFill>
        <p:spPr bwMode="auto">
          <a:xfrm>
            <a:off x="1813183" y="838200"/>
            <a:ext cx="1097280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981200" y="469415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N38SH    x 1</a:t>
            </a:r>
            <a:endParaRPr 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80577" y="4616408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N30SH      x 0.84</a:t>
            </a:r>
            <a:endParaRPr lang="en-US" sz="11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017577" y="4401050"/>
            <a:ext cx="4297623" cy="17711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43800" y="424716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$21.30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34864" y="4235494"/>
            <a:ext cx="10233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43800" y="3896408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7183940" y="5054715"/>
            <a:ext cx="1712328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PMSynRM</a:t>
            </a:r>
            <a:r>
              <a:rPr lang="en-US" sz="1600" dirty="0" smtClean="0"/>
              <a:t> uses </a:t>
            </a:r>
          </a:p>
          <a:p>
            <a:r>
              <a:rPr lang="en-US" sz="1600" dirty="0" smtClean="0"/>
              <a:t>an equivalent to </a:t>
            </a:r>
          </a:p>
          <a:p>
            <a:r>
              <a:rPr lang="en-US" sz="1600" b="1" dirty="0" err="1" smtClean="0"/>
              <a:t>NdFeB</a:t>
            </a:r>
            <a:r>
              <a:rPr lang="en-US" sz="1600" b="1" dirty="0" smtClean="0"/>
              <a:t> 27SH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955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753"/>
            <a:ext cx="2561185" cy="203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fz4jpv\Downloads\IMG_20150624_1259127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86999"/>
            <a:ext cx="4495800" cy="274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987" y="238780"/>
            <a:ext cx="49200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Status</a:t>
            </a:r>
            <a:r>
              <a:rPr lang="en-US" sz="2800" b="1" dirty="0" smtClean="0">
                <a:solidFill>
                  <a:srgbClr val="FF0000"/>
                </a:solidFill>
              </a:rPr>
              <a:t> Update: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Prototype Stage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Sintered Magnets received (SmCo26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and NdFeB28)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10 Stator/Housing received (T1xx/K2xx), shaft, bearings, etc.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Rotor Laminations from LH ~2 weeks (July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Injected Molded Magnets (</a:t>
            </a:r>
            <a:r>
              <a:rPr lang="en-US" sz="2000" dirty="0" err="1" smtClean="0"/>
              <a:t>MagFine</a:t>
            </a:r>
            <a:r>
              <a:rPr lang="en-US" sz="2000" dirty="0" smtClean="0"/>
              <a:t> </a:t>
            </a:r>
            <a:r>
              <a:rPr lang="en-US" sz="2000" dirty="0" err="1" smtClean="0"/>
              <a:t>Dy</a:t>
            </a:r>
            <a:r>
              <a:rPr lang="en-US" sz="2000" dirty="0" smtClean="0"/>
              <a:t>-free) on hold, after confirming performance on IMM project.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Testing Stage</a:t>
            </a:r>
            <a:r>
              <a:rPr lang="en-US" sz="2000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Power-off and Power-on tests and results ~2 weeks after prototypes assembled.</a:t>
            </a:r>
          </a:p>
          <a:p>
            <a:r>
              <a:rPr lang="en-US" sz="2000" dirty="0"/>
              <a:t>	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82324" y="342900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Samarium Cobalt </a:t>
            </a:r>
          </a:p>
          <a:p>
            <a:pPr algn="ctr"/>
            <a:r>
              <a:rPr lang="en-US" dirty="0" smtClean="0"/>
              <a:t>SmCo26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81900" y="3454747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Neodymium </a:t>
            </a:r>
          </a:p>
          <a:p>
            <a:pPr algn="ctr"/>
            <a:r>
              <a:rPr lang="en-US" dirty="0" err="1" smtClean="0"/>
              <a:t>NdFeB</a:t>
            </a:r>
            <a:r>
              <a:rPr lang="en-US" dirty="0" smtClean="0"/>
              <a:t> 28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7815932" y="4101078"/>
            <a:ext cx="462633" cy="77048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06615" y="4075331"/>
            <a:ext cx="122785" cy="64383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981" y="1752600"/>
            <a:ext cx="1854019" cy="178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43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661</Words>
  <Application>Microsoft Office PowerPoint</Application>
  <PresentationFormat>On-screen Show (4:3)</PresentationFormat>
  <Paragraphs>326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Ortega, Alejandro</cp:lastModifiedBy>
  <cp:revision>7</cp:revision>
  <dcterms:created xsi:type="dcterms:W3CDTF">2015-06-24T16:54:14Z</dcterms:created>
  <dcterms:modified xsi:type="dcterms:W3CDTF">2015-06-24T20:02:29Z</dcterms:modified>
</cp:coreProperties>
</file>