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01" r:id="rId2"/>
  </p:sldMasterIdLst>
  <p:notesMasterIdLst>
    <p:notesMasterId r:id="rId4"/>
  </p:notesMasterIdLst>
  <p:handoutMasterIdLst>
    <p:handoutMasterId r:id="rId5"/>
  </p:handoutMasterIdLst>
  <p:sldIdLst>
    <p:sldId id="304" r:id="rId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430" autoAdjust="0"/>
  </p:normalViewPr>
  <p:slideViewPr>
    <p:cSldViewPr>
      <p:cViewPr>
        <p:scale>
          <a:sx n="90" d="100"/>
          <a:sy n="90" d="100"/>
        </p:scale>
        <p:origin x="174" y="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96" y="-96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12763B1-D9D7-4879-866B-4A018F01DA11}" type="datetimeFigureOut">
              <a:rPr lang="en-US"/>
              <a:pPr>
                <a:defRPr/>
              </a:pPr>
              <a:t>5/7/2014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8521E1E-B217-4E90-A6C1-B1EB8DE01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1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8500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0075"/>
            <a:ext cx="55880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20150"/>
            <a:ext cx="3027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6E2BBD1-8EC0-48AB-99BF-58838936CB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10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PageRev-JMJ_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6608763"/>
            <a:ext cx="13716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800"/>
              <a:t>Nexteer Proprietary</a:t>
            </a:r>
          </a:p>
        </p:txBody>
      </p:sp>
      <p:pic>
        <p:nvPicPr>
          <p:cNvPr id="6" name="Picture 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08675"/>
            <a:ext cx="23622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</p:spPr>
        <p:txBody>
          <a:bodyPr anchor="b"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89025" y="2819400"/>
            <a:ext cx="6931025" cy="5302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091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4D382-7380-406A-A381-AC166E025D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6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3909B-F041-4224-A07D-5EF5181708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7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2F5A4-9581-46AA-8169-3E0AE7116792}" type="datetimeFigureOut">
              <a:rPr lang="en-US"/>
              <a:pPr>
                <a:defRPr/>
              </a:pPr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55E64-0BF5-4E2C-80CC-98CF9F8918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7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22100-C47E-45B6-9C52-4795E9DD0E3E}" type="datetimeFigureOut">
              <a:rPr lang="en-US"/>
              <a:pPr>
                <a:defRPr/>
              </a:pPr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A412F-199E-46B5-914F-AD16F5C025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92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F9489-3818-43B4-BFF6-D13C58DDF5E5}" type="datetimeFigureOut">
              <a:rPr lang="en-US"/>
              <a:pPr>
                <a:defRPr/>
              </a:pPr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A1230-2486-4CE1-A6A6-BBE24F2971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90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810AC-4C06-4A28-ADDF-A9B0F0CE4380}" type="datetimeFigureOut">
              <a:rPr lang="en-US"/>
              <a:pPr>
                <a:defRPr/>
              </a:pPr>
              <a:t>5/7/2014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23F79-489B-4EC6-964C-6AC0097A1E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02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6D3AB-A9AA-4CA5-9435-1EB3C95A4C62}" type="datetimeFigureOut">
              <a:rPr lang="en-US"/>
              <a:pPr>
                <a:defRPr/>
              </a:pPr>
              <a:t>5/7/2014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0428E-A094-44FD-996C-144C865A72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0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F2C5A-50C2-435B-BE7D-9C5EE9308AAF}" type="datetimeFigureOut">
              <a:rPr lang="en-US"/>
              <a:pPr>
                <a:defRPr/>
              </a:pPr>
              <a:t>5/7/2014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27990-5AAB-4CE6-AFB1-FFF499A82F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51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9CD86-287B-46AD-B00B-CC6D5E10FD39}" type="datetimeFigureOut">
              <a:rPr lang="en-US"/>
              <a:pPr>
                <a:defRPr/>
              </a:pPr>
              <a:t>5/7/2014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3645F-BC2E-46D4-81B7-EB8AE9F8D5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95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3B2CD-B12C-49D2-BAB2-D15BDBD2BA54}" type="datetimeFigureOut">
              <a:rPr lang="en-US"/>
              <a:pPr>
                <a:defRPr/>
              </a:pPr>
              <a:t>5/7/2014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A11E-5FAF-43A0-B029-36C393CCBC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5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16527-8255-4CF4-9099-EA6CAE2CA7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21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05F10-C4CF-492E-A96D-628E1DB4A9FA}" type="datetimeFigureOut">
              <a:rPr lang="en-US"/>
              <a:pPr>
                <a:defRPr/>
              </a:pPr>
              <a:t>5/7/2014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D8D1A-FCDF-4F28-A4F6-AB98C07CAE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7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2ED69-6D17-4F38-A60A-5C5F8D0EDE95}" type="datetimeFigureOut">
              <a:rPr lang="en-US"/>
              <a:pPr>
                <a:defRPr/>
              </a:pPr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D0276-416B-4D82-A198-3BEEFC085B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17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CC5D6-9F21-4334-A25E-C566C82ED394}" type="datetimeFigureOut">
              <a:rPr lang="en-US"/>
              <a:pPr>
                <a:defRPr/>
              </a:pPr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1C7D6-CDD9-4B21-9B80-C194EE9BCB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9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3C93F-80B7-4F97-BE61-BDE93C0CF2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0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A72D8-8985-48AA-9F0C-2C95D8184C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1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0CED3-7D81-450A-A278-EF40F9CD42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2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DDD28-BB0B-425C-8991-6C1CB04FF4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2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5DB83-AA67-4BE9-99B6-771B34915A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8C1F5-A769-48D7-B4CB-167FA54134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4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62169-D3A9-4400-A2B1-59C273AE77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7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geRev-JMJ_R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7363" y="6608763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cs typeface="+mn-cs"/>
              </a:defRPr>
            </a:lvl1pPr>
          </a:lstStyle>
          <a:p>
            <a:pPr>
              <a:defRPr/>
            </a:pPr>
            <a:fld id="{5B58350B-F786-452C-B924-987FEFF086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57200" y="6608763"/>
            <a:ext cx="13716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800"/>
              <a:t>Nexteer Proprietary</a:t>
            </a:r>
          </a:p>
          <a:p>
            <a:endParaRPr lang="en-US" sz="800"/>
          </a:p>
        </p:txBody>
      </p:sp>
      <p:pic>
        <p:nvPicPr>
          <p:cNvPr id="1032" name="Picture 8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088"/>
            <a:ext cx="175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9pPr>
    </p:titleStyle>
    <p:bodyStyle>
      <a:lvl1pPr marL="231775" indent="-231775" algn="l" defTabSz="738188" rtl="0" eaLnBrk="0" fontAlgn="base" hangingPunct="0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0" fontAlgn="base" hangingPunct="0">
        <a:spcBef>
          <a:spcPct val="20000"/>
        </a:spcBef>
        <a:spcAft>
          <a:spcPct val="0"/>
        </a:spcAft>
        <a:buClr>
          <a:srgbClr val="E31937"/>
        </a:buClr>
        <a:buSzPct val="75000"/>
        <a:buFont typeface="Symbol" pitchFamily="18" charset="2"/>
        <a:buChar char="-"/>
        <a:defRPr sz="2000" b="1">
          <a:solidFill>
            <a:schemeClr val="tx1"/>
          </a:solidFill>
          <a:latin typeface="+mn-lt"/>
        </a:defRPr>
      </a:lvl2pPr>
      <a:lvl3pPr marL="9747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2" charset="2"/>
        <a:buChar char=""/>
        <a:defRPr>
          <a:solidFill>
            <a:schemeClr val="tx1"/>
          </a:solidFill>
          <a:latin typeface="+mn-lt"/>
        </a:defRPr>
      </a:lvl3pPr>
      <a:lvl4pPr marL="13176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1716088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5pPr>
      <a:lvl6pPr marL="21732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6pPr>
      <a:lvl7pPr marL="26304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7pPr>
      <a:lvl8pPr marL="30876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8pPr>
      <a:lvl9pPr marL="35448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D6E0357-21B8-4431-934F-458EC4BFFC6E}" type="datetimeFigureOut">
              <a:rPr lang="en-US"/>
              <a:pPr>
                <a:defRPr/>
              </a:pPr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EAB400B-8BD4-45F6-BC8B-A3C05626D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2" r:id="rId1"/>
    <p:sldLayoutId id="2147484293" r:id="rId2"/>
    <p:sldLayoutId id="2147484294" r:id="rId3"/>
    <p:sldLayoutId id="2147484295" r:id="rId4"/>
    <p:sldLayoutId id="2147484296" r:id="rId5"/>
    <p:sldLayoutId id="2147484297" r:id="rId6"/>
    <p:sldLayoutId id="2147484298" r:id="rId7"/>
    <p:sldLayoutId id="2147484299" r:id="rId8"/>
    <p:sldLayoutId id="2147484300" r:id="rId9"/>
    <p:sldLayoutId id="2147484301" r:id="rId10"/>
    <p:sldLayoutId id="21474843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/>
              <a:t>SGMW 200 Digital Position Sensor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5058" y="762000"/>
            <a:ext cx="8612741" cy="5181600"/>
          </a:xfrm>
        </p:spPr>
        <p:txBody>
          <a:bodyPr>
            <a:normAutofit fontScale="25000" lnSpcReduction="20000"/>
          </a:bodyPr>
          <a:lstStyle/>
          <a:p>
            <a:r>
              <a:rPr lang="en-US" sz="3100" dirty="0"/>
              <a:t> </a:t>
            </a:r>
            <a:r>
              <a:rPr lang="en-US" sz="3100" u="sng" dirty="0" smtClean="0"/>
              <a:t>Enhancements for Next Build (Week of April 14) 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3100" dirty="0" smtClean="0"/>
              <a:t>Allegro </a:t>
            </a:r>
            <a:r>
              <a:rPr lang="en-US" sz="3100" dirty="0"/>
              <a:t>BC Chip – </a:t>
            </a:r>
            <a:r>
              <a:rPr lang="en-US" sz="3100" dirty="0" smtClean="0"/>
              <a:t>Significant Enhancement (Refer below)</a:t>
            </a:r>
            <a:endParaRPr lang="en-US" sz="3100" dirty="0"/>
          </a:p>
          <a:p>
            <a:pPr marL="803275" lvl="1" indent="-457200">
              <a:buFont typeface="+mj-lt"/>
              <a:buAutoNum type="arabicPeriod"/>
            </a:pPr>
            <a:r>
              <a:rPr lang="en-US" sz="3100" dirty="0" smtClean="0"/>
              <a:t>Software </a:t>
            </a:r>
            <a:r>
              <a:rPr lang="en-US" sz="3100" dirty="0"/>
              <a:t>update (</a:t>
            </a:r>
            <a:r>
              <a:rPr lang="en-US" sz="3100" dirty="0" err="1"/>
              <a:t>dll</a:t>
            </a:r>
            <a:r>
              <a:rPr lang="en-US" sz="3100" dirty="0"/>
              <a:t> &amp; software release) ….  </a:t>
            </a:r>
            <a:r>
              <a:rPr lang="en-US" sz="3100" dirty="0" smtClean="0"/>
              <a:t>Averaging  </a:t>
            </a:r>
            <a:endParaRPr lang="en-US" sz="3100" dirty="0"/>
          </a:p>
          <a:p>
            <a:pPr marL="803275" lvl="1" indent="-457200">
              <a:buFont typeface="+mj-lt"/>
              <a:buAutoNum type="arabicPeriod"/>
            </a:pPr>
            <a:r>
              <a:rPr lang="en-US" sz="3100" dirty="0"/>
              <a:t>Probe Housing Shift of 1.0 mm (Location of Hall to Magnet</a:t>
            </a:r>
            <a:r>
              <a:rPr lang="en-US" sz="3100" dirty="0" smtClean="0"/>
              <a:t>)</a:t>
            </a:r>
          </a:p>
          <a:p>
            <a:r>
              <a:rPr lang="en-US" sz="3100" dirty="0" smtClean="0"/>
              <a:t>A </a:t>
            </a:r>
            <a:r>
              <a:rPr lang="en-US" sz="3100" dirty="0"/>
              <a:t>higher than expected </a:t>
            </a:r>
            <a:r>
              <a:rPr lang="en-US" sz="3100" dirty="0" err="1"/>
              <a:t>vernier</a:t>
            </a:r>
            <a:r>
              <a:rPr lang="en-US" sz="3100" dirty="0"/>
              <a:t> error (spur gear to </a:t>
            </a:r>
            <a:r>
              <a:rPr lang="en-US" sz="3100" dirty="0" smtClean="0"/>
              <a:t>hand wheel </a:t>
            </a:r>
            <a:r>
              <a:rPr lang="en-US" sz="3100" dirty="0"/>
              <a:t>sensor) was seen on the SGMW 200 </a:t>
            </a:r>
            <a:r>
              <a:rPr lang="en-US" sz="3100" dirty="0" smtClean="0"/>
              <a:t>Hand wheel </a:t>
            </a:r>
            <a:r>
              <a:rPr lang="en-US" sz="3100" dirty="0"/>
              <a:t>position sensor </a:t>
            </a:r>
            <a:r>
              <a:rPr lang="en-US" sz="3100" dirty="0" smtClean="0"/>
              <a:t>during </a:t>
            </a:r>
            <a:r>
              <a:rPr lang="en-US" sz="3100" dirty="0"/>
              <a:t>the build last week.  Additional tuning of the software associated with the calibration </a:t>
            </a:r>
            <a:r>
              <a:rPr lang="en-US" sz="3100" dirty="0" err="1"/>
              <a:t>dll</a:t>
            </a:r>
            <a:r>
              <a:rPr lang="en-US" sz="3100" dirty="0"/>
              <a:t> is taking place to minimize the issue</a:t>
            </a:r>
            <a:r>
              <a:rPr lang="en-US" sz="3100" dirty="0" smtClean="0"/>
              <a:t>.</a:t>
            </a:r>
          </a:p>
          <a:p>
            <a:endParaRPr lang="en-US" sz="3100" dirty="0" smtClean="0"/>
          </a:p>
          <a:p>
            <a:pPr marL="0" indent="0">
              <a:buNone/>
            </a:pPr>
            <a:r>
              <a:rPr lang="en-US" sz="4800" u="sng" dirty="0" smtClean="0">
                <a:solidFill>
                  <a:srgbClr val="002060"/>
                </a:solidFill>
              </a:rPr>
              <a:t>May 7, 2014 Update</a:t>
            </a:r>
            <a:endParaRPr lang="en-US" sz="4800" u="sng" dirty="0" smtClean="0">
              <a:solidFill>
                <a:srgbClr val="002060"/>
              </a:solidFill>
            </a:endParaRPr>
          </a:p>
          <a:p>
            <a:endParaRPr lang="en-US" sz="4800" b="0" dirty="0">
              <a:solidFill>
                <a:schemeClr val="accent2"/>
              </a:solidFill>
            </a:endParaRPr>
          </a:p>
          <a:p>
            <a:r>
              <a:rPr lang="en-US" sz="4800" dirty="0">
                <a:solidFill>
                  <a:schemeClr val="accent2"/>
                </a:solidFill>
              </a:rPr>
              <a:t>The higher than expected </a:t>
            </a:r>
            <a:r>
              <a:rPr lang="en-US" sz="4800" dirty="0" err="1">
                <a:solidFill>
                  <a:schemeClr val="accent2"/>
                </a:solidFill>
              </a:rPr>
              <a:t>vernier</a:t>
            </a:r>
            <a:r>
              <a:rPr lang="en-US" sz="4800" dirty="0">
                <a:solidFill>
                  <a:schemeClr val="accent2"/>
                </a:solidFill>
              </a:rPr>
              <a:t> error (spur gear to </a:t>
            </a:r>
            <a:r>
              <a:rPr lang="en-US" sz="4800" dirty="0" smtClean="0">
                <a:solidFill>
                  <a:schemeClr val="accent2"/>
                </a:solidFill>
              </a:rPr>
              <a:t>hand wheel </a:t>
            </a:r>
            <a:r>
              <a:rPr lang="en-US" sz="4800" dirty="0">
                <a:solidFill>
                  <a:schemeClr val="accent2"/>
                </a:solidFill>
              </a:rPr>
              <a:t>sensor) associated with the SGMW 200 </a:t>
            </a:r>
            <a:r>
              <a:rPr lang="en-US" sz="4800" dirty="0" smtClean="0">
                <a:solidFill>
                  <a:schemeClr val="accent2"/>
                </a:solidFill>
              </a:rPr>
              <a:t>hand wheel </a:t>
            </a:r>
            <a:r>
              <a:rPr lang="en-US" sz="4800" dirty="0">
                <a:solidFill>
                  <a:schemeClr val="accent2"/>
                </a:solidFill>
              </a:rPr>
              <a:t>position sensors was contributed to the Gain and </a:t>
            </a:r>
            <a:r>
              <a:rPr lang="en-US" sz="4800" dirty="0" smtClean="0">
                <a:solidFill>
                  <a:schemeClr val="accent2"/>
                </a:solidFill>
              </a:rPr>
              <a:t>Bias Current </a:t>
            </a:r>
            <a:r>
              <a:rPr lang="en-US" sz="4800" dirty="0">
                <a:solidFill>
                  <a:schemeClr val="accent2"/>
                </a:solidFill>
              </a:rPr>
              <a:t>of the Allegro Hall sensor (BC chips).  The team is working on a short term </a:t>
            </a:r>
            <a:r>
              <a:rPr lang="en-US" sz="4800" dirty="0" smtClean="0">
                <a:solidFill>
                  <a:schemeClr val="accent2"/>
                </a:solidFill>
              </a:rPr>
              <a:t>alternatives to for signal noise improvements and to enhance the yield:</a:t>
            </a:r>
          </a:p>
          <a:p>
            <a:pPr lvl="1"/>
            <a:r>
              <a:rPr lang="en-US" sz="4800" dirty="0">
                <a:solidFill>
                  <a:schemeClr val="accent2"/>
                </a:solidFill>
              </a:rPr>
              <a:t>Increase the Max Absolute </a:t>
            </a:r>
            <a:r>
              <a:rPr lang="en-US" sz="4800" dirty="0" err="1">
                <a:solidFill>
                  <a:schemeClr val="accent2"/>
                </a:solidFill>
              </a:rPr>
              <a:t>Vernier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 err="1">
                <a:solidFill>
                  <a:schemeClr val="accent2"/>
                </a:solidFill>
              </a:rPr>
              <a:t>Treshold</a:t>
            </a:r>
            <a:r>
              <a:rPr lang="en-US" sz="4800" dirty="0">
                <a:solidFill>
                  <a:schemeClr val="accent2"/>
                </a:solidFill>
              </a:rPr>
              <a:t> Error  (9.5 degrees  =&gt; 10.0 degrees) based on simulation of the filtering taking place in controller .  10.0 + 4.5 (Temp. allocation) = 14.5 degrees Controller limit.  </a:t>
            </a:r>
          </a:p>
          <a:p>
            <a:pPr lvl="1"/>
            <a:r>
              <a:rPr lang="en-US" sz="4800" dirty="0" smtClean="0">
                <a:solidFill>
                  <a:schemeClr val="accent2"/>
                </a:solidFill>
              </a:rPr>
              <a:t>Potential </a:t>
            </a:r>
            <a:r>
              <a:rPr lang="en-US" sz="4800" dirty="0">
                <a:solidFill>
                  <a:schemeClr val="accent2"/>
                </a:solidFill>
              </a:rPr>
              <a:t>programming of current chips built into probe </a:t>
            </a:r>
            <a:r>
              <a:rPr lang="en-US" sz="4800" dirty="0" smtClean="0">
                <a:solidFill>
                  <a:schemeClr val="accent2"/>
                </a:solidFill>
              </a:rPr>
              <a:t>housings -  Allegro working on software (300 probe housings at Suzhou)</a:t>
            </a:r>
          </a:p>
          <a:p>
            <a:pPr lvl="1"/>
            <a:r>
              <a:rPr lang="en-US" sz="4800" dirty="0" smtClean="0">
                <a:solidFill>
                  <a:schemeClr val="accent2"/>
                </a:solidFill>
              </a:rPr>
              <a:t>Re-Running the Probe Housings at the station</a:t>
            </a:r>
            <a:endParaRPr lang="en-US" sz="4800" dirty="0">
              <a:solidFill>
                <a:schemeClr val="accent2"/>
              </a:solidFill>
            </a:endParaRPr>
          </a:p>
          <a:p>
            <a:r>
              <a:rPr lang="en-US" sz="4800" dirty="0" smtClean="0">
                <a:solidFill>
                  <a:schemeClr val="accent2"/>
                </a:solidFill>
              </a:rPr>
              <a:t>Expected Fallout :</a:t>
            </a:r>
          </a:p>
          <a:p>
            <a:pPr lvl="1"/>
            <a:r>
              <a:rPr lang="en-US" sz="4800" dirty="0" smtClean="0">
                <a:solidFill>
                  <a:schemeClr val="accent2"/>
                </a:solidFill>
              </a:rPr>
              <a:t>Current Probe Housings						…..  4.9 %</a:t>
            </a:r>
          </a:p>
          <a:p>
            <a:pPr lvl="1"/>
            <a:r>
              <a:rPr lang="en-US" sz="4800" dirty="0">
                <a:solidFill>
                  <a:schemeClr val="accent2"/>
                </a:solidFill>
              </a:rPr>
              <a:t>Increase the Max Absolute </a:t>
            </a:r>
            <a:r>
              <a:rPr lang="en-US" sz="4800" dirty="0" err="1">
                <a:solidFill>
                  <a:schemeClr val="accent2"/>
                </a:solidFill>
              </a:rPr>
              <a:t>Vernier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 err="1">
                <a:solidFill>
                  <a:schemeClr val="accent2"/>
                </a:solidFill>
              </a:rPr>
              <a:t>Treshold</a:t>
            </a:r>
            <a:r>
              <a:rPr lang="en-US" sz="4800" dirty="0">
                <a:solidFill>
                  <a:schemeClr val="accent2"/>
                </a:solidFill>
              </a:rPr>
              <a:t> Error  (9.5 degrees  =&gt; 10.0 degrees</a:t>
            </a:r>
            <a:r>
              <a:rPr lang="en-US" sz="4800" dirty="0" smtClean="0">
                <a:solidFill>
                  <a:schemeClr val="accent2"/>
                </a:solidFill>
              </a:rPr>
              <a:t>) 	…..  4.9 %  =&gt;   2.0%</a:t>
            </a:r>
          </a:p>
          <a:p>
            <a:pPr lvl="1"/>
            <a:r>
              <a:rPr lang="en-US" sz="4800" dirty="0" smtClean="0">
                <a:solidFill>
                  <a:schemeClr val="accent2"/>
                </a:solidFill>
              </a:rPr>
              <a:t>Programming Change to Hall Chip  					…..  2.0%   =&gt;   &lt; 0.2%</a:t>
            </a:r>
          </a:p>
          <a:p>
            <a:pPr lvl="1"/>
            <a:endParaRPr lang="en-US" sz="4800" dirty="0" smtClean="0">
              <a:solidFill>
                <a:schemeClr val="accent2"/>
              </a:solidFill>
            </a:endParaRPr>
          </a:p>
          <a:p>
            <a:r>
              <a:rPr lang="en-US" sz="4800" dirty="0" smtClean="0">
                <a:solidFill>
                  <a:schemeClr val="accent2"/>
                </a:solidFill>
              </a:rPr>
              <a:t>Production Build Schedule: </a:t>
            </a:r>
          </a:p>
          <a:p>
            <a:pPr lvl="1"/>
            <a:r>
              <a:rPr lang="en-US" sz="4800" dirty="0" smtClean="0">
                <a:solidFill>
                  <a:schemeClr val="accent2"/>
                </a:solidFill>
              </a:rPr>
              <a:t>830   	 – Week of May 12</a:t>
            </a:r>
          </a:p>
          <a:p>
            <a:pPr lvl="1"/>
            <a:r>
              <a:rPr lang="en-US" sz="4800" dirty="0" smtClean="0">
                <a:solidFill>
                  <a:schemeClr val="accent2"/>
                </a:solidFill>
              </a:rPr>
              <a:t>1600	 – Week of May 19</a:t>
            </a:r>
          </a:p>
          <a:p>
            <a:pPr lvl="1"/>
            <a:endParaRPr lang="en-US" sz="4800" dirty="0">
              <a:solidFill>
                <a:schemeClr val="accent2"/>
              </a:solidFill>
            </a:endParaRPr>
          </a:p>
          <a:p>
            <a:r>
              <a:rPr lang="en-US" sz="4800" dirty="0" smtClean="0">
                <a:solidFill>
                  <a:schemeClr val="accent2"/>
                </a:solidFill>
              </a:rPr>
              <a:t>Shipment Schedule to Kimball (Must be improved):</a:t>
            </a:r>
          </a:p>
          <a:p>
            <a:pPr lvl="1"/>
            <a:r>
              <a:rPr lang="en-US" sz="4800" dirty="0" smtClean="0">
                <a:solidFill>
                  <a:schemeClr val="accent2"/>
                </a:solidFill>
              </a:rPr>
              <a:t>900 chips (450 PH)	     -  May 12</a:t>
            </a:r>
          </a:p>
          <a:p>
            <a:pPr lvl="1"/>
            <a:r>
              <a:rPr lang="en-US" sz="4800" dirty="0" smtClean="0">
                <a:solidFill>
                  <a:schemeClr val="accent2"/>
                </a:solidFill>
              </a:rPr>
              <a:t>4,000 chips (2,000 PH)	     -  May 19</a:t>
            </a:r>
          </a:p>
          <a:p>
            <a:pPr lvl="1"/>
            <a:r>
              <a:rPr lang="en-US" sz="4800" dirty="0" smtClean="0">
                <a:solidFill>
                  <a:schemeClr val="accent2"/>
                </a:solidFill>
              </a:rPr>
              <a:t>4,000 chips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 smtClean="0">
                <a:solidFill>
                  <a:schemeClr val="accent2"/>
                </a:solidFill>
              </a:rPr>
              <a:t>(2,000 PH)	     -  May 26</a:t>
            </a:r>
          </a:p>
          <a:p>
            <a:pPr lvl="1"/>
            <a:endParaRPr lang="en-US" sz="4800" dirty="0"/>
          </a:p>
        </p:txBody>
      </p:sp>
      <p:sp>
        <p:nvSpPr>
          <p:cNvPr id="3" name="AutoShape 2" descr="Inline imag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4800"/>
            <a:ext cx="4419600" cy="265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8197701" y="4724400"/>
            <a:ext cx="0" cy="1524000"/>
          </a:xfrm>
          <a:prstGeom prst="line">
            <a:avLst/>
          </a:prstGeom>
          <a:ln w="254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6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PPT_template</Template>
  <TotalTime>9301</TotalTime>
  <Words>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Nexteer PPT_template</vt:lpstr>
      <vt:lpstr>Custom Design</vt:lpstr>
      <vt:lpstr>SGMW 200 Digital Position Sensor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K2xx WIRE HARNESS  PROPOSAL</dc:title>
  <dc:creator>User</dc:creator>
  <cp:lastModifiedBy>Roller, Neal</cp:lastModifiedBy>
  <cp:revision>272</cp:revision>
  <cp:lastPrinted>2014-05-07T14:17:34Z</cp:lastPrinted>
  <dcterms:created xsi:type="dcterms:W3CDTF">2010-01-21T12:39:41Z</dcterms:created>
  <dcterms:modified xsi:type="dcterms:W3CDTF">2014-05-07T18:57:55Z</dcterms:modified>
</cp:coreProperties>
</file>