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86" r:id="rId2"/>
    <p:sldId id="621" r:id="rId3"/>
    <p:sldId id="623" r:id="rId4"/>
    <p:sldId id="624" r:id="rId5"/>
    <p:sldId id="626" r:id="rId6"/>
    <p:sldId id="638" r:id="rId7"/>
    <p:sldId id="633" r:id="rId8"/>
    <p:sldId id="634" r:id="rId9"/>
    <p:sldId id="637" r:id="rId1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DC0202"/>
    <a:srgbClr val="DDDDDD"/>
    <a:srgbClr val="200121"/>
    <a:srgbClr val="66FFFF"/>
    <a:srgbClr val="000099"/>
    <a:srgbClr val="D9D9D9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7018" autoAdjust="0"/>
  </p:normalViewPr>
  <p:slideViewPr>
    <p:cSldViewPr snapToGrid="0" snapToObjects="1">
      <p:cViewPr varScale="1">
        <p:scale>
          <a:sx n="86" d="100"/>
          <a:sy n="86" d="100"/>
        </p:scale>
        <p:origin x="-1411" y="-82"/>
      </p:cViewPr>
      <p:guideLst>
        <p:guide orient="horz" pos="824"/>
        <p:guide pos="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115" y="-8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98500" y="4409757"/>
            <a:ext cx="5588000" cy="41776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 userDrawn="1"/>
        </p:nvSpPr>
        <p:spPr bwMode="auto">
          <a:xfrm>
            <a:off x="3949700" y="6663013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April 22,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 userDrawn="1"/>
        </p:nvSpPr>
        <p:spPr bwMode="auto">
          <a:xfrm>
            <a:off x="152400" y="6663013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- Business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010400" y="6656024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1.xlsm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2.xlsm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3.xlsm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4.xlsm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5.xls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6.xlsm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7.xlsm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Macro-Enabled_Worksheet8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596685" y="1503336"/>
            <a:ext cx="8099425" cy="1136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Electromagnetic Projects to be Included in Technology Road Map</a:t>
            </a:r>
            <a:endParaRPr lang="en-US" sz="3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430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187"/>
            <a:ext cx="5943600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	Reduce Motor Friction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81000" y="929771"/>
            <a:ext cx="8305800" cy="502920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1600" dirty="0"/>
              <a:t>REPS gear </a:t>
            </a:r>
            <a:r>
              <a:rPr lang="en-US" sz="1600" dirty="0" smtClean="0"/>
              <a:t>w/reduced </a:t>
            </a:r>
            <a:r>
              <a:rPr lang="en-US" sz="1600" dirty="0"/>
              <a:t>friction for certain premium customers (e.g. Ford CD6)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Motivation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be competitive with other competitions offering low friction gear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Deliverables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Identify all components of friction budget/allocation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Reduce motor hysteresis by design /material selection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 steel vs. other higher grade materials (Ni-Iron, Co-Iron etc.)?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Timing 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Concept development and analysis / Selection	:	April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Concept design and build complete		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August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Other exotic material selection decision		:	October 2015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Team Members/Customers</a:t>
            </a:r>
          </a:p>
          <a:p>
            <a:pPr lvl="1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Alejandro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Rakib, Steve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Collier-Hallman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2112" y="457200"/>
            <a:ext cx="158248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(6)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041376"/>
              </p:ext>
            </p:extLst>
          </p:nvPr>
        </p:nvGraphicFramePr>
        <p:xfrm>
          <a:off x="8001000" y="914400"/>
          <a:ext cx="352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14400"/>
                        <a:ext cx="352425" cy="2968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354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187"/>
            <a:ext cx="6760436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	Segments / Ring Magnets?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81000" y="793034"/>
            <a:ext cx="8305800" cy="5753045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1600" dirty="0"/>
              <a:t>Gain better control on cogging and harmonics and reduce part to part variation . </a:t>
            </a:r>
            <a:r>
              <a:rPr lang="en-US" sz="1600" dirty="0" smtClean="0"/>
              <a:t>Learning </a:t>
            </a:r>
            <a:r>
              <a:rPr lang="en-US" sz="1600" dirty="0"/>
              <a:t>cost trade </a:t>
            </a:r>
            <a:r>
              <a:rPr lang="en-US" sz="1600" dirty="0" smtClean="0"/>
              <a:t>offs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Motivation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Smaller motor using arc segments with multiple pieces per pole become challenging for making the magnets as well as placing on the rotor. Ring magnet solution can eliminate that challenge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Deliverables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Cost study with magnet supplier--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Target program is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BMW-30.5mm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Complete analysis for a 9/6 motor replacing 2-step skewed design by a ring magnet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Build motors based on the analysis for 20~30 mm long stack lengths (Say, FIASA)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Timing 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Analysis 				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June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Concept design and build complete: 		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September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Testing complete			:		November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Further tuning of the design / decision	:		December 2015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Team Members/Customers</a:t>
            </a:r>
          </a:p>
          <a:p>
            <a:pPr lvl="1"/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Subhra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Paul,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Rakib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457200"/>
            <a:ext cx="158248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(4)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77238"/>
              </p:ext>
            </p:extLst>
          </p:nvPr>
        </p:nvGraphicFramePr>
        <p:xfrm>
          <a:off x="8001000" y="914400"/>
          <a:ext cx="352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14400"/>
                        <a:ext cx="352425" cy="2968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5593" r="8316" b="6705"/>
          <a:stretch/>
        </p:blipFill>
        <p:spPr>
          <a:xfrm rot="10800000">
            <a:off x="4941160" y="5186363"/>
            <a:ext cx="1895476" cy="1531281"/>
          </a:xfrm>
          <a:prstGeom prst="rect">
            <a:avLst/>
          </a:prstGeom>
        </p:spPr>
      </p:pic>
      <p:pic>
        <p:nvPicPr>
          <p:cNvPr id="10" name="Picture 51" descr="motor 0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59" y="5186363"/>
            <a:ext cx="2028825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6178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3" y="184666"/>
            <a:ext cx="6760436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4.	Skewed Stator-Alternate to Ring Magnet / Skewed Arc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78529"/>
            <a:ext cx="8305800" cy="5383635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1600" dirty="0"/>
              <a:t>Gain better control on cogging and harmonics and reduce part to part variation . </a:t>
            </a:r>
            <a:r>
              <a:rPr lang="en-US" sz="1600" dirty="0" smtClean="0"/>
              <a:t>Learning </a:t>
            </a:r>
            <a:r>
              <a:rPr lang="en-US" sz="1600" dirty="0"/>
              <a:t>cost trade </a:t>
            </a:r>
            <a:r>
              <a:rPr lang="en-US" sz="1600" dirty="0" smtClean="0"/>
              <a:t>offs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Motivation</a:t>
            </a:r>
          </a:p>
          <a:p>
            <a:pPr lvl="1"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Smaller motor using arc segments with multiple pieces per pole become challenging for making the magnets as well as placing on the rotor.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To overcome the challenges in rotor skew when comes to a smaller magnet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length skewed stator is one form of solution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Deliverables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Complete study with 9/6 motor w/ skewed stator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Build motors around 30~40 mm long stack lengths (Lamination from LH and wound by ATS),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Target program is BMW—30.5mm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Timing 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Ordering parts			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June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Concept design and build complete: 		September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Testing complete			:	November 2015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Team Members/Customers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Robert Long, Sai, Alejandro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457200"/>
            <a:ext cx="158248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(4)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232844"/>
              </p:ext>
            </p:extLst>
          </p:nvPr>
        </p:nvGraphicFramePr>
        <p:xfrm>
          <a:off x="8001000" y="914400"/>
          <a:ext cx="352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14400"/>
                        <a:ext cx="352425" cy="2968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3" t="33611" r="20937" b="33195"/>
          <a:stretch/>
        </p:blipFill>
        <p:spPr bwMode="auto">
          <a:xfrm>
            <a:off x="6567686" y="4581525"/>
            <a:ext cx="2307364" cy="198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5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8872"/>
            <a:ext cx="6760436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6.	12/10 Motor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035090"/>
            <a:ext cx="8305800" cy="502920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1600" dirty="0" smtClean="0"/>
              <a:t>Optimize motor design by selecting motor topology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Motivation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Need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to relook at this design as it is the highest torque density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motor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Mechanical/structural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work needed to address NVH tied to this motor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topology?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Deliverables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Do a cost model of the current Honda Fit system first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Complete validation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leveraging the 12-slot stator parts from 12/8 builds for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 12/10 motor 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Idea of potted stator or any other concept to improve structural stiffness </a:t>
            </a: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Complete sizing comparison with 12/8 , 9/6 and 27/6 motor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Timing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dirty="0" smtClean="0">
                <a:latin typeface="Arial" pitchFamily="34" charset="0"/>
                <a:cs typeface="Arial" pitchFamily="34" charset="0"/>
              </a:rPr>
              <a:t>Analysis 				: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August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Concept design and build complete: 		October 2015</a:t>
            </a:r>
          </a:p>
          <a:p>
            <a:pPr lvl="1" eaLnBrk="1" hangingPunct="1"/>
            <a:r>
              <a:rPr lang="en-US" sz="1400" dirty="0" smtClean="0">
                <a:latin typeface="Arial" pitchFamily="34" charset="0"/>
                <a:cs typeface="Arial" pitchFamily="34" charset="0"/>
              </a:rPr>
              <a:t>Testing complete			:	December 2015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Team Members/Customers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Rakib, Subhra, Rakesh, Robert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9204" y="457200"/>
            <a:ext cx="177484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(6.5)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720"/>
              </p:ext>
            </p:extLst>
          </p:nvPr>
        </p:nvGraphicFramePr>
        <p:xfrm>
          <a:off x="8001000" y="914400"/>
          <a:ext cx="352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14400"/>
                        <a:ext cx="352425" cy="2968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09" name="Picture 4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386" y="4239922"/>
            <a:ext cx="2654674" cy="23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71662" y="3571919"/>
                <a:ext cx="2547599" cy="668003"/>
              </a:xfrm>
              <a:prstGeom prst="rect">
                <a:avLst/>
              </a:prstGeom>
              <a:ln w="15875">
                <a:solidFill>
                  <a:srgbClr val="FF0000"/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𝑇𝑅𝑉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𝑁𝑖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662" y="3571919"/>
                <a:ext cx="2547599" cy="6680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5875">
                <a:solidFill>
                  <a:srgbClr val="FF0000"/>
                </a:solidFill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65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187"/>
            <a:ext cx="6760436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11.	Needle Winding w/Multiple WIH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81000" y="793035"/>
            <a:ext cx="8305800" cy="502920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1600" dirty="0" smtClean="0"/>
              <a:t>With </a:t>
            </a:r>
            <a:r>
              <a:rPr lang="en-US" sz="1600" dirty="0"/>
              <a:t>more WIH can enhance the capability of needle winding design to compete with </a:t>
            </a:r>
            <a:r>
              <a:rPr lang="en-US" sz="1600" dirty="0" smtClean="0"/>
              <a:t>shed / segment winding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Motivation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Making needle winding more of a scalable design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Deliverables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Complete comparative study on the BMW X3, X5 system</a:t>
            </a:r>
          </a:p>
          <a:p>
            <a:pPr lvl="1"/>
            <a:r>
              <a:rPr lang="en-US" sz="1600" dirty="0" smtClean="0"/>
              <a:t>Come </a:t>
            </a:r>
            <a:r>
              <a:rPr lang="en-US" sz="1600" dirty="0"/>
              <a:t>up with termination design </a:t>
            </a:r>
            <a:r>
              <a:rPr lang="en-US" sz="1600" dirty="0" smtClean="0"/>
              <a:t>scheme for more than 2 WIH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Proof of concept with prototype build (say, 12/8 motor)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Timing </a:t>
            </a:r>
          </a:p>
          <a:p>
            <a:pPr lvl="1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Comparative study 			:	June 2015</a:t>
            </a:r>
          </a:p>
          <a:p>
            <a:pPr lvl="1" eaLnBrk="1" hangingPunct="1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Concept of termination scheme	: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September 2015</a:t>
            </a:r>
          </a:p>
          <a:p>
            <a:pPr lvl="1" eaLnBrk="1" hangingPunct="1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Prototyping				:	November 2015</a:t>
            </a:r>
          </a:p>
          <a:p>
            <a:pPr lvl="1" eaLnBrk="1" hangingPunct="1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Testing &amp; design decision		:	December 2015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Team Members/Customers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B. Williams, Chris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457200"/>
            <a:ext cx="158248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3965"/>
              </p:ext>
            </p:extLst>
          </p:nvPr>
        </p:nvGraphicFramePr>
        <p:xfrm>
          <a:off x="8001000" y="914400"/>
          <a:ext cx="352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14400"/>
                        <a:ext cx="352425" cy="2968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14" y="2240980"/>
            <a:ext cx="1506316" cy="200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13" y="4155749"/>
            <a:ext cx="1577172" cy="210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928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07" y="296863"/>
            <a:ext cx="6760436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13.	Automotive Electric Water Pump (EWP)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8002" y="1333217"/>
            <a:ext cx="8305800" cy="5289774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1600" dirty="0" smtClean="0"/>
              <a:t>Improve fuel efficiency by electric motor used for the water pump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Motivation</a:t>
            </a:r>
          </a:p>
          <a:p>
            <a:pPr lvl="1" indent="-228600">
              <a:spcBef>
                <a:spcPts val="360"/>
              </a:spcBef>
              <a:buFont typeface="Arial"/>
              <a:buChar char="−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Initial assessment completed in the technology roadmap review meeting and found worth to pursue </a:t>
            </a:r>
          </a:p>
          <a:p>
            <a:pPr lvl="1" indent="-228600">
              <a:spcBef>
                <a:spcPts val="360"/>
              </a:spcBef>
              <a:buFont typeface="Arial"/>
              <a:buChar char="−"/>
            </a:pPr>
            <a:r>
              <a:rPr lang="en-US" sz="1600" dirty="0" smtClean="0">
                <a:solidFill>
                  <a:schemeClr val="dk1"/>
                </a:solidFill>
              </a:rPr>
              <a:t>Improve </a:t>
            </a:r>
            <a:r>
              <a:rPr lang="en-US" sz="1600" dirty="0">
                <a:solidFill>
                  <a:schemeClr val="dk1"/>
                </a:solidFill>
              </a:rPr>
              <a:t>Engine management, pump efficiency</a:t>
            </a:r>
          </a:p>
          <a:p>
            <a:pPr lvl="1" indent="-22860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Arial"/>
              <a:buChar char="−"/>
            </a:pPr>
            <a:r>
              <a:rPr lang="en-US" sz="1600" dirty="0">
                <a:solidFill>
                  <a:schemeClr val="dk1"/>
                </a:solidFill>
              </a:rPr>
              <a:t>Improves Packaging (Compact in size).</a:t>
            </a:r>
          </a:p>
          <a:p>
            <a:pPr lvl="1" indent="-22860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Arial"/>
              <a:buChar char="−"/>
            </a:pPr>
            <a:r>
              <a:rPr lang="en-US" sz="1600" dirty="0">
                <a:solidFill>
                  <a:schemeClr val="dk1"/>
                </a:solidFill>
              </a:rPr>
              <a:t>Emission Improvement and reliability.</a:t>
            </a:r>
          </a:p>
          <a:p>
            <a:pPr lvl="1" indent="-22860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Arial"/>
              <a:buChar char="−"/>
            </a:pPr>
            <a:r>
              <a:rPr lang="en-US" sz="1600" dirty="0">
                <a:solidFill>
                  <a:schemeClr val="dk1"/>
                </a:solidFill>
              </a:rPr>
              <a:t>Accessories minimization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Deliverables</a:t>
            </a:r>
          </a:p>
          <a:p>
            <a:pPr lvl="1" indent="-228600">
              <a:spcBef>
                <a:spcPts val="360"/>
              </a:spcBef>
              <a:buFont typeface="Arial"/>
              <a:buChar char="−"/>
            </a:pPr>
            <a:r>
              <a:rPr lang="en-US" sz="1400" dirty="0" smtClean="0">
                <a:solidFill>
                  <a:schemeClr val="dk1"/>
                </a:solidFill>
              </a:rPr>
              <a:t>Performance </a:t>
            </a:r>
            <a:r>
              <a:rPr lang="en-US" sz="1400" dirty="0">
                <a:solidFill>
                  <a:schemeClr val="dk1"/>
                </a:solidFill>
              </a:rPr>
              <a:t>data of Non Electric water pump</a:t>
            </a:r>
          </a:p>
          <a:p>
            <a:pPr lvl="1" indent="-228600">
              <a:spcBef>
                <a:spcPts val="360"/>
              </a:spcBef>
              <a:buFont typeface="Arial"/>
              <a:buChar char="−"/>
            </a:pPr>
            <a:r>
              <a:rPr lang="en-US" sz="1400" dirty="0">
                <a:solidFill>
                  <a:schemeClr val="dk1"/>
                </a:solidFill>
              </a:rPr>
              <a:t>Design and Develop proto with minimum cost and improved  performance of EWP </a:t>
            </a:r>
            <a:endParaRPr lang="en-US" sz="1400" dirty="0" smtClean="0">
              <a:solidFill>
                <a:schemeClr val="dk1"/>
              </a:solidFill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Timing </a:t>
            </a:r>
          </a:p>
          <a:p>
            <a:pPr lvl="1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Analysis 				: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June 2015</a:t>
            </a:r>
          </a:p>
          <a:p>
            <a:pPr lvl="1" eaLnBrk="1" hangingPunct="1"/>
            <a:r>
              <a:rPr lang="en-US" sz="1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Further tuning of the design / decision	:		December 2015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Team Members/Customers</a:t>
            </a:r>
          </a:p>
          <a:p>
            <a:pPr lvl="1" indent="-228600">
              <a:spcBef>
                <a:spcPts val="360"/>
              </a:spcBef>
              <a:buFont typeface="Arial"/>
              <a:buChar char="−"/>
            </a:pPr>
            <a:r>
              <a:rPr lang="en-US" sz="1400" dirty="0" err="1" smtClean="0">
                <a:solidFill>
                  <a:schemeClr val="dk1"/>
                </a:solidFill>
                <a:sym typeface="Arial"/>
              </a:rPr>
              <a:t>Subhra</a:t>
            </a:r>
            <a:r>
              <a:rPr lang="en-US" sz="1400" dirty="0" smtClean="0">
                <a:solidFill>
                  <a:schemeClr val="dk1"/>
                </a:solidFill>
                <a:sym typeface="Arial"/>
              </a:rPr>
              <a:t>, AL </a:t>
            </a:r>
            <a:r>
              <a:rPr lang="en-US" sz="1400" dirty="0">
                <a:solidFill>
                  <a:schemeClr val="dk1"/>
                </a:solidFill>
                <a:sym typeface="Arial"/>
              </a:rPr>
              <a:t>Armitage, </a:t>
            </a:r>
            <a:r>
              <a:rPr lang="en-US" sz="1400" dirty="0"/>
              <a:t>Steve Collier-Hallman, </a:t>
            </a:r>
            <a:r>
              <a:rPr lang="en-US" sz="1400" dirty="0">
                <a:solidFill>
                  <a:schemeClr val="dk1"/>
                </a:solidFill>
              </a:rPr>
              <a:t>Sai </a:t>
            </a:r>
            <a:r>
              <a:rPr lang="en-US" sz="1400" dirty="0" err="1">
                <a:solidFill>
                  <a:schemeClr val="dk1"/>
                </a:solidFill>
              </a:rPr>
              <a:t>Saagar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457200"/>
            <a:ext cx="158248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522496"/>
              </p:ext>
            </p:extLst>
          </p:nvPr>
        </p:nvGraphicFramePr>
        <p:xfrm>
          <a:off x="8001000" y="914400"/>
          <a:ext cx="352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14400"/>
                        <a:ext cx="352425" cy="2968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410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187"/>
            <a:ext cx="6760436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14.	Electric Brake Booster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81000" y="793035"/>
            <a:ext cx="5833386" cy="5898322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Electric motor as brake boosting operation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Motivation</a:t>
            </a: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Initial assessment completed in the technology roadmap review meeting and found worth to pursue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Deliverables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Based on requirements complete motor sizing</a:t>
            </a: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Timing</a:t>
            </a: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Team Members/Customers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Brian Magnus, Sai, ??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457200"/>
            <a:ext cx="158248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98308"/>
              </p:ext>
            </p:extLst>
          </p:nvPr>
        </p:nvGraphicFramePr>
        <p:xfrm>
          <a:off x="8001000" y="914400"/>
          <a:ext cx="352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14400"/>
                        <a:ext cx="352425" cy="2968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431" name="Picture 9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75" y="3256459"/>
            <a:ext cx="3540867" cy="293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922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17. Next Generation Position Sensor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Shape 103"/>
          <p:cNvSpPr txBox="1">
            <a:spLocks noGrp="1"/>
          </p:cNvSpPr>
          <p:nvPr>
            <p:ph type="body" idx="4294967295"/>
          </p:nvPr>
        </p:nvSpPr>
        <p:spPr>
          <a:xfrm>
            <a:off x="457200" y="861071"/>
            <a:ext cx="8173200" cy="57448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Description</a:t>
            </a:r>
          </a:p>
          <a:p>
            <a:pPr lvl="1" indent="-22860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Arial"/>
              <a:buChar char="−"/>
            </a:pPr>
            <a:r>
              <a:rPr lang="en-US" sz="1600" dirty="0">
                <a:solidFill>
                  <a:schemeClr val="dk1"/>
                </a:solidFill>
              </a:rPr>
              <a:t>Develop </a:t>
            </a:r>
            <a:r>
              <a:rPr lang="en-US" sz="1600" dirty="0" smtClean="0">
                <a:solidFill>
                  <a:schemeClr val="dk1"/>
                </a:solidFill>
              </a:rPr>
              <a:t>position </a:t>
            </a:r>
            <a:r>
              <a:rPr lang="en-US" sz="1600" dirty="0">
                <a:solidFill>
                  <a:schemeClr val="dk1"/>
                </a:solidFill>
              </a:rPr>
              <a:t>sensor for </a:t>
            </a:r>
            <a:r>
              <a:rPr lang="en-US" sz="1600" dirty="0" smtClean="0">
                <a:solidFill>
                  <a:schemeClr val="dk1"/>
                </a:solidFill>
              </a:rPr>
              <a:t>higher accuracy/resolution</a:t>
            </a:r>
            <a:endParaRPr lang="en-US" sz="1600" dirty="0">
              <a:solidFill>
                <a:schemeClr val="dk1"/>
              </a:solidFill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Motivation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1" indent="-228600">
              <a:spcBef>
                <a:spcPts val="360"/>
              </a:spcBef>
              <a:buSzPct val="96428"/>
              <a:buFont typeface="Arial"/>
              <a:buChar char="−"/>
            </a:pPr>
            <a:r>
              <a:rPr lang="en-US" sz="1600" dirty="0"/>
              <a:t>To </a:t>
            </a:r>
            <a:r>
              <a:rPr lang="en-US" sz="1600" dirty="0" smtClean="0"/>
              <a:t>improve position accuracy</a:t>
            </a:r>
            <a:endParaRPr lang="en-US" sz="1600" dirty="0"/>
          </a:p>
          <a:p>
            <a:pPr lvl="1" indent="-228600">
              <a:spcBef>
                <a:spcPts val="360"/>
              </a:spcBef>
              <a:buSzPct val="96428"/>
              <a:buFont typeface="Arial"/>
              <a:buChar char="−"/>
            </a:pPr>
            <a:r>
              <a:rPr lang="en-US" sz="1600" dirty="0"/>
              <a:t>To </a:t>
            </a:r>
            <a:r>
              <a:rPr lang="en-US" sz="1600" dirty="0" smtClean="0"/>
              <a:t>achieve better resolution  </a:t>
            </a:r>
            <a:r>
              <a:rPr lang="en-US" sz="1600" dirty="0"/>
              <a:t>as motor </a:t>
            </a:r>
            <a:r>
              <a:rPr lang="en-US" sz="1600" dirty="0" smtClean="0"/>
              <a:t>designs </a:t>
            </a:r>
            <a:r>
              <a:rPr lang="en-US" sz="1600" dirty="0"/>
              <a:t>with higher poles </a:t>
            </a:r>
            <a:r>
              <a:rPr lang="en-US" sz="1600" dirty="0" smtClean="0"/>
              <a:t>evolved</a:t>
            </a:r>
          </a:p>
          <a:p>
            <a:pPr indent="-228600">
              <a:spcBef>
                <a:spcPts val="360"/>
              </a:spcBef>
              <a:buSzPct val="96428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Deliverables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571500" marR="0" lvl="1" indent="-254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Position sensor alternatives- a broad search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571500" marR="0" lvl="1" indent="-254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Analog/Digital/GMR/TMR </a:t>
            </a:r>
            <a:r>
              <a:rPr lang="en-US" sz="16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???</a:t>
            </a:r>
          </a:p>
          <a:p>
            <a:pPr marL="571500" marR="0" lvl="1" indent="-254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Sense magnet design / sensing technology selection</a:t>
            </a:r>
          </a:p>
          <a:p>
            <a:pPr marL="320675" indent="-34290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Timing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571500" marR="0" lvl="1" indent="-254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 b="0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Analysis and design by Q4 2014</a:t>
            </a:r>
          </a:p>
          <a:p>
            <a:pPr marL="571500" marR="0" lvl="1" indent="-254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 b="0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Procure components and build prototype </a:t>
            </a:r>
            <a:r>
              <a:rPr lang="en-US" sz="16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</a:t>
            </a:r>
            <a:r>
              <a:rPr lang="en-US" sz="1600" b="0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Q2 2015</a:t>
            </a:r>
          </a:p>
          <a:p>
            <a:pPr marL="571500" marR="0" lvl="1" indent="-254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−"/>
            </a:pPr>
            <a:r>
              <a:rPr lang="en-US" sz="1600" b="0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 </a:t>
            </a:r>
            <a:r>
              <a:rPr lang="en-US" sz="16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fine tune design </a:t>
            </a:r>
            <a:r>
              <a:rPr lang="en-US" sz="1600" b="0" i="0" u="none" strike="noStrike" cap="none" baseline="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 of Q2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Team Members/Customers</a:t>
            </a:r>
          </a:p>
          <a:p>
            <a:pPr marL="5715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6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Ken</a:t>
            </a:r>
            <a:r>
              <a:rPr lang="en-US" sz="16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1600" b="0" i="0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Sabol</a:t>
            </a:r>
            <a:r>
              <a:rPr lang="en-US" sz="16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Steve CH, Paul Fisher,</a:t>
            </a:r>
            <a:r>
              <a:rPr lang="en-US" sz="16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??, </a:t>
            </a:r>
            <a:endParaRPr lang="en-US" sz="1600" b="0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7916" y="491739"/>
            <a:ext cx="158248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Motivation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06284"/>
              </p:ext>
            </p:extLst>
          </p:nvPr>
        </p:nvGraphicFramePr>
        <p:xfrm>
          <a:off x="7657516" y="948939"/>
          <a:ext cx="352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7516" y="948939"/>
                        <a:ext cx="352425" cy="2968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021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16411</TotalTime>
  <Words>682</Words>
  <Application>Microsoft Office PowerPoint</Application>
  <PresentationFormat>On-screen Show (4:3)</PresentationFormat>
  <Paragraphs>142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2014 Internal Template_Final</vt:lpstr>
      <vt:lpstr>Macro-Enabled Worksheet</vt:lpstr>
      <vt:lpstr>Electromagnetic Projects to be Included in Technology Road Map</vt:lpstr>
      <vt:lpstr>1. Reduce Motor Friction</vt:lpstr>
      <vt:lpstr>3. Segments / Ring Magnets?</vt:lpstr>
      <vt:lpstr>4. Skewed Stator-Alternate to Ring Magnet / Skewed Arc</vt:lpstr>
      <vt:lpstr>6. 12/10 Motor</vt:lpstr>
      <vt:lpstr>11. Needle Winding w/Multiple WIH</vt:lpstr>
      <vt:lpstr>13. Automotive Electric Water Pump (EWP)</vt:lpstr>
      <vt:lpstr>14. Electric Brake Booster</vt:lpstr>
      <vt:lpstr>17. Next Generation Position Sensor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Vincent, Allison</dc:creator>
  <cp:lastModifiedBy>Windows User</cp:lastModifiedBy>
  <cp:revision>626</cp:revision>
  <cp:lastPrinted>2014-09-17T15:44:43Z</cp:lastPrinted>
  <dcterms:created xsi:type="dcterms:W3CDTF">2014-01-09T14:32:49Z</dcterms:created>
  <dcterms:modified xsi:type="dcterms:W3CDTF">2015-04-22T19:36:57Z</dcterms:modified>
</cp:coreProperties>
</file>