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3" r:id="rId5"/>
    <p:sldId id="275" r:id="rId6"/>
    <p:sldId id="276" r:id="rId7"/>
    <p:sldId id="277" r:id="rId8"/>
    <p:sldId id="257" r:id="rId9"/>
    <p:sldId id="267" r:id="rId10"/>
    <p:sldId id="260" r:id="rId11"/>
    <p:sldId id="261" r:id="rId12"/>
    <p:sldId id="259" r:id="rId13"/>
    <p:sldId id="258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271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7AF2133-B999-45AC-9C29-99E9B5D621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7AF2133-B999-45AC-9C29-99E9B5D621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November 12,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Automotive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331200" cy="1523999"/>
          </a:xfrm>
        </p:spPr>
        <p:txBody>
          <a:bodyPr/>
          <a:lstStyle/>
          <a:p>
            <a:r>
              <a:rPr lang="en-US" sz="3200" dirty="0" smtClean="0"/>
              <a:t>Needle wound 9/6 </a:t>
            </a:r>
            <a:r>
              <a:rPr lang="en-US" sz="3200" dirty="0" smtClean="0"/>
              <a:t>motor w</a:t>
            </a:r>
            <a:r>
              <a:rPr lang="en-US" sz="3200" dirty="0" smtClean="0"/>
              <a:t>/ 2-step Skewed </a:t>
            </a:r>
            <a:r>
              <a:rPr lang="en-US" sz="3200" dirty="0" smtClean="0"/>
              <a:t>Rotor : Few Design Variants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4419600" cy="530225"/>
          </a:xfrm>
        </p:spPr>
        <p:txBody>
          <a:bodyPr/>
          <a:lstStyle/>
          <a:p>
            <a:r>
              <a:rPr lang="en-US" dirty="0" smtClean="0"/>
              <a:t>11/12/2014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Cogging Torque </a:t>
            </a:r>
            <a:r>
              <a:rPr lang="en-US" dirty="0" smtClean="0"/>
              <a:t>: Different Pole Shaping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729387" cy="22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599"/>
            <a:ext cx="3729387" cy="22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729387" cy="224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3800"/>
            <a:ext cx="3732834" cy="224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998" y="3266105"/>
            <a:ext cx="3150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cancelled w/ 2-step skew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371600" y="1447800"/>
            <a:ext cx="381000" cy="16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19200" y="3048001"/>
            <a:ext cx="381000" cy="304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9177" y="326610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R1=R2, 2step skewed design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1200" y="2819400"/>
            <a:ext cx="457683" cy="533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47906" y="1513459"/>
            <a:ext cx="0" cy="304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28931" y="1534097"/>
            <a:ext cx="0" cy="304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47906" y="1686497"/>
            <a:ext cx="581025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92394" y="2956497"/>
            <a:ext cx="64770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7889875" y="4875784"/>
            <a:ext cx="125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Pole shaping factor = a/b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24800" y="1395984"/>
            <a:ext cx="1350963" cy="3328988"/>
            <a:chOff x="8299450" y="1395984"/>
            <a:chExt cx="1350963" cy="33289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50" y="1430909"/>
              <a:ext cx="1350963" cy="329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45"/>
            <p:cNvSpPr txBox="1">
              <a:spLocks noChangeArrowheads="1"/>
            </p:cNvSpPr>
            <p:nvPr/>
          </p:nvSpPr>
          <p:spPr bwMode="auto">
            <a:xfrm>
              <a:off x="8659812" y="1486472"/>
              <a:ext cx="312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21" name="TextBox 46"/>
            <p:cNvSpPr txBox="1">
              <a:spLocks noChangeArrowheads="1"/>
            </p:cNvSpPr>
            <p:nvPr/>
          </p:nvSpPr>
          <p:spPr bwMode="auto">
            <a:xfrm>
              <a:off x="9107487" y="2615184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00"/>
                  </a:solidFill>
                </a:rPr>
                <a:t>b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540750" y="1395984"/>
              <a:ext cx="0" cy="3048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002712" y="1416622"/>
              <a:ext cx="0" cy="3048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532812" y="1569022"/>
              <a:ext cx="48577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23337" y="2894584"/>
              <a:ext cx="67786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BEMF </a:t>
            </a:r>
            <a:r>
              <a:rPr lang="en-US" dirty="0" smtClean="0"/>
              <a:t>and </a:t>
            </a:r>
            <a:r>
              <a:rPr lang="en-US" dirty="0" err="1" smtClean="0"/>
              <a:t>Ke</a:t>
            </a:r>
            <a:r>
              <a:rPr lang="en-US" dirty="0" smtClean="0"/>
              <a:t> : Different Pole Shaping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" y="762001"/>
            <a:ext cx="3671253" cy="21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" y="3317194"/>
            <a:ext cx="3671253" cy="21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3353"/>
            <a:ext cx="3670002" cy="216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17194"/>
            <a:ext cx="3671253" cy="21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475514"/>
            <a:ext cx="69627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4953000" y="1219200"/>
            <a:ext cx="1676400" cy="838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626" y="2939142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Components reduced w/ 2-step skew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65413" y="2438400"/>
            <a:ext cx="715787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800" y="1066800"/>
            <a:ext cx="12192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Cogging Torque Sensitivity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1" y="914401"/>
            <a:ext cx="3753479" cy="225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1" y="3765111"/>
            <a:ext cx="3753479" cy="225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25287"/>
            <a:ext cx="3935688" cy="224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65111"/>
            <a:ext cx="3935688" cy="22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324600" y="1976822"/>
            <a:ext cx="228600" cy="381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3027" y="32443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design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 flipV="1">
            <a:off x="4876800" y="2302026"/>
            <a:ext cx="1481278" cy="105077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Study on a 30 mm Long Motor-Contd.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r>
              <a:rPr lang="en-US" dirty="0" smtClean="0"/>
              <a:t>Combining Pole Shaped Magnet w/ Tooth Shaped Stator</a:t>
            </a:r>
          </a:p>
          <a:p>
            <a:pPr lvl="1"/>
            <a:r>
              <a:rPr lang="en-US" dirty="0" smtClean="0"/>
              <a:t>Pole shaping factor varies within 1.0 &amp; 1.116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3-different design analyzed for both cogging                          torque and BEMF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00980"/>
            <a:ext cx="2667000" cy="202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734580"/>
            <a:ext cx="28296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R1=R2  (pole shaping factor=1.0)</a:t>
            </a:r>
          </a:p>
          <a:p>
            <a:r>
              <a:rPr lang="en-US" sz="1400" dirty="0" smtClean="0"/>
              <a:t>Straight faced tooth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00981"/>
            <a:ext cx="2757468" cy="202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000" y="4734580"/>
            <a:ext cx="28296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R1=R2  (pole shaping factor=1.0)</a:t>
            </a:r>
          </a:p>
          <a:p>
            <a:r>
              <a:rPr lang="en-US" sz="1400" dirty="0" smtClean="0"/>
              <a:t>Reverse arc tooth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11" y="2600981"/>
            <a:ext cx="2855089" cy="202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72256" y="4734580"/>
            <a:ext cx="23145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Pole shaping factor=1.116)</a:t>
            </a:r>
          </a:p>
          <a:p>
            <a:r>
              <a:rPr lang="en-US" sz="1400" dirty="0" smtClean="0"/>
              <a:t>Reverse arc tooth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092714"/>
            <a:ext cx="15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Tooth shape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404878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Tooth shape-1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75683" y="413664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Tooth shape-2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6600" y="1447800"/>
            <a:ext cx="990600" cy="221998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14800" y="1447800"/>
            <a:ext cx="3962400" cy="214378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95400" y="1447800"/>
            <a:ext cx="6781800" cy="214378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Cogging Torque Sensitivity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065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29" y="3996342"/>
            <a:ext cx="1952171" cy="19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96342"/>
            <a:ext cx="2052687" cy="19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83" y="4036338"/>
            <a:ext cx="2017113" cy="190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83" y="4021747"/>
            <a:ext cx="2039117" cy="19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752600" y="1371600"/>
            <a:ext cx="838200" cy="22098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3" idx="4"/>
          </p:cNvCxnSpPr>
          <p:nvPr/>
        </p:nvCxnSpPr>
        <p:spPr>
          <a:xfrm flipV="1">
            <a:off x="1905000" y="3581400"/>
            <a:ext cx="266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24200" y="1142999"/>
            <a:ext cx="838200" cy="2455371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3543300" y="3571800"/>
            <a:ext cx="52615" cy="42454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239000" y="1143000"/>
            <a:ext cx="838200" cy="245537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658100" y="3571801"/>
            <a:ext cx="52615" cy="42454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95800" y="1143000"/>
            <a:ext cx="838200" cy="2455371"/>
          </a:xfrm>
          <a:prstGeom prst="ellipse">
            <a:avLst/>
          </a:prstGeom>
          <a:solidFill>
            <a:srgbClr val="BC3454">
              <a:alpha val="4980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3075" idx="0"/>
          </p:cNvCxnSpPr>
          <p:nvPr/>
        </p:nvCxnSpPr>
        <p:spPr>
          <a:xfrm flipH="1" flipV="1">
            <a:off x="4914901" y="3571801"/>
            <a:ext cx="760139" cy="4645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BEMF Harmonics Sensitivity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9906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28956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52" y="5061858"/>
            <a:ext cx="36856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Very comparable alternate options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43711" y="4267200"/>
            <a:ext cx="713889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43711" y="4267200"/>
            <a:ext cx="2237889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43711" y="4267200"/>
            <a:ext cx="5133489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5583590"/>
            <a:ext cx="740459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More design iterations needed to finalize on tooth shaped options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28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Current Design vs. Alternate Options -Comparison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579937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13" y="1219201"/>
            <a:ext cx="4279387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0663"/>
            <a:ext cx="457993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13" y="4030663"/>
            <a:ext cx="427938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Current Design vs. Alternate Options - </a:t>
            </a:r>
            <a:r>
              <a:rPr lang="en-US" dirty="0"/>
              <a:t>Comparison </a:t>
            </a:r>
            <a:r>
              <a:rPr lang="en-US" dirty="0" smtClean="0"/>
              <a:t>(contd.)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437793"/>
            <a:ext cx="8381999" cy="6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1957450"/>
            <a:ext cx="7032172" cy="149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6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dirty="0" smtClean="0"/>
              <a:t>Some Competition Data – (under development)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9010650" cy="59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3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Motor with P-P Cogging of 50 </a:t>
            </a:r>
            <a:r>
              <a:rPr lang="en-US" dirty="0" err="1" smtClean="0"/>
              <a:t>mNm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P-P Cogging </a:t>
            </a:r>
            <a:r>
              <a:rPr lang="en-US" dirty="0" err="1" smtClean="0"/>
              <a:t>vs</a:t>
            </a:r>
            <a:r>
              <a:rPr lang="en-US" dirty="0" smtClean="0"/>
              <a:t> skew angle</a:t>
            </a:r>
          </a:p>
          <a:p>
            <a:pPr lvl="1"/>
            <a:r>
              <a:rPr lang="en-US" dirty="0" smtClean="0"/>
              <a:t>Each order with different amplitude assumed (9</a:t>
            </a:r>
            <a:r>
              <a:rPr lang="en-US" baseline="30000" dirty="0" smtClean="0"/>
              <a:t>th</a:t>
            </a:r>
            <a:r>
              <a:rPr lang="en-US" dirty="0" smtClean="0"/>
              <a:t>, 18</a:t>
            </a:r>
            <a:r>
              <a:rPr lang="en-US" baseline="30000" dirty="0" smtClean="0"/>
              <a:t>th</a:t>
            </a:r>
            <a:r>
              <a:rPr lang="en-US" dirty="0" smtClean="0"/>
              <a:t>, 27</a:t>
            </a:r>
            <a:r>
              <a:rPr lang="en-US" baseline="30000" dirty="0" smtClean="0"/>
              <a:t>th</a:t>
            </a:r>
            <a:r>
              <a:rPr lang="en-US" dirty="0" smtClean="0"/>
              <a:t> &amp; 36</a:t>
            </a:r>
            <a:r>
              <a:rPr lang="en-US" baseline="30000" dirty="0" smtClean="0"/>
              <a:t>th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Optimum skew angle is not a function of the cogging amplitude</a:t>
            </a:r>
          </a:p>
          <a:p>
            <a:pPr lvl="2"/>
            <a:r>
              <a:rPr lang="en-US" dirty="0" smtClean="0"/>
              <a:t>Optimum skew angle for a particular order might not be adequate to minimize other orders present</a:t>
            </a:r>
          </a:p>
          <a:p>
            <a:pPr lvl="3"/>
            <a:r>
              <a:rPr lang="en-US" dirty="0" smtClean="0"/>
              <a:t>Prioritization is essential to choose skew angle and the order to minimize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438401"/>
            <a:ext cx="6096000" cy="351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438401"/>
            <a:ext cx="1819506" cy="126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426043" y="3703690"/>
            <a:ext cx="0" cy="17827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4572000"/>
            <a:ext cx="0" cy="8842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2800" y="4038600"/>
            <a:ext cx="0" cy="14176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91914" y="3048000"/>
            <a:ext cx="0" cy="2590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4500265"/>
            <a:ext cx="166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but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and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All orders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2714" y="3810000"/>
            <a:ext cx="174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Skew angle can reduce: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91914" y="3581401"/>
            <a:ext cx="2718486" cy="1013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52800" y="4088224"/>
            <a:ext cx="3657600" cy="78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426044" y="4038602"/>
            <a:ext cx="4584356" cy="114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Effect of Skew Angle w/ 2-step skew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P-P Cogging </a:t>
            </a:r>
            <a:r>
              <a:rPr lang="en-US" dirty="0" err="1" smtClean="0"/>
              <a:t>vs</a:t>
            </a:r>
            <a:r>
              <a:rPr lang="en-US" dirty="0" smtClean="0"/>
              <a:t> skew angle</a:t>
            </a:r>
          </a:p>
          <a:p>
            <a:pPr lvl="1"/>
            <a:r>
              <a:rPr lang="en-US" dirty="0" smtClean="0"/>
              <a:t>Each order with equal amplitude assumed (9</a:t>
            </a:r>
            <a:r>
              <a:rPr lang="en-US" baseline="30000" dirty="0" smtClean="0"/>
              <a:t>th</a:t>
            </a:r>
            <a:r>
              <a:rPr lang="en-US" dirty="0" smtClean="0"/>
              <a:t>,18</a:t>
            </a:r>
            <a:r>
              <a:rPr lang="en-US" baseline="30000" dirty="0" smtClean="0"/>
              <a:t>th</a:t>
            </a:r>
            <a:r>
              <a:rPr lang="en-US" dirty="0" smtClean="0"/>
              <a:t>,27</a:t>
            </a:r>
            <a:r>
              <a:rPr lang="en-US" baseline="30000" dirty="0" smtClean="0"/>
              <a:t>th</a:t>
            </a:r>
            <a:r>
              <a:rPr lang="en-US" dirty="0" smtClean="0"/>
              <a:t>, $ 36</a:t>
            </a:r>
            <a:r>
              <a:rPr lang="en-US" baseline="30000" dirty="0" smtClean="0"/>
              <a:t>th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Optimum skew angle is a function of the cogging order</a:t>
            </a:r>
          </a:p>
          <a:p>
            <a:pPr lvl="2"/>
            <a:r>
              <a:rPr lang="en-US" dirty="0" smtClean="0"/>
              <a:t>Less skew needed for minimizing higher order cogging</a:t>
            </a:r>
          </a:p>
          <a:p>
            <a:pPr lvl="2"/>
            <a:r>
              <a:rPr lang="en-US" dirty="0" smtClean="0"/>
              <a:t>Cogging torque more sensitive with lower value of optimum skew angle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438401"/>
            <a:ext cx="6096002" cy="351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683114"/>
            <a:ext cx="1819506" cy="126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6" t="41000" r="41333" b="42000"/>
          <a:stretch>
            <a:fillRect/>
          </a:stretch>
        </p:blipFill>
        <p:spPr bwMode="auto">
          <a:xfrm>
            <a:off x="6934200" y="2474025"/>
            <a:ext cx="1839911" cy="1447799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Motor with P-P Cogging of 50 </a:t>
            </a:r>
            <a:r>
              <a:rPr lang="en-US" dirty="0" err="1" smtClean="0"/>
              <a:t>mNm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P-P Cogging </a:t>
            </a:r>
            <a:r>
              <a:rPr lang="en-US" dirty="0" err="1" smtClean="0"/>
              <a:t>vs</a:t>
            </a:r>
            <a:r>
              <a:rPr lang="en-US" dirty="0" smtClean="0"/>
              <a:t> skew angle</a:t>
            </a:r>
          </a:p>
          <a:p>
            <a:pPr lvl="1"/>
            <a:r>
              <a:rPr lang="en-US" dirty="0" smtClean="0"/>
              <a:t>Each order with equal amplitude assumed (all orders present)</a:t>
            </a:r>
          </a:p>
          <a:p>
            <a:pPr lvl="2"/>
            <a:r>
              <a:rPr lang="en-US" dirty="0" smtClean="0"/>
              <a:t>Skew angle with lowest cogging torque minimizes all orders to a great extent</a:t>
            </a:r>
          </a:p>
          <a:p>
            <a:pPr lvl="3"/>
            <a:r>
              <a:rPr lang="en-US" dirty="0" smtClean="0"/>
              <a:t>Not enough compensation for lower orders around 6 </a:t>
            </a:r>
            <a:r>
              <a:rPr lang="en-US" dirty="0" err="1" smtClean="0"/>
              <a:t>deg</a:t>
            </a:r>
            <a:r>
              <a:rPr lang="en-US" dirty="0" smtClean="0"/>
              <a:t> of skew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437613"/>
            <a:ext cx="6219825" cy="358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4114800"/>
            <a:ext cx="304800" cy="13716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38537"/>
            <a:ext cx="1838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099" idx="1"/>
          </p:cNvCxnSpPr>
          <p:nvPr/>
        </p:nvCxnSpPr>
        <p:spPr>
          <a:xfrm flipH="1">
            <a:off x="2794000" y="4114800"/>
            <a:ext cx="4368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Motor with P-P Cogging of 50 ~ 60 </a:t>
            </a:r>
            <a:r>
              <a:rPr lang="en-US" dirty="0" err="1" smtClean="0"/>
              <a:t>mNm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P-P Cogging </a:t>
            </a:r>
            <a:r>
              <a:rPr lang="en-US" dirty="0" err="1" smtClean="0"/>
              <a:t>vs</a:t>
            </a:r>
            <a:r>
              <a:rPr lang="en-US" dirty="0" smtClean="0"/>
              <a:t> skew angle</a:t>
            </a:r>
          </a:p>
          <a:p>
            <a:pPr lvl="1"/>
            <a:r>
              <a:rPr lang="en-US" dirty="0" smtClean="0"/>
              <a:t>Each order with different amplitude assumed (all orders present)</a:t>
            </a:r>
          </a:p>
          <a:p>
            <a:pPr lvl="2"/>
            <a:r>
              <a:rPr lang="en-US" dirty="0" smtClean="0"/>
              <a:t>Minimum cogging is for skew angle of 6 ~ 10 degrees</a:t>
            </a:r>
          </a:p>
          <a:p>
            <a:pPr lvl="2"/>
            <a:r>
              <a:rPr lang="en-US" dirty="0" smtClean="0"/>
              <a:t>Least cogging amplitude is around 10 </a:t>
            </a:r>
            <a:r>
              <a:rPr lang="en-US" dirty="0" err="1" smtClean="0"/>
              <a:t>deg</a:t>
            </a:r>
            <a:r>
              <a:rPr lang="en-US" dirty="0" smtClean="0"/>
              <a:t> skew (100% reduction in 18</a:t>
            </a:r>
            <a:r>
              <a:rPr lang="en-US" baseline="30000" dirty="0" smtClean="0"/>
              <a:t>th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No phase information accounted for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438401"/>
            <a:ext cx="5791200" cy="333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31327" y="3845545"/>
            <a:ext cx="745273" cy="13716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4494529"/>
            <a:ext cx="1842042" cy="12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18" y="2700454"/>
            <a:ext cx="1838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531327" y="2700454"/>
            <a:ext cx="4025591" cy="1642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75" idx="1"/>
          </p:cNvCxnSpPr>
          <p:nvPr/>
        </p:nvCxnSpPr>
        <p:spPr>
          <a:xfrm flipH="1" flipV="1">
            <a:off x="3276600" y="4343400"/>
            <a:ext cx="3276601" cy="77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Representative PSA/BEV Motor : Effect on Lstk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221069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Minimum cogging torque around 50 </a:t>
            </a:r>
            <a:r>
              <a:rPr lang="en-US" dirty="0" err="1" smtClean="0"/>
              <a:t>mNm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Ke</a:t>
            </a:r>
            <a:r>
              <a:rPr lang="en-US" dirty="0" smtClean="0"/>
              <a:t> loss (stack reduction from no skew) around 3.5%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399213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53000" y="2500647"/>
            <a:ext cx="165279" cy="8382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Representative PSA / BEV Motor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P-P Cogging </a:t>
            </a:r>
            <a:r>
              <a:rPr lang="en-US" dirty="0" err="1" smtClean="0"/>
              <a:t>vs</a:t>
            </a:r>
            <a:r>
              <a:rPr lang="en-US" dirty="0" smtClean="0"/>
              <a:t> skew angle</a:t>
            </a:r>
          </a:p>
          <a:p>
            <a:pPr lvl="1"/>
            <a:r>
              <a:rPr lang="en-US" dirty="0" smtClean="0"/>
              <a:t>Each order </a:t>
            </a:r>
            <a:r>
              <a:rPr lang="en-US" dirty="0" smtClean="0"/>
              <a:t>comes with </a:t>
            </a:r>
            <a:r>
              <a:rPr lang="en-US" dirty="0" smtClean="0"/>
              <a:t>different </a:t>
            </a:r>
            <a:r>
              <a:rPr lang="en-US" dirty="0" smtClean="0"/>
              <a:t>amplitude</a:t>
            </a:r>
            <a:endParaRPr lang="en-US" dirty="0" smtClean="0"/>
          </a:p>
          <a:p>
            <a:pPr lvl="2"/>
            <a:r>
              <a:rPr lang="en-US" dirty="0" smtClean="0"/>
              <a:t>100% reduction of 18</a:t>
            </a:r>
            <a:r>
              <a:rPr lang="en-US" baseline="30000" dirty="0" smtClean="0"/>
              <a:t>th</a:t>
            </a:r>
            <a:r>
              <a:rPr lang="en-US" dirty="0" smtClean="0"/>
              <a:t> and 0% reduction on 36</a:t>
            </a:r>
            <a:r>
              <a:rPr lang="en-US" baseline="30000" dirty="0" smtClean="0"/>
              <a:t>th</a:t>
            </a:r>
            <a:r>
              <a:rPr lang="en-US" dirty="0" smtClean="0"/>
              <a:t> was selected for skew</a:t>
            </a:r>
          </a:p>
          <a:p>
            <a:pPr lvl="3"/>
            <a:r>
              <a:rPr lang="en-US" dirty="0" smtClean="0"/>
              <a:t>PP cogging would be much higher for 100% reduction in 36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3"/>
            <a:r>
              <a:rPr lang="en-US" dirty="0"/>
              <a:t>PP cogging </a:t>
            </a:r>
            <a:r>
              <a:rPr lang="en-US" dirty="0" smtClean="0"/>
              <a:t>is also higher </a:t>
            </a:r>
            <a:r>
              <a:rPr lang="en-US" dirty="0"/>
              <a:t>for </a:t>
            </a:r>
            <a:r>
              <a:rPr lang="en-US" dirty="0" smtClean="0"/>
              <a:t>69% </a:t>
            </a:r>
            <a:r>
              <a:rPr lang="en-US" dirty="0"/>
              <a:t>reduction in 36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and 41% reduction in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72899"/>
            <a:ext cx="5943601" cy="34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0094" y="3962400"/>
            <a:ext cx="828906" cy="12954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27" y="4805228"/>
            <a:ext cx="1842042" cy="12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44" y="2680101"/>
            <a:ext cx="1838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667000" y="3256364"/>
            <a:ext cx="4135244" cy="934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3429000" y="4654099"/>
            <a:ext cx="3369527" cy="77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Representative PSA/BEV Motor : Effect on Lstk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21285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29200" y="2514600"/>
            <a:ext cx="914400" cy="9906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9530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and 27</a:t>
            </a:r>
            <a:r>
              <a:rPr lang="en-US" baseline="30000" dirty="0" smtClean="0"/>
              <a:t>th</a:t>
            </a:r>
            <a:r>
              <a:rPr lang="en-US" dirty="0" smtClean="0"/>
              <a:t> order had very low contribution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and 36</a:t>
            </a:r>
            <a:r>
              <a:rPr lang="en-US" baseline="30000" dirty="0" smtClean="0"/>
              <a:t>th</a:t>
            </a:r>
            <a:r>
              <a:rPr lang="en-US" dirty="0" smtClean="0"/>
              <a:t> orders are the main contributors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Balance between 18</a:t>
            </a:r>
            <a:r>
              <a:rPr lang="en-US" baseline="30000" dirty="0" smtClean="0"/>
              <a:t>th</a:t>
            </a:r>
            <a:r>
              <a:rPr lang="en-US" dirty="0" smtClean="0"/>
              <a:t> and 36</a:t>
            </a:r>
            <a:r>
              <a:rPr lang="en-US" baseline="30000" dirty="0" smtClean="0"/>
              <a:t>th</a:t>
            </a:r>
            <a:r>
              <a:rPr lang="en-US" dirty="0" smtClean="0"/>
              <a:t> order cancellation is the key to minimize overall cogging torque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 smtClean="0"/>
              <a:t>Representative PSA/BEV Motor : BEMF Harmonics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105400"/>
            <a:ext cx="723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Minimum harmonics (combined all orders) around 8 to 9 </a:t>
            </a:r>
            <a:r>
              <a:rPr lang="en-US" dirty="0" err="1" smtClean="0"/>
              <a:t>deg</a:t>
            </a:r>
            <a:r>
              <a:rPr lang="en-US" dirty="0" smtClean="0"/>
              <a:t> skew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Sensitivity of 7</a:t>
            </a:r>
            <a:r>
              <a:rPr lang="en-US" baseline="30000" dirty="0" smtClean="0"/>
              <a:t>th</a:t>
            </a:r>
            <a:r>
              <a:rPr lang="en-US" dirty="0" smtClean="0"/>
              <a:t> order harmonics higher than all other orders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Accuracy of % harmonics is within 0.1%~0.2%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200"/>
            <a:ext cx="62144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49521" y="3797121"/>
            <a:ext cx="1024066" cy="6858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9165" y="1371600"/>
            <a:ext cx="3488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Minimum cogging at 10 </a:t>
            </a:r>
            <a:r>
              <a:rPr lang="en-US" dirty="0" err="1" smtClean="0"/>
              <a:t>deg</a:t>
            </a:r>
            <a:r>
              <a:rPr lang="en-US" dirty="0" smtClean="0"/>
              <a:t> skew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Minimum harmonics (between 8 and 9 </a:t>
            </a:r>
            <a:r>
              <a:rPr lang="en-US" dirty="0" err="1" smtClean="0"/>
              <a:t>deg</a:t>
            </a:r>
            <a:r>
              <a:rPr lang="en-US" dirty="0" smtClean="0"/>
              <a:t> skew)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err="1" smtClean="0"/>
              <a:t>Ke</a:t>
            </a:r>
            <a:r>
              <a:rPr lang="en-US" dirty="0" smtClean="0"/>
              <a:t> loss could be compromised </a:t>
            </a:r>
            <a:r>
              <a:rPr lang="en-US" dirty="0" smtClean="0"/>
              <a:t>around</a:t>
            </a:r>
            <a:r>
              <a:rPr lang="en-US" dirty="0" smtClean="0"/>
              <a:t> </a:t>
            </a:r>
            <a:r>
              <a:rPr lang="en-US" dirty="0" smtClean="0"/>
              <a:t>8 </a:t>
            </a:r>
            <a:r>
              <a:rPr lang="en-US" dirty="0" smtClean="0"/>
              <a:t>to </a:t>
            </a:r>
            <a:r>
              <a:rPr lang="en-US" dirty="0" smtClean="0"/>
              <a:t>9 </a:t>
            </a:r>
            <a:r>
              <a:rPr lang="en-US" dirty="0" err="1" smtClean="0"/>
              <a:t>deg</a:t>
            </a:r>
            <a:r>
              <a:rPr lang="en-US" dirty="0" smtClean="0"/>
              <a:t> skew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" y="685800"/>
            <a:ext cx="5042079" cy="303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1" y="3733800"/>
            <a:ext cx="5042079" cy="303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38400" y="2057400"/>
            <a:ext cx="1295400" cy="11430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838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BACK UP SLIDES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Background of R1=R2, 2-Step Skewed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 smtClean="0"/>
              <a:t>Improved magnet yield / utilization compared to pole shaped design</a:t>
            </a:r>
            <a:endParaRPr lang="en-US" sz="2200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700" dirty="0" smtClean="0"/>
              <a:t>Can reduce motor stack length for a particular torque requirement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 smtClean="0"/>
              <a:t>Reduced air-gap and uniform magnet thickness compared </a:t>
            </a:r>
            <a:r>
              <a:rPr lang="en-US" sz="2200" dirty="0"/>
              <a:t>to pole shaped </a:t>
            </a:r>
            <a:r>
              <a:rPr lang="en-US" sz="2200" dirty="0" smtClean="0"/>
              <a:t>magnet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700" dirty="0" smtClean="0"/>
              <a:t>Improved demagnetization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Potential to reduce HRE (</a:t>
            </a:r>
            <a:r>
              <a:rPr lang="en-US" sz="1400" dirty="0" err="1" smtClean="0"/>
              <a:t>Dy</a:t>
            </a:r>
            <a:r>
              <a:rPr lang="en-US" sz="1400" dirty="0" smtClean="0"/>
              <a:t>, Tb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 smtClean="0"/>
              <a:t>Less number of magnets compared to pole shaped 3-step skew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 smtClean="0"/>
              <a:t>Reduce some variability on magnet dimensions and placement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 smtClean="0"/>
              <a:t>Potential design options for smaller motor lengths when 3-step skew is challenging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 smtClean="0">
                <a:solidFill>
                  <a:srgbClr val="FF0000"/>
                </a:solidFill>
              </a:rPr>
              <a:t>Requires active cancellation for cogging torque, may require ripple cancellation too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 smtClean="0"/>
              <a:t>PSA, BEV, FIASA, VSS –potential programs at hand</a:t>
            </a:r>
            <a:endParaRPr lang="en-US" sz="1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7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smtClean="0"/>
              <a:t>Study on a 30 mm Long Motor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914400"/>
            <a:ext cx="8229600" cy="3733800"/>
          </a:xfrm>
        </p:spPr>
        <p:txBody>
          <a:bodyPr/>
          <a:lstStyle/>
          <a:p>
            <a:r>
              <a:rPr lang="en-US" dirty="0" smtClean="0"/>
              <a:t>Pole Shaped Magnet w/ traditional tooth design</a:t>
            </a:r>
          </a:p>
          <a:p>
            <a:pPr lvl="1"/>
            <a:r>
              <a:rPr lang="en-US" dirty="0" smtClean="0"/>
              <a:t>Pole shaping factor varies from 0.7 ~ 1.116 </a:t>
            </a:r>
          </a:p>
          <a:p>
            <a:pPr lvl="2"/>
            <a:r>
              <a:rPr lang="en-US" dirty="0" smtClean="0"/>
              <a:t>Both cogging torque and BEMF analyzed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99" y="2286001"/>
            <a:ext cx="2404201" cy="194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00" y="2286000"/>
            <a:ext cx="2600160" cy="194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>
            <a:off x="4038600" y="2857500"/>
            <a:ext cx="1295400" cy="495300"/>
          </a:xfrm>
          <a:prstGeom prst="striped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24799" y="1676400"/>
            <a:ext cx="423001" cy="22098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24799" y="1676400"/>
            <a:ext cx="4385401" cy="22098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9" y="4529743"/>
            <a:ext cx="1952171" cy="19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99" y="4529743"/>
            <a:ext cx="2052687" cy="19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triped Right Arrow 10"/>
          <p:cNvSpPr/>
          <p:nvPr/>
        </p:nvSpPr>
        <p:spPr>
          <a:xfrm rot="3646443">
            <a:off x="486491" y="4614352"/>
            <a:ext cx="1271121" cy="449339"/>
          </a:xfrm>
          <a:prstGeom prst="stripedRightArrow">
            <a:avLst/>
          </a:prstGeom>
          <a:noFill/>
          <a:ln w="254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7036258">
            <a:off x="5820438" y="4545847"/>
            <a:ext cx="1271121" cy="449339"/>
          </a:xfrm>
          <a:prstGeom prst="stripedRightArrow">
            <a:avLst/>
          </a:prstGeom>
          <a:noFill/>
          <a:ln w="254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</Template>
  <TotalTime>1049</TotalTime>
  <Words>731</Words>
  <Application>Microsoft Office PowerPoint</Application>
  <PresentationFormat>On-screen Show 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2014 Internal Template_Final</vt:lpstr>
      <vt:lpstr>Needle wound 9/6 motor w/ 2-step Skewed Rotor : Few Design Variants</vt:lpstr>
      <vt:lpstr>Effect of Skew Angle w/ 2-step skew</vt:lpstr>
      <vt:lpstr>Representative PSA / BEV Motor</vt:lpstr>
      <vt:lpstr>Representative PSA/BEV Motor : Effect on Lstk</vt:lpstr>
      <vt:lpstr>Representative PSA/BEV Motor : BEMF Harmonics</vt:lpstr>
      <vt:lpstr>Summary</vt:lpstr>
      <vt:lpstr>BACK UP SLIDES</vt:lpstr>
      <vt:lpstr>Background of R1=R2, 2-Step Skewed Design</vt:lpstr>
      <vt:lpstr>Study on a 30 mm Long Motor</vt:lpstr>
      <vt:lpstr>Cogging Torque : Different Pole Shaping</vt:lpstr>
      <vt:lpstr>BEMF and Ke : Different Pole Shaping</vt:lpstr>
      <vt:lpstr>Cogging Torque Sensitivity</vt:lpstr>
      <vt:lpstr>Study on a 30 mm Long Motor-Contd.</vt:lpstr>
      <vt:lpstr>Cogging Torque Sensitivity</vt:lpstr>
      <vt:lpstr>BEMF Harmonics Sensitivity</vt:lpstr>
      <vt:lpstr>Current Design vs. Alternate Options -Comparison</vt:lpstr>
      <vt:lpstr>Current Design vs. Alternate Options - Comparison (contd.)</vt:lpstr>
      <vt:lpstr>Some Competition Data – (under development)</vt:lpstr>
      <vt:lpstr>Motor with P-P Cogging of 50 mNm</vt:lpstr>
      <vt:lpstr>Motor with P-P Cogging of 50 mNm</vt:lpstr>
      <vt:lpstr>Motor with P-P Cogging of 50 ~ 60 mNm</vt:lpstr>
      <vt:lpstr>Representative PSA/BEV Motor : Effect on Lstk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1 Motor Specs</dc:title>
  <dc:creator>Krieger, Geoff</dc:creator>
  <cp:lastModifiedBy>Islam, Rakib</cp:lastModifiedBy>
  <cp:revision>63</cp:revision>
  <dcterms:created xsi:type="dcterms:W3CDTF">2014-10-21T20:53:33Z</dcterms:created>
  <dcterms:modified xsi:type="dcterms:W3CDTF">2014-11-12T20:48:32Z</dcterms:modified>
</cp:coreProperties>
</file>