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9" r:id="rId3"/>
    <p:sldId id="296" r:id="rId4"/>
    <p:sldId id="290" r:id="rId5"/>
    <p:sldId id="292" r:id="rId6"/>
    <p:sldId id="297" r:id="rId7"/>
    <p:sldId id="298" r:id="rId8"/>
    <p:sldId id="295" r:id="rId9"/>
    <p:sldId id="299" r:id="rId10"/>
    <p:sldId id="300" r:id="rId1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2" autoAdjust="0"/>
    <p:restoredTop sz="97554" autoAdjust="0"/>
  </p:normalViewPr>
  <p:slideViewPr>
    <p:cSldViewPr>
      <p:cViewPr>
        <p:scale>
          <a:sx n="60" d="100"/>
          <a:sy n="60" d="100"/>
        </p:scale>
        <p:origin x="-198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EA84E-484B-450B-95DA-517CCBD740A1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7383A-1489-4F1F-A407-5A99D804F3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87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August 4,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Automotive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REPS Ratio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304799" y="1066800"/>
            <a:ext cx="6629401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Nexteer </a:t>
            </a:r>
            <a:r>
              <a:rPr lang="en-US" dirty="0" smtClean="0"/>
              <a:t>Ball Circuit Designs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2539"/>
              </p:ext>
            </p:extLst>
          </p:nvPr>
        </p:nvGraphicFramePr>
        <p:xfrm>
          <a:off x="152399" y="1981200"/>
          <a:ext cx="8945471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296232" imgH="2486088" progId="Excel.Sheet.12">
                  <p:embed/>
                </p:oleObj>
              </mc:Choice>
              <mc:Fallback>
                <p:oleObj name="Worksheet" r:id="rId3" imgW="7296232" imgH="24860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399" y="1981200"/>
                        <a:ext cx="8945471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Summary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96378" cy="344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6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Ratio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Systems and Motor engineering desired the highest possible ratios</a:t>
            </a:r>
          </a:p>
          <a:p>
            <a:pPr lvl="1"/>
            <a:r>
              <a:rPr lang="en-US" dirty="0" smtClean="0"/>
              <a:t>Had jump-over internal ball return</a:t>
            </a:r>
          </a:p>
          <a:p>
            <a:pPr lvl="1"/>
            <a:r>
              <a:rPr lang="en-US" dirty="0" smtClean="0"/>
              <a:t>Didn’t have toothed belts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Historic Constraints</a:t>
            </a:r>
          </a:p>
          <a:p>
            <a:pPr lvl="1"/>
            <a:r>
              <a:rPr lang="en-US" dirty="0" smtClean="0"/>
              <a:t>Packaging wasn’t a huge constraint </a:t>
            </a:r>
          </a:p>
          <a:p>
            <a:pPr lvl="1"/>
            <a:r>
              <a:rPr lang="en-US" dirty="0" smtClean="0"/>
              <a:t>R&amp;P grease didn’t perform well in cold in </a:t>
            </a:r>
            <a:r>
              <a:rPr lang="en-US" dirty="0" err="1" smtClean="0"/>
              <a:t>ballnut</a:t>
            </a:r>
            <a:r>
              <a:rPr lang="en-US" dirty="0" smtClean="0"/>
              <a:t>/</a:t>
            </a:r>
            <a:r>
              <a:rPr lang="en-US" dirty="0" err="1" smtClean="0"/>
              <a:t>ballscrew</a:t>
            </a:r>
            <a:endParaRPr lang="en-US" dirty="0" smtClean="0"/>
          </a:p>
          <a:p>
            <a:pPr lvl="1"/>
            <a:r>
              <a:rPr lang="en-US" dirty="0" err="1" smtClean="0"/>
              <a:t>Ballscrew</a:t>
            </a:r>
            <a:r>
              <a:rPr lang="en-US" dirty="0" smtClean="0"/>
              <a:t> development is difficult.  Not just a question of scaling.</a:t>
            </a:r>
          </a:p>
          <a:p>
            <a:pPr lvl="1"/>
            <a:r>
              <a:rPr lang="en-US" dirty="0" smtClean="0"/>
              <a:t>Inertia</a:t>
            </a:r>
          </a:p>
          <a:p>
            <a:pPr lvl="1"/>
            <a:r>
              <a:rPr lang="en-US" dirty="0" smtClean="0"/>
              <a:t>Motor speed</a:t>
            </a:r>
          </a:p>
          <a:p>
            <a:pPr marL="35083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7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Pulley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Original </a:t>
            </a:r>
            <a:r>
              <a:rPr lang="en-US" dirty="0"/>
              <a:t>d</a:t>
            </a:r>
            <a:r>
              <a:rPr lang="en-US" dirty="0" smtClean="0"/>
              <a:t>esign dictated by overall ratio optimization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30 tooth is smallest we want for</a:t>
            </a:r>
          </a:p>
          <a:p>
            <a:pPr lvl="2"/>
            <a:r>
              <a:rPr lang="en-US" dirty="0" smtClean="0"/>
              <a:t>Belt radius bending/fatigue concerns</a:t>
            </a:r>
          </a:p>
          <a:p>
            <a:pPr lvl="2"/>
            <a:r>
              <a:rPr lang="en-US" dirty="0" smtClean="0"/>
              <a:t>PM pulley wall thickness over a 10 mm motor shaft (12 mm requires larger pulley)</a:t>
            </a:r>
          </a:p>
          <a:p>
            <a:pPr lvl="1"/>
            <a:r>
              <a:rPr lang="en-US" dirty="0" smtClean="0"/>
              <a:t>35 tooth is smallest before needing a tensioner</a:t>
            </a:r>
          </a:p>
          <a:p>
            <a:pPr marL="350838" lvl="1" indent="0">
              <a:buNone/>
            </a:pPr>
            <a:endParaRPr lang="en-US" dirty="0" smtClean="0"/>
          </a:p>
          <a:p>
            <a:r>
              <a:rPr lang="en-US" dirty="0" smtClean="0"/>
              <a:t>Current Design</a:t>
            </a:r>
            <a:endParaRPr lang="en-US" dirty="0"/>
          </a:p>
          <a:p>
            <a:pPr lvl="1"/>
            <a:r>
              <a:rPr lang="en-US" dirty="0" smtClean="0"/>
              <a:t>Tooth design and width dictated by belt design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7200"/>
            <a:ext cx="1850427" cy="154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1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Driven Pulley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382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Steel</a:t>
            </a:r>
          </a:p>
          <a:p>
            <a:pPr lvl="1"/>
            <a:r>
              <a:rPr lang="en-US" dirty="0" smtClean="0"/>
              <a:t>Original design dictated by package within bearing bore with bearings that could react the loading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Large constrained by size in bore</a:t>
            </a:r>
          </a:p>
          <a:p>
            <a:pPr lvl="2"/>
            <a:r>
              <a:rPr lang="en-US" dirty="0" smtClean="0"/>
              <a:t>Small constrained by </a:t>
            </a:r>
            <a:r>
              <a:rPr lang="en-US" dirty="0" err="1" smtClean="0"/>
              <a:t>ballnut</a:t>
            </a:r>
            <a:r>
              <a:rPr lang="en-US" dirty="0" smtClean="0"/>
              <a:t> plus return guide OD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Current Design</a:t>
            </a:r>
          </a:p>
          <a:p>
            <a:pPr lvl="1"/>
            <a:r>
              <a:rPr lang="en-US" dirty="0" smtClean="0"/>
              <a:t>Plastic</a:t>
            </a:r>
            <a:endParaRPr lang="en-US" dirty="0"/>
          </a:p>
          <a:p>
            <a:pPr lvl="1"/>
            <a:r>
              <a:rPr lang="en-US" dirty="0" smtClean="0"/>
              <a:t>124 teeth / </a:t>
            </a:r>
            <a:r>
              <a:rPr lang="en-US" dirty="0" err="1" smtClean="0"/>
              <a:t>ballnut</a:t>
            </a:r>
            <a:r>
              <a:rPr lang="en-US" dirty="0" smtClean="0"/>
              <a:t> rev</a:t>
            </a:r>
          </a:p>
          <a:p>
            <a:pPr lvl="1"/>
            <a:r>
              <a:rPr lang="en-US" dirty="0" smtClean="0"/>
              <a:t>Tooth design and width dictated by belt design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25569"/>
            <a:ext cx="2000250" cy="21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3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 Ball Screw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295400"/>
            <a:ext cx="83820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5 mm and 6 mm leads were tried for more ratio</a:t>
            </a:r>
          </a:p>
          <a:p>
            <a:pPr lvl="2"/>
            <a:r>
              <a:rPr lang="en-US" dirty="0" smtClean="0"/>
              <a:t>Very small balls</a:t>
            </a:r>
          </a:p>
          <a:p>
            <a:pPr lvl="3"/>
            <a:r>
              <a:rPr lang="en-US" dirty="0" smtClean="0"/>
              <a:t>Noisy, poor durability, poor </a:t>
            </a:r>
            <a:r>
              <a:rPr lang="en-US" dirty="0" err="1" smtClean="0"/>
              <a:t>backdrive</a:t>
            </a:r>
            <a:r>
              <a:rPr lang="en-US" dirty="0" smtClean="0"/>
              <a:t>, poor cold performance</a:t>
            </a:r>
          </a:p>
          <a:p>
            <a:pPr lvl="1"/>
            <a:r>
              <a:rPr lang="en-US" dirty="0" smtClean="0"/>
              <a:t>8 mm lead was originally designed for a 25 mm rack</a:t>
            </a:r>
          </a:p>
          <a:p>
            <a:pPr lvl="1"/>
            <a:r>
              <a:rPr lang="en-US" dirty="0" err="1" smtClean="0"/>
              <a:t>Kinefac</a:t>
            </a:r>
            <a:r>
              <a:rPr lang="en-US" dirty="0" smtClean="0"/>
              <a:t> rollers didn’t perform well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5 degree lead angle minimum rule of thumb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backdriveability</a:t>
            </a:r>
            <a:r>
              <a:rPr lang="en-US" dirty="0" smtClean="0"/>
              <a:t>.  Came from someone at Thompson Ball Screw.</a:t>
            </a:r>
          </a:p>
          <a:p>
            <a:pPr lvl="1"/>
            <a:r>
              <a:rPr lang="en-US" dirty="0" smtClean="0"/>
              <a:t>Manufacturing wants a common lead for all Rack Diameters</a:t>
            </a:r>
          </a:p>
          <a:p>
            <a:pPr lvl="2"/>
            <a:r>
              <a:rPr lang="en-US" dirty="0" smtClean="0"/>
              <a:t>Dies are same for 28 mm and 31 mm (Also will be for 26 mm)</a:t>
            </a:r>
          </a:p>
          <a:p>
            <a:r>
              <a:rPr lang="en-US" dirty="0" smtClean="0"/>
              <a:t>Current Design</a:t>
            </a:r>
            <a:endParaRPr lang="en-US" dirty="0"/>
          </a:p>
          <a:p>
            <a:pPr lvl="1"/>
            <a:r>
              <a:rPr lang="en-US" dirty="0" smtClean="0"/>
              <a:t>8 mm lead</a:t>
            </a:r>
          </a:p>
          <a:p>
            <a:pPr lvl="1"/>
            <a:r>
              <a:rPr lang="en-US" dirty="0" smtClean="0"/>
              <a:t>Rolled ball track (</a:t>
            </a:r>
            <a:r>
              <a:rPr lang="en-US" dirty="0" err="1" smtClean="0"/>
              <a:t>Profiroll</a:t>
            </a:r>
            <a:r>
              <a:rPr lang="en-US" dirty="0" smtClean="0"/>
              <a:t>) is used for better NVH performance </a:t>
            </a:r>
          </a:p>
          <a:p>
            <a:pPr lvl="2"/>
            <a:r>
              <a:rPr lang="en-US" dirty="0" smtClean="0"/>
              <a:t>Alternatively, grinding creates white noise, however is better for efficiency due to less lead related errors.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dirty="0" smtClean="0"/>
              <a:t>Ball Nut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838200"/>
            <a:ext cx="441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Jump-over internal bank return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Minimum lead is constrained by return geometry.  Smaller lead would interfere with adjacent track wall thickness at return port.</a:t>
            </a:r>
          </a:p>
          <a:p>
            <a:pPr lvl="1"/>
            <a:r>
              <a:rPr lang="en-US" dirty="0" smtClean="0"/>
              <a:t>Lead &lt; 8mm will require  a different ball return strategy.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 Design</a:t>
            </a:r>
          </a:p>
          <a:p>
            <a:pPr lvl="1"/>
            <a:r>
              <a:rPr lang="en-US" dirty="0" smtClean="0"/>
              <a:t>External return is very good for NVH and cost</a:t>
            </a:r>
          </a:p>
          <a:p>
            <a:pPr lvl="1"/>
            <a:r>
              <a:rPr lang="en-US" dirty="0" smtClean="0"/>
              <a:t>Smaller package return (OD) under development to mitigate pulley roundness issues but could help driven pulley min size constraint if that were ever desired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81336" y="2209800"/>
            <a:ext cx="4128370" cy="2667000"/>
            <a:chOff x="4827738" y="1545336"/>
            <a:chExt cx="4128370" cy="2667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738" y="1545336"/>
              <a:ext cx="4128370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Oval 3"/>
            <p:cNvSpPr/>
            <p:nvPr/>
          </p:nvSpPr>
          <p:spPr>
            <a:xfrm rot="-300000">
              <a:off x="6096167" y="2116836"/>
              <a:ext cx="521046" cy="1524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02" y="457200"/>
            <a:ext cx="205817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9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3820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Grooved Poly V-belt</a:t>
            </a:r>
          </a:p>
          <a:p>
            <a:pPr lvl="1"/>
            <a:r>
              <a:rPr lang="en-US" dirty="0" smtClean="0"/>
              <a:t>Gates 2 mm pitch, 5 degree helix</a:t>
            </a:r>
          </a:p>
          <a:p>
            <a:pPr lvl="2"/>
            <a:r>
              <a:rPr lang="en-US" dirty="0" smtClean="0"/>
              <a:t>Optimal for durability (force into flange) and NVH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Durability / bending.  Minimum of 30 tooth drive.</a:t>
            </a:r>
          </a:p>
          <a:p>
            <a:pPr lvl="1"/>
            <a:r>
              <a:rPr lang="en-US" dirty="0" smtClean="0"/>
              <a:t>Consistent angle for tensioning.</a:t>
            </a:r>
          </a:p>
          <a:p>
            <a:pPr lvl="1"/>
            <a:r>
              <a:rPr lang="en-US" dirty="0" smtClean="0"/>
              <a:t>Minimum width (UP375 = 25 mm wide)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 Design</a:t>
            </a:r>
          </a:p>
          <a:p>
            <a:pPr lvl="1"/>
            <a:r>
              <a:rPr lang="en-US" dirty="0" smtClean="0"/>
              <a:t>Gates Standard Tooth</a:t>
            </a:r>
            <a:endParaRPr lang="en-US" dirty="0"/>
          </a:p>
          <a:p>
            <a:pPr lvl="1"/>
            <a:r>
              <a:rPr lang="en-US" dirty="0" smtClean="0"/>
              <a:t>Gates Deep Tooth</a:t>
            </a:r>
          </a:p>
          <a:p>
            <a:pPr lvl="2"/>
            <a:r>
              <a:rPr lang="en-US" dirty="0" smtClean="0"/>
              <a:t>2 mm pitch, 5 degree helix, ~.130 mm deeper tooth</a:t>
            </a:r>
          </a:p>
          <a:p>
            <a:pPr lvl="1"/>
            <a:r>
              <a:rPr lang="en-US" dirty="0" err="1" smtClean="0"/>
              <a:t>Dayco</a:t>
            </a:r>
            <a:r>
              <a:rPr lang="en-US" dirty="0" smtClean="0"/>
              <a:t> Standard Tooth</a:t>
            </a:r>
          </a:p>
          <a:p>
            <a:pPr lvl="2"/>
            <a:r>
              <a:rPr lang="en-US" dirty="0" smtClean="0"/>
              <a:t>2 mm pitch, 6 degree helix, ~.165 mm deeper tooth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2001"/>
            <a:ext cx="2656114" cy="162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304799" y="1066800"/>
            <a:ext cx="6629401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Mechanical Trade-offs for a smaller motor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068" y="3212068"/>
            <a:ext cx="3429000" cy="2438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2193" y="3909743"/>
            <a:ext cx="2743200" cy="1752600"/>
          </a:xfrm>
          <a:prstGeom prst="rect">
            <a:avLst/>
          </a:prstGeom>
          <a:solidFill>
            <a:schemeClr val="accent1"/>
          </a:solidFill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Assist Ratio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42193" y="5674218"/>
            <a:ext cx="3974275" cy="1065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30318" y="2754868"/>
            <a:ext cx="0" cy="2931225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524532" y="43399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Belt Ratio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92268" y="5802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/ Lead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43044" y="572666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.125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84456" y="2667000"/>
            <a:ext cx="1232012" cy="1265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25279">
            <a:off x="3927129" y="3166937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Numerically Higher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0200" y="2286000"/>
            <a:ext cx="16482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Motor Speed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Inertia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92668" y="5401270"/>
            <a:ext cx="3095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Increased </a:t>
            </a:r>
            <a:r>
              <a:rPr lang="en-US" sz="1600" dirty="0" err="1" smtClean="0"/>
              <a:t>Backdrive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New ball return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Proliferate BS Manufacturing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8668" y="2133600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Larger Package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Tensioner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3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Internal 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Internal Template_Final</Template>
  <TotalTime>4660</TotalTime>
  <Words>495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2014 Internal Template_Final</vt:lpstr>
      <vt:lpstr>Microsoft Excel Worksheet</vt:lpstr>
      <vt:lpstr>REPS Ratio</vt:lpstr>
      <vt:lpstr>Ratio Summary</vt:lpstr>
      <vt:lpstr>Overall Ratio</vt:lpstr>
      <vt:lpstr>Drive Pulley</vt:lpstr>
      <vt:lpstr>Driven Pulley</vt:lpstr>
      <vt:lpstr>Rack Ball Screw</vt:lpstr>
      <vt:lpstr>Ball Nut</vt:lpstr>
      <vt:lpstr>Belt</vt:lpstr>
      <vt:lpstr>Summary</vt:lpstr>
      <vt:lpstr>Reference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Quarterly Business Update</dc:title>
  <dc:creator>Vincent, Allison</dc:creator>
  <cp:lastModifiedBy>von Matt, Nik A</cp:lastModifiedBy>
  <cp:revision>116</cp:revision>
  <cp:lastPrinted>2014-06-23T13:27:06Z</cp:lastPrinted>
  <dcterms:created xsi:type="dcterms:W3CDTF">2014-03-12T15:36:08Z</dcterms:created>
  <dcterms:modified xsi:type="dcterms:W3CDTF">2014-08-04T12:47:35Z</dcterms:modified>
</cp:coreProperties>
</file>