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2" r:id="rId6"/>
    <p:sldId id="263" r:id="rId7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70" autoAdjust="0"/>
  </p:normalViewPr>
  <p:slideViewPr>
    <p:cSldViewPr>
      <p:cViewPr>
        <p:scale>
          <a:sx n="90" d="100"/>
          <a:sy n="90" d="100"/>
        </p:scale>
        <p:origin x="-8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90B6F562-B82B-4CC2-BFA6-8E12E19E570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8989399-9D01-4588-90B0-E9E0BF0E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381000"/>
            <a:ext cx="8099425" cy="1262063"/>
          </a:xfrm>
        </p:spPr>
        <p:txBody>
          <a:bodyPr anchor="b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1828800"/>
            <a:ext cx="8102600" cy="530225"/>
          </a:xfrm>
        </p:spPr>
        <p:txBody>
          <a:bodyPr/>
          <a:lstStyle>
            <a:lvl1pPr marL="0" indent="0" algn="l">
              <a:buFont typeface="Wingdings" charset="2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 flipH="1">
            <a:off x="0" y="0"/>
            <a:ext cx="9144000" cy="5809129"/>
          </a:xfrm>
          <a:prstGeom prst="rect">
            <a:avLst/>
          </a:prstGeom>
        </p:spPr>
      </p:pic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949700" y="6497637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SE33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152400" y="6497637"/>
            <a:ext cx="449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Nexteer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</a:rPr>
              <a:t> Automotive Corporation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Confidential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30" y="5991603"/>
            <a:ext cx="2615823" cy="509477"/>
          </a:xfrm>
          <a:prstGeom prst="rect">
            <a:avLst/>
          </a:prstGeom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010400" y="6490648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2C77599A-825E-41D2-9D76-138032C595CB}" type="slidenum">
              <a:rPr lang="en-US" sz="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charset="2"/>
        <a:buChar char="-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47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"/>
        <a:defRPr>
          <a:solidFill>
            <a:schemeClr val="tx1"/>
          </a:solidFill>
          <a:latin typeface="+mn-lt"/>
          <a:ea typeface="ＭＳ Ｐゴシック" charset="-128"/>
        </a:defRPr>
      </a:lvl3pPr>
      <a:lvl4pPr marL="13176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160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SE33 – Motor Sensor Selection Strategy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Description</a:t>
            </a:r>
          </a:p>
          <a:p>
            <a:pPr lvl="1"/>
            <a:r>
              <a:rPr lang="en-US" dirty="0" smtClean="0"/>
              <a:t>End mounted motor position sensing</a:t>
            </a:r>
          </a:p>
          <a:p>
            <a:pPr lvl="1"/>
            <a:r>
              <a:rPr lang="en-US" dirty="0" smtClean="0"/>
              <a:t>Two pole magnet</a:t>
            </a:r>
          </a:p>
          <a:p>
            <a:pPr lvl="1"/>
            <a:r>
              <a:rPr lang="en-US" dirty="0" smtClean="0"/>
              <a:t>Application/Requirement dependent strategy</a:t>
            </a:r>
            <a:endParaRPr lang="en-US" dirty="0"/>
          </a:p>
          <a:p>
            <a:r>
              <a:rPr lang="en-US" dirty="0" smtClean="0"/>
              <a:t>Motivation </a:t>
            </a:r>
            <a:r>
              <a:rPr lang="en-US" dirty="0"/>
              <a:t>(</a:t>
            </a:r>
            <a:r>
              <a:rPr lang="en-US" dirty="0" err="1" smtClean="0"/>
              <a:t>Type:n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&lt;Provide rationale&gt;</a:t>
            </a:r>
          </a:p>
          <a:p>
            <a:r>
              <a:rPr lang="en-US" dirty="0" smtClean="0"/>
              <a:t>Deliverables</a:t>
            </a:r>
            <a:endParaRPr lang="en-US" dirty="0"/>
          </a:p>
          <a:p>
            <a:pPr lvl="1"/>
            <a:r>
              <a:rPr lang="en-US" dirty="0" smtClean="0"/>
              <a:t>Selection Guide for Pursuits</a:t>
            </a:r>
          </a:p>
          <a:p>
            <a:pPr lvl="1"/>
            <a:r>
              <a:rPr lang="en-US" dirty="0" smtClean="0"/>
              <a:t>Sensor Roadmap</a:t>
            </a:r>
            <a:endParaRPr lang="en-US" dirty="0"/>
          </a:p>
          <a:p>
            <a:r>
              <a:rPr lang="en-US" dirty="0"/>
              <a:t> Timing</a:t>
            </a:r>
          </a:p>
          <a:p>
            <a:pPr lvl="1"/>
            <a:r>
              <a:rPr lang="en-US" dirty="0" smtClean="0"/>
              <a:t>Guide and roadmap for 2015/2016 Pursuits September 2015</a:t>
            </a:r>
          </a:p>
          <a:p>
            <a:pPr lvl="1"/>
            <a:r>
              <a:rPr lang="en-US" dirty="0" smtClean="0"/>
              <a:t>Guide and roadmap for 2016/2017 Pursuits Q2 2016</a:t>
            </a:r>
            <a:endParaRPr lang="en-US" dirty="0"/>
          </a:p>
          <a:p>
            <a:r>
              <a:rPr lang="en-US" dirty="0"/>
              <a:t>Team Members/Customers</a:t>
            </a:r>
          </a:p>
          <a:p>
            <a:pPr lvl="1"/>
            <a:r>
              <a:rPr lang="en-US" dirty="0" smtClean="0"/>
              <a:t>Team:  Julie Kleinau, Steve Collier-Hallman, Phil Bright, Ken </a:t>
            </a:r>
            <a:r>
              <a:rPr lang="en-US" dirty="0" err="1" smtClean="0"/>
              <a:t>Sabol</a:t>
            </a:r>
            <a:r>
              <a:rPr lang="en-US" dirty="0" smtClean="0"/>
              <a:t>, Julius Woo, Paul Fisher</a:t>
            </a:r>
          </a:p>
          <a:p>
            <a:pPr lvl="1"/>
            <a:r>
              <a:rPr lang="en-US" dirty="0" smtClean="0"/>
              <a:t>Pursuit Team/PDTs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351897"/>
              </p:ext>
            </p:extLst>
          </p:nvPr>
        </p:nvGraphicFramePr>
        <p:xfrm>
          <a:off x="6096000" y="1752600"/>
          <a:ext cx="2279932" cy="2235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r:id="rId3" imgW="5761905" imgH="5649114" progId="">
                  <p:embed/>
                </p:oleObj>
              </mc:Choice>
              <mc:Fallback>
                <p:oleObj r:id="rId3" imgW="5761905" imgH="5649114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752600"/>
                        <a:ext cx="2279932" cy="2235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57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SE33 – </a:t>
            </a:r>
            <a:r>
              <a:rPr lang="en-US" dirty="0"/>
              <a:t>Motor Sensor Selection Strategy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Status</a:t>
            </a:r>
          </a:p>
          <a:p>
            <a:pPr lvl="1"/>
            <a:r>
              <a:rPr lang="en-US" dirty="0" smtClean="0"/>
              <a:t>Shared Google Sheet established with sensor characteristic comparisons including:</a:t>
            </a:r>
          </a:p>
          <a:p>
            <a:pPr lvl="2"/>
            <a:r>
              <a:rPr lang="en-US" dirty="0" smtClean="0"/>
              <a:t>Technology, supplier, readiness, ability to meet Nexteer requirements, sensitivities, magnet and shunt ring requirements, latest cost book figures.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Different applications have different or unique requirements.</a:t>
            </a:r>
          </a:p>
          <a:p>
            <a:pPr lvl="1"/>
            <a:r>
              <a:rPr lang="en-US" dirty="0" smtClean="0"/>
              <a:t>Need for “turns counter” feature on some programs.</a:t>
            </a:r>
          </a:p>
          <a:p>
            <a:pPr lvl="1"/>
            <a:r>
              <a:rPr lang="en-US" dirty="0" smtClean="0"/>
              <a:t>Varying requirements for redundancy on new programs.</a:t>
            </a:r>
          </a:p>
          <a:p>
            <a:pPr lvl="1"/>
            <a:r>
              <a:rPr lang="en-US" dirty="0" smtClean="0"/>
              <a:t>Packaging constraints on end mounted sensor designs.</a:t>
            </a:r>
          </a:p>
          <a:p>
            <a:pPr lvl="1"/>
            <a:r>
              <a:rPr lang="en-US" dirty="0" smtClean="0"/>
              <a:t>Number of signal interfaces needed on redundant architectures</a:t>
            </a:r>
          </a:p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Complete population of data in shared Google Sheet.</a:t>
            </a:r>
          </a:p>
          <a:p>
            <a:pPr lvl="1"/>
            <a:r>
              <a:rPr lang="en-US" dirty="0" smtClean="0"/>
              <a:t>Condense relevant information into selection guideline.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7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Output Signal Selection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Sensors are available in multiple output types – how to choose?</a:t>
            </a:r>
          </a:p>
          <a:p>
            <a:pPr lvl="1"/>
            <a:r>
              <a:rPr lang="en-US" dirty="0" smtClean="0"/>
              <a:t>Communication distance including single and multiple board configurations.</a:t>
            </a:r>
          </a:p>
          <a:p>
            <a:pPr lvl="2"/>
            <a:r>
              <a:rPr lang="en-US" dirty="0" smtClean="0"/>
              <a:t>Primary motor position signal data rates are higher than tertiary or diagnostic signal only data rates.</a:t>
            </a:r>
          </a:p>
          <a:p>
            <a:pPr lvl="2"/>
            <a:r>
              <a:rPr lang="en-US" dirty="0" smtClean="0"/>
              <a:t>“x” will vary based on data rate required. (Electrical group study and analysis underway).</a:t>
            </a:r>
          </a:p>
          <a:p>
            <a:pPr lvl="2"/>
            <a:r>
              <a:rPr lang="en-US" dirty="0" smtClean="0"/>
              <a:t>SPI requires the highest data rate of the digital output choices.</a:t>
            </a:r>
          </a:p>
          <a:p>
            <a:pPr lvl="1"/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8" y="4267200"/>
            <a:ext cx="7319726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6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Output Signal Selection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pPr marL="228600" lvl="1">
              <a:buFont typeface="Wingdings" pitchFamily="2" charset="2"/>
              <a:buChar char=""/>
            </a:pPr>
            <a:r>
              <a:rPr lang="en-US" dirty="0" smtClean="0"/>
              <a:t>Use Digital Output when:</a:t>
            </a:r>
          </a:p>
          <a:p>
            <a:pPr marL="623887" lvl="2"/>
            <a:r>
              <a:rPr lang="en-US" dirty="0" smtClean="0"/>
              <a:t>Integrated turns counter required.</a:t>
            </a:r>
          </a:p>
          <a:p>
            <a:pPr marL="960437" lvl="3"/>
            <a:r>
              <a:rPr lang="en-US" dirty="0" smtClean="0"/>
              <a:t>Integrated Turns Counter feature is presently only packaged in digital output designs.</a:t>
            </a:r>
          </a:p>
          <a:p>
            <a:pPr marL="623887" lvl="2"/>
            <a:r>
              <a:rPr lang="en-US" dirty="0" smtClean="0"/>
              <a:t>Customer Requirements dictate Digital Output</a:t>
            </a:r>
          </a:p>
          <a:p>
            <a:pPr marL="623887" lvl="2"/>
            <a:r>
              <a:rPr lang="en-US" dirty="0" smtClean="0"/>
              <a:t>Restricted to Digital Output protocols with encoder output when used on a separate MSB.  (i.e., no high rate SPI)</a:t>
            </a:r>
          </a:p>
          <a:p>
            <a:pPr marL="228600" lvl="1">
              <a:buFont typeface="Wingdings" pitchFamily="2" charset="2"/>
              <a:buChar char=""/>
            </a:pPr>
            <a:r>
              <a:rPr lang="en-US" dirty="0" smtClean="0"/>
              <a:t>Use Analog Output when:</a:t>
            </a:r>
          </a:p>
          <a:p>
            <a:pPr marL="623887" lvl="2"/>
            <a:r>
              <a:rPr lang="en-US" dirty="0" smtClean="0"/>
              <a:t>Cost/packaging</a:t>
            </a:r>
          </a:p>
          <a:p>
            <a:pPr marL="960437" lvl="3"/>
            <a:r>
              <a:rPr lang="en-US" dirty="0" smtClean="0"/>
              <a:t>Analog sensors are usually the low cost solution for non-turns counter applications.</a:t>
            </a:r>
          </a:p>
          <a:p>
            <a:pPr marL="960437" lvl="3"/>
            <a:r>
              <a:rPr lang="en-US" dirty="0" smtClean="0"/>
              <a:t>Analog sensors are a low cost option for tertiary (redundant) sensors for PLOA.</a:t>
            </a:r>
          </a:p>
          <a:p>
            <a:pPr marL="623887" lvl="2"/>
            <a:r>
              <a:rPr lang="en-US" dirty="0" smtClean="0"/>
              <a:t>Sensors are located on a separate MSB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6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Selection Guide Table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6781800" cy="5525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551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Redundant Strategy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Dual Die Sensor on front and back of board.</a:t>
            </a:r>
          </a:p>
          <a:p>
            <a:r>
              <a:rPr lang="en-US" dirty="0" smtClean="0"/>
              <a:t>Use same part number for front and back of board where possible.</a:t>
            </a:r>
          </a:p>
          <a:p>
            <a:r>
              <a:rPr lang="en-US" dirty="0" smtClean="0"/>
              <a:t>Avoid using parts that look the same on the outside but are different on the inside for front/back of board.</a:t>
            </a:r>
          </a:p>
          <a:p>
            <a:pPr lvl="1"/>
            <a:r>
              <a:rPr lang="en-US" dirty="0" smtClean="0"/>
              <a:t>i.e., sensors with different internal gains</a:t>
            </a:r>
          </a:p>
          <a:p>
            <a:pPr lvl="1"/>
            <a:r>
              <a:rPr lang="en-US" dirty="0" smtClean="0"/>
              <a:t>Prevent process quality issues with wrong part on front/back of board.</a:t>
            </a:r>
          </a:p>
          <a:p>
            <a:r>
              <a:rPr lang="en-US" dirty="0" smtClean="0"/>
              <a:t>If different technologies required for front and back (for instance, when a turns counter is needed)</a:t>
            </a:r>
          </a:p>
          <a:p>
            <a:pPr lvl="1"/>
            <a:r>
              <a:rPr lang="en-US" dirty="0" smtClean="0"/>
              <a:t>Use an Allegro integrated turns counter device on front of board</a:t>
            </a:r>
          </a:p>
          <a:p>
            <a:pPr lvl="2"/>
            <a:r>
              <a:rPr lang="en-US" dirty="0" smtClean="0"/>
              <a:t>A1339 if on a separate MSB</a:t>
            </a:r>
          </a:p>
          <a:p>
            <a:pPr lvl="1"/>
            <a:r>
              <a:rPr lang="en-US" dirty="0" smtClean="0"/>
              <a:t>Use an MR based device on the back of board</a:t>
            </a:r>
          </a:p>
          <a:p>
            <a:pPr lvl="2"/>
            <a:r>
              <a:rPr lang="en-US" dirty="0" smtClean="0"/>
              <a:t>Infineon GMR, TDK TMR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59833"/>
      </p:ext>
    </p:extLst>
  </p:cSld>
  <p:clrMapOvr>
    <a:masterClrMapping/>
  </p:clrMapOvr>
</p:sld>
</file>

<file path=ppt/theme/theme1.xml><?xml version="1.0" encoding="utf-8"?>
<a:theme xmlns:a="http://schemas.openxmlformats.org/drawingml/2006/main" name="Nexteer 2014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Nexteer 2014</Template>
  <TotalTime>690</TotalTime>
  <Words>468</Words>
  <Application>Microsoft Office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Nexteer 2014</vt:lpstr>
      <vt:lpstr>SE33 – Motor Sensor Selection Strategy</vt:lpstr>
      <vt:lpstr>SE33 – Motor Sensor Selection Strategy</vt:lpstr>
      <vt:lpstr>Sensor Output Signal Selection</vt:lpstr>
      <vt:lpstr>Sensor Output Signal Selection</vt:lpstr>
      <vt:lpstr>Selection Guide Table</vt:lpstr>
      <vt:lpstr>Fully Redundant Strategy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SE00 – Technology</dc:title>
  <dc:creator>Ashok Chandy</dc:creator>
  <cp:lastModifiedBy>Kleinau, Julie</cp:lastModifiedBy>
  <cp:revision>22</cp:revision>
  <cp:lastPrinted>2014-01-09T14:42:06Z</cp:lastPrinted>
  <dcterms:created xsi:type="dcterms:W3CDTF">2014-04-17T16:55:49Z</dcterms:created>
  <dcterms:modified xsi:type="dcterms:W3CDTF">2016-04-06T19:53:00Z</dcterms:modified>
</cp:coreProperties>
</file>