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323" r:id="rId3"/>
    <p:sldId id="322" r:id="rId4"/>
    <p:sldId id="324" r:id="rId5"/>
    <p:sldId id="325" r:id="rId6"/>
    <p:sldId id="326" r:id="rId7"/>
    <p:sldId id="327" r:id="rId8"/>
    <p:sldId id="32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FFAFAF"/>
    <a:srgbClr val="FFD9D9"/>
    <a:srgbClr val="BAB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3" autoAdjust="0"/>
  </p:normalViewPr>
  <p:slideViewPr>
    <p:cSldViewPr>
      <p:cViewPr>
        <p:scale>
          <a:sx n="60" d="100"/>
          <a:sy n="60" d="100"/>
        </p:scale>
        <p:origin x="-2088" y="-5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tlePageRev-JMJ_R3"/>
          <p:cNvPicPr>
            <a:picLocks noChangeAspect="1" noChangeArrowheads="1"/>
          </p:cNvPicPr>
          <p:nvPr userDrawn="1"/>
        </p:nvPicPr>
        <p:blipFill>
          <a:blip r:embed="rId2" cstate="print"/>
          <a:srcRect l="15094"/>
          <a:stretch>
            <a:fillRect/>
          </a:stretch>
        </p:blipFill>
        <p:spPr bwMode="auto">
          <a:xfrm>
            <a:off x="2286000" y="1714500"/>
            <a:ext cx="6858000" cy="5143500"/>
          </a:xfrm>
          <a:prstGeom prst="rect">
            <a:avLst/>
          </a:prstGeom>
          <a:noFill/>
        </p:spPr>
      </p:pic>
      <p:pic>
        <p:nvPicPr>
          <p:cNvPr id="10" name="Picture 9" descr="Nexteer_rgb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172200"/>
            <a:ext cx="2209800" cy="468313"/>
          </a:xfrm>
          <a:prstGeom prst="rect">
            <a:avLst/>
          </a:prstGeom>
          <a:noFill/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DC02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charset="2"/>
              <a:buNone/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endParaRPr lang="en-US" sz="800" i="1">
              <a:solidFill>
                <a:srgbClr val="000000"/>
              </a:solidFill>
            </a:endParaRPr>
          </a:p>
        </p:txBody>
      </p:sp>
      <p:pic>
        <p:nvPicPr>
          <p:cNvPr id="8" name="Picture 7" descr="Nexteer_rgb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172200"/>
            <a:ext cx="2209800" cy="468313"/>
          </a:xfrm>
          <a:prstGeom prst="rect">
            <a:avLst/>
          </a:prstGeom>
          <a:noFill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endParaRPr lang="en-US" sz="8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8382000" cy="4953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5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 lang="en-US" sz="24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4038600" cy="4953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06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38600" cy="49530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943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295400"/>
            <a:ext cx="4038600" cy="4953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6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6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6D51941-F85C-46AD-B04E-D209ED38773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rgbClr val="000000"/>
                </a:solidFill>
              </a:rPr>
              <a:pPr algn="ctr"/>
              <a:t>May 11, 2016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endParaRPr lang="en-US" sz="800" i="1">
              <a:solidFill>
                <a:srgbClr val="000000"/>
              </a:solidFill>
            </a:endParaRPr>
          </a:p>
        </p:txBody>
      </p:sp>
      <p:pic>
        <p:nvPicPr>
          <p:cNvPr id="155668" name="Picture 20" descr="Nexteer_rgb cop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304800"/>
            <a:ext cx="2209800" cy="468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4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smtClean="0"/>
              <a:t>Progress Updates on Position Estimation for Fault Diagnosis Purpose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245748"/>
            <a:ext cx="44958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err="1" smtClean="0"/>
              <a:t>Zhe</a:t>
            </a:r>
            <a:r>
              <a:rPr lang="en-US" dirty="0" smtClean="0"/>
              <a:t> </a:t>
            </a:r>
            <a:r>
              <a:rPr lang="en-US" dirty="0" smtClean="0"/>
              <a:t>Zhang, Rakesh </a:t>
            </a:r>
            <a:r>
              <a:rPr lang="en-US" dirty="0" err="1" smtClean="0"/>
              <a:t>Mitra</a:t>
            </a:r>
            <a:r>
              <a:rPr lang="en-US" dirty="0" smtClean="0"/>
              <a:t>, </a:t>
            </a:r>
            <a:r>
              <a:rPr lang="en-US" dirty="0" err="1" smtClean="0"/>
              <a:t>Prerit</a:t>
            </a:r>
            <a:r>
              <a:rPr lang="en-US" dirty="0" smtClean="0"/>
              <a:t> </a:t>
            </a:r>
            <a:r>
              <a:rPr lang="en-US" dirty="0" err="1" smtClean="0"/>
              <a:t>Pramod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altLang="zh-CN" dirty="0"/>
              <a:t>Future Engineering</a:t>
            </a:r>
          </a:p>
          <a:p>
            <a:pPr>
              <a:spcAft>
                <a:spcPts val="800"/>
              </a:spcAft>
            </a:pPr>
            <a:r>
              <a:rPr lang="en-US" dirty="0" smtClean="0"/>
              <a:t>05</a:t>
            </a:r>
            <a:r>
              <a:rPr lang="en-US" dirty="0" smtClean="0"/>
              <a:t>/11/2016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/>
              <a:t>Position Estimation for PMSMs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Times New Roman"/>
                <a:cs typeface="Times New Roman"/>
              </a:rPr>
              <a:t>  ̵̶̵̵̵̵ 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cs typeface="Arial" panose="020B0604020202020204" pitchFamily="34" charset="0"/>
              </a:rPr>
              <a:t>Progress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/>
          </p:nvPr>
        </p:nvSpPr>
        <p:spPr>
          <a:xfrm>
            <a:off x="381000" y="1295400"/>
            <a:ext cx="76962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Approaches have been tried: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26357"/>
              </p:ext>
            </p:extLst>
          </p:nvPr>
        </p:nvGraphicFramePr>
        <p:xfrm>
          <a:off x="381000" y="1828800"/>
          <a:ext cx="8077200" cy="262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77"/>
                <a:gridCol w="1935983"/>
                <a:gridCol w="3449440"/>
              </a:tblGrid>
              <a:tr h="556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Principle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Technique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604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</a:rPr>
                        <a:t>Mid-high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 speed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Back-EMF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Sliding Mode Observer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Flux Observer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6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Zero-low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 speed 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Motor Saliency/Asymmetry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Signal 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Injection, Saliency Detection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88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Zero-low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 speed </a:t>
                      </a:r>
                      <a:endParaRPr lang="en-US" sz="1600" baseline="300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 Disturbance Injection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Pulsating Signal Injection, Disturbance Detection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9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/>
              <a:t>PMSM Magnetic Pole Identification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Times New Roman"/>
                <a:cs typeface="Times New Roman"/>
              </a:rPr>
              <a:t>  ̵̶̵̵̵̵  </a:t>
            </a:r>
            <a:r>
              <a:rPr lang="en-US" sz="2000" dirty="0" smtClean="0">
                <a:cs typeface="Arial" panose="020B0604020202020204" pitchFamily="34" charset="0"/>
              </a:rPr>
              <a:t>Exploration of </a:t>
            </a:r>
            <a:r>
              <a:rPr lang="en-US" sz="2000" dirty="0">
                <a:cs typeface="Arial" panose="020B0604020202020204" pitchFamily="34" charset="0"/>
              </a:rPr>
              <a:t>Signal Injection </a:t>
            </a:r>
            <a:endParaRPr lang="en-US" sz="200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 bwMode="auto">
          <a:xfrm>
            <a:off x="457200" y="1143000"/>
            <a:ext cx="845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 smtClean="0">
                <a:latin typeface="Calibri" panose="020F0502020204030204" pitchFamily="34" charset="0"/>
              </a:rPr>
              <a:t>LWR PMSM is a surface mounted PMSM.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Theoretically, there is no saliency on such motors</a:t>
            </a:r>
            <a:r>
              <a:rPr lang="en-US" sz="1600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latin typeface="Calibri" panose="020F0502020204030204" pitchFamily="34" charset="0"/>
              </a:rPr>
              <a:t/>
            </a:r>
            <a:br>
              <a:rPr lang="en-US" sz="1400" kern="0" dirty="0" smtClean="0">
                <a:latin typeface="Calibri" panose="020F0502020204030204" pitchFamily="34" charset="0"/>
              </a:rPr>
            </a:br>
            <a:endParaRPr lang="en-US" sz="600" kern="0" dirty="0" smtClean="0">
              <a:latin typeface="Calibri" panose="020F050202020403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/>
          </p:nvPr>
        </p:nvSpPr>
        <p:spPr>
          <a:xfrm>
            <a:off x="381000" y="2320630"/>
            <a:ext cx="4953000" cy="4987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With High Frequency Signal Injection (HFI):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80" y="1679890"/>
            <a:ext cx="2245620" cy="224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162800" y="4042090"/>
            <a:ext cx="1143000" cy="30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sz="5400" b="1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sz="5400" b="1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sz="5400" b="1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sz="5400" b="1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Arial" pitchFamily="34" charset="0"/>
              </a:rPr>
              <a:t>SPM</a:t>
            </a:r>
            <a:endParaRPr lang="en-US" altLang="zh-CN" sz="1800" dirty="0">
              <a:latin typeface="Calibri" panose="020F0502020204030204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711408" y="1532620"/>
            <a:ext cx="593286" cy="1286780"/>
          </a:xfrm>
          <a:prstGeom prst="straightConnector1">
            <a:avLst/>
          </a:prstGeom>
          <a:ln w="50800" cap="rnd">
            <a:solidFill>
              <a:srgbClr val="00B0F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9711" y="1066800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</a:t>
            </a:r>
            <a:endParaRPr lang="en-US" sz="16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60690" y="119406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q-axis</a:t>
            </a:r>
            <a:endParaRPr lang="en-US" sz="16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581150" y="1447800"/>
            <a:ext cx="130259" cy="1370686"/>
          </a:xfrm>
          <a:prstGeom prst="straightConnector1">
            <a:avLst/>
          </a:prstGeom>
          <a:ln w="50800" cap="rnd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t="5736" r="6699" b="3048"/>
          <a:stretch/>
        </p:blipFill>
        <p:spPr bwMode="auto">
          <a:xfrm>
            <a:off x="685800" y="2819400"/>
            <a:ext cx="5686552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3529076" y="4914900"/>
            <a:ext cx="0" cy="419100"/>
          </a:xfrm>
          <a:prstGeom prst="straightConnector1">
            <a:avLst/>
          </a:prstGeom>
          <a:ln w="50800" cap="rnd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87636" y="449580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d-axis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05300" y="4610100"/>
            <a:ext cx="0" cy="419100"/>
          </a:xfrm>
          <a:prstGeom prst="straightConnector1">
            <a:avLst/>
          </a:prstGeom>
          <a:ln w="50800" cap="rnd">
            <a:solidFill>
              <a:srgbClr val="00B0F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63860" y="422717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</a:t>
            </a:r>
            <a:endParaRPr lang="en-US" sz="16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42040" y="4981991"/>
            <a:ext cx="0" cy="419100"/>
          </a:xfrm>
          <a:prstGeom prst="straightConnector1">
            <a:avLst/>
          </a:prstGeom>
          <a:ln w="50800" cap="rnd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00600" y="45382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d-axis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01431" y="4610100"/>
            <a:ext cx="0" cy="419100"/>
          </a:xfrm>
          <a:prstGeom prst="straightConnector1">
            <a:avLst/>
          </a:prstGeom>
          <a:ln w="50800" cap="rnd">
            <a:solidFill>
              <a:srgbClr val="00B0F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59991" y="422717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</a:t>
            </a:r>
            <a:endParaRPr lang="en-US" sz="16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01431" y="3962400"/>
            <a:ext cx="1606433" cy="26477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0105" y="3962400"/>
            <a:ext cx="1603869" cy="264774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5400" y="3962400"/>
            <a:ext cx="1375269" cy="264774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38575" y="3925510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92798" y="39255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33793" y="39255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2"/>
          <p:cNvSpPr txBox="1">
            <a:spLocks/>
          </p:cNvSpPr>
          <p:nvPr/>
        </p:nvSpPr>
        <p:spPr bwMode="auto">
          <a:xfrm>
            <a:off x="6019800" y="4724400"/>
            <a:ext cx="289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en-US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saliency on LWR PMSM is small.</a:t>
            </a:r>
            <a:endParaRPr lang="en-US" sz="1600" i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24"/>
              </a:spcAft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kern="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Inductance difference is less than 2 </a:t>
            </a:r>
            <a:r>
              <a:rPr lang="en-US" sz="1600" kern="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uH</a:t>
            </a:r>
            <a:r>
              <a:rPr lang="en-US" sz="1600" kern="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600" kern="0" dirty="0" smtClean="0"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781800" y="1752600"/>
            <a:ext cx="934590" cy="1066800"/>
          </a:xfrm>
          <a:prstGeom prst="straightConnector1">
            <a:avLst/>
          </a:prstGeom>
          <a:ln w="50800" cap="rnd">
            <a:solidFill>
              <a:srgbClr val="FF3300">
                <a:alpha val="92157"/>
              </a:srgbClr>
            </a:solidFill>
            <a:prstDash val="sysDas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6200000">
            <a:off x="7508103" y="2411591"/>
            <a:ext cx="276352" cy="30049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13356" y="1475601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Injection</a:t>
            </a:r>
            <a:r>
              <a:rPr lang="en-US" sz="12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US" sz="12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  <p:bldP spid="28" grpId="0"/>
      <p:bldP spid="29" grpId="0"/>
      <p:bldP spid="32" grpId="0"/>
      <p:bldP spid="36" grpId="0"/>
      <p:bldP spid="38" grpId="0"/>
      <p:bldP spid="40" grpId="0"/>
      <p:bldP spid="25" grpId="0" animBg="1"/>
      <p:bldP spid="41" grpId="0" animBg="1"/>
      <p:bldP spid="42" grpId="0" animBg="1"/>
      <p:bldP spid="43" grpId="0"/>
      <p:bldP spid="44" grpId="0"/>
      <p:bldP spid="45" grpId="0"/>
      <p:bldP spid="3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1371600"/>
            <a:ext cx="7467600" cy="502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Applied HFI on another LWR PMSM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endParaRPr lang="en-US" sz="11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Small saliency exists on both LWR PMSMs.</a:t>
            </a: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Saliency is expected on all LWR PMSMs in one batch.</a:t>
            </a: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Not sure if this is true on other production motors.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/>
              <a:t>PMSM Magnetic Pole Identification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Times New Roman"/>
                <a:cs typeface="Times New Roman"/>
              </a:rPr>
              <a:t>  ̵̶̵̵̵̵ 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cs typeface="Arial" panose="020B0604020202020204" pitchFamily="34" charset="0"/>
              </a:rPr>
              <a:t>Consistency</a:t>
            </a:r>
            <a:endParaRPr lang="en-US" sz="2000" dirty="0">
              <a:cs typeface="Arial" panose="020B0604020202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" t="5323" r="7093" b="4680"/>
          <a:stretch/>
        </p:blipFill>
        <p:spPr bwMode="auto">
          <a:xfrm>
            <a:off x="457200" y="1905000"/>
            <a:ext cx="3995059" cy="262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5258" r="8040" b="3979"/>
          <a:stretch/>
        </p:blipFill>
        <p:spPr bwMode="auto">
          <a:xfrm>
            <a:off x="4898598" y="1828800"/>
            <a:ext cx="3924274" cy="262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8140"/>
          <a:stretch/>
        </p:blipFill>
        <p:spPr bwMode="auto">
          <a:xfrm>
            <a:off x="6070600" y="4441371"/>
            <a:ext cx="2739572" cy="234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1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 smtClean="0"/>
              <a:t>PMSM Magnetic Pole Identification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Times New Roman"/>
                <a:cs typeface="Times New Roman"/>
              </a:rPr>
              <a:t>  ̵̶̵̵̵̵  </a:t>
            </a:r>
            <a:r>
              <a:rPr lang="en-US" sz="2000" dirty="0" smtClean="0">
                <a:cs typeface="Arial" panose="020B0604020202020204" pitchFamily="34" charset="0"/>
              </a:rPr>
              <a:t>Validation on </a:t>
            </a:r>
            <a:r>
              <a:rPr lang="en-US" sz="2000" dirty="0" err="1" smtClean="0">
                <a:cs typeface="Arial" panose="020B0604020202020204" pitchFamily="34" charset="0"/>
              </a:rPr>
              <a:t>dSPACE</a:t>
            </a:r>
            <a:endParaRPr lang="en-US" sz="200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 bwMode="auto">
          <a:xfrm>
            <a:off x="381000" y="12192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 smtClean="0">
                <a:latin typeface="Calibri" panose="020F0502020204030204" pitchFamily="34" charset="0"/>
              </a:rPr>
              <a:t>Rotor Position Estimation based on HFI.</a:t>
            </a:r>
          </a:p>
          <a:p>
            <a:pPr lvl="1"/>
            <a:r>
              <a:rPr lang="en-US" sz="1600" kern="0" dirty="0" smtClean="0">
                <a:latin typeface="Calibri" panose="020F0502020204030204" pitchFamily="34" charset="0"/>
              </a:rPr>
              <a:t>Rotor Speed: 0, 10, 20 RPMs.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/>
          </p:nvPr>
        </p:nvSpPr>
        <p:spPr>
          <a:xfrm>
            <a:off x="381000" y="1905000"/>
            <a:ext cx="4953000" cy="4987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Estimated rotor position vs. Real position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5168" r="8631" b="5719"/>
          <a:stretch/>
        </p:blipFill>
        <p:spPr bwMode="auto">
          <a:xfrm>
            <a:off x="304800" y="2323574"/>
            <a:ext cx="8610600" cy="312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1000" y="54864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 smtClean="0">
                <a:latin typeface="Calibri" panose="020F0502020204030204" pitchFamily="34" charset="0"/>
              </a:rPr>
              <a:t>Challenges:</a:t>
            </a:r>
          </a:p>
          <a:p>
            <a:pPr lvl="1"/>
            <a:r>
              <a:rPr lang="en-US" sz="1600" kern="0" dirty="0" smtClean="0">
                <a:latin typeface="Calibri" panose="020F0502020204030204" pitchFamily="34" charset="0"/>
              </a:rPr>
              <a:t>Signal to noise ratio, current measurement accuracy</a:t>
            </a:r>
          </a:p>
          <a:p>
            <a:pPr lvl="1"/>
            <a:r>
              <a:rPr lang="en-US" sz="1600" kern="0" dirty="0" smtClean="0">
                <a:latin typeface="Calibri" panose="020F0502020204030204" pitchFamily="34" charset="0"/>
              </a:rPr>
              <a:t>Low saliency</a:t>
            </a:r>
          </a:p>
        </p:txBody>
      </p:sp>
    </p:spTree>
    <p:extLst>
      <p:ext uri="{BB962C8B-B14F-4D97-AF65-F5344CB8AC3E}">
        <p14:creationId xmlns:p14="http://schemas.microsoft.com/office/powerpoint/2010/main" val="27643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 smtClean="0"/>
              <a:t>PMSM Magnetic Pole Identification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Times New Roman"/>
                <a:cs typeface="Times New Roman"/>
              </a:rPr>
              <a:t>  ̵̶̵̵̵̵  </a:t>
            </a:r>
            <a:r>
              <a:rPr lang="en-US" sz="2000" dirty="0" smtClean="0">
                <a:cs typeface="Arial" panose="020B0604020202020204" pitchFamily="34" charset="0"/>
              </a:rPr>
              <a:t>Active Disturbance Injection</a:t>
            </a:r>
            <a:endParaRPr lang="en-US" sz="200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 bwMode="auto">
          <a:xfrm>
            <a:off x="381000" y="123498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 smtClean="0">
                <a:latin typeface="Calibri" panose="020F0502020204030204" pitchFamily="34" charset="0"/>
              </a:rPr>
              <a:t>Basic Idea: Creating low-frequency disturbances to make the motor spin back and forth.</a:t>
            </a:r>
          </a:p>
          <a:p>
            <a:endParaRPr lang="en-US" sz="2000" kern="0" dirty="0">
              <a:latin typeface="Calibri" panose="020F0502020204030204" pitchFamily="34" charset="0"/>
            </a:endParaRPr>
          </a:p>
          <a:p>
            <a:endParaRPr lang="en-US" sz="1800" kern="0" dirty="0" smtClean="0">
              <a:latin typeface="Calibri" panose="020F0502020204030204" pitchFamily="34" charset="0"/>
            </a:endParaRPr>
          </a:p>
          <a:p>
            <a:endParaRPr lang="en-US" sz="10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kern="0" dirty="0" smtClean="0">
                <a:latin typeface="Calibri" panose="020F0502020204030204" pitchFamily="34" charset="0"/>
              </a:rPr>
              <a:t>    Speed disturbance</a:t>
            </a:r>
          </a:p>
          <a:p>
            <a:pPr marL="0" indent="0">
              <a:buNone/>
            </a:pPr>
            <a:endParaRPr lang="en-US" sz="2000" kern="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1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kern="0" dirty="0" smtClean="0">
                <a:latin typeface="Calibri" panose="020F0502020204030204" pitchFamily="34" charset="0"/>
              </a:rPr>
              <a:t>    Constant speed</a:t>
            </a:r>
          </a:p>
          <a:p>
            <a:pPr marL="0" indent="0">
              <a:buNone/>
            </a:pPr>
            <a:endParaRPr lang="en-US" sz="1600" kern="0" dirty="0" smtClean="0">
              <a:latin typeface="Calibri" panose="020F050202020403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/>
          </p:nvPr>
        </p:nvSpPr>
        <p:spPr>
          <a:xfrm>
            <a:off x="609600" y="4911430"/>
            <a:ext cx="4953000" cy="4987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Torque will be generated when the two axis are not aligned.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Zero speed when two axis are aligned.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62114"/>
              </p:ext>
            </p:extLst>
          </p:nvPr>
        </p:nvGraphicFramePr>
        <p:xfrm>
          <a:off x="1638300" y="2057400"/>
          <a:ext cx="2822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790640" imgH="419040" progId="Equation.3">
                  <p:embed/>
                </p:oleObj>
              </mc:Choice>
              <mc:Fallback>
                <p:oleObj name="Equation" r:id="rId3" imgW="1790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057400"/>
                        <a:ext cx="2822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20242"/>
              </p:ext>
            </p:extLst>
          </p:nvPr>
        </p:nvGraphicFramePr>
        <p:xfrm>
          <a:off x="3019425" y="2833687"/>
          <a:ext cx="17430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1104840" imgH="241200" progId="Equation.3">
                  <p:embed/>
                </p:oleObj>
              </mc:Choice>
              <mc:Fallback>
                <p:oleObj name="Equation" r:id="rId5" imgW="1104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833687"/>
                        <a:ext cx="17430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9718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184941" y="2602600"/>
            <a:ext cx="130259" cy="1370686"/>
          </a:xfrm>
          <a:prstGeom prst="straightConnector1">
            <a:avLst/>
          </a:prstGeom>
          <a:ln w="50800" cap="rnd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3501" y="2286000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</a:t>
            </a:r>
            <a:endParaRPr lang="en-US" sz="16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15200" y="2755000"/>
            <a:ext cx="381000" cy="1218286"/>
          </a:xfrm>
          <a:prstGeom prst="straightConnector1">
            <a:avLst/>
          </a:prstGeom>
          <a:ln w="38100" cap="rnd">
            <a:solidFill>
              <a:srgbClr val="0000FF"/>
            </a:solidFill>
            <a:prstDash val="sysDas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8657146">
            <a:off x="6803940" y="2210623"/>
            <a:ext cx="762000" cy="783954"/>
          </a:xfrm>
          <a:prstGeom prst="arc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240464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ake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1828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1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00" b="1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60834"/>
              </p:ext>
            </p:extLst>
          </p:nvPr>
        </p:nvGraphicFramePr>
        <p:xfrm>
          <a:off x="2933700" y="3594462"/>
          <a:ext cx="1866900" cy="71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1218960" imgH="482400" progId="Equation.3">
                  <p:embed/>
                </p:oleObj>
              </mc:Choice>
              <mc:Fallback>
                <p:oleObj name="Equation" r:id="rId8" imgW="1218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594462"/>
                        <a:ext cx="1866900" cy="715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4343400" y="3581400"/>
            <a:ext cx="326571" cy="770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8" grpId="0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 smtClean="0"/>
              <a:t>PMSM Magnetic Pole Identification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Times New Roman"/>
                <a:cs typeface="Times New Roman"/>
              </a:rPr>
              <a:t>  ̵̶̵̵̵̵  </a:t>
            </a:r>
            <a:r>
              <a:rPr lang="en-US" sz="2000" dirty="0" smtClean="0">
                <a:cs typeface="Arial" panose="020B0604020202020204" pitchFamily="34" charset="0"/>
              </a:rPr>
              <a:t>Active Disturbance Injection Features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6675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4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/>
              <a:t>EPS Position </a:t>
            </a:r>
            <a:r>
              <a:rPr lang="en-US" sz="2600" dirty="0" err="1"/>
              <a:t>Sensorless</a:t>
            </a:r>
            <a:r>
              <a:rPr lang="en-US" sz="2600" dirty="0"/>
              <a:t> Control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Times New Roman"/>
                <a:cs typeface="Times New Roman"/>
              </a:rPr>
              <a:t>  ̵̶̵̵̵̵  </a:t>
            </a:r>
            <a:r>
              <a:rPr lang="en-US" sz="2000" dirty="0" smtClean="0">
                <a:cs typeface="Arial" panose="020B0604020202020204" pitchFamily="34" charset="0"/>
              </a:rPr>
              <a:t>Plan and Timeline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/>
          </p:nvPr>
        </p:nvSpPr>
        <p:spPr>
          <a:xfrm>
            <a:off x="381000" y="1066800"/>
            <a:ext cx="8305800" cy="9906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Estimated completion date is based on presently allocated resources and </a:t>
            </a:r>
            <a:r>
              <a:rPr lang="en-US" sz="1800" dirty="0" smtClean="0">
                <a:latin typeface="Calibri" panose="020F0502020204030204" pitchFamily="34" charset="0"/>
              </a:rPr>
              <a:t>schedules.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</a:rPr>
              <a:t>Manhours</a:t>
            </a:r>
            <a:r>
              <a:rPr lang="en-US" sz="1800" dirty="0">
                <a:latin typeface="Calibri" panose="020F0502020204030204" pitchFamily="34" charset="0"/>
              </a:rPr>
              <a:t> are </a:t>
            </a:r>
            <a:r>
              <a:rPr lang="en-US" sz="1800" dirty="0" smtClean="0">
                <a:latin typeface="Calibri" panose="020F0502020204030204" pitchFamily="34" charset="0"/>
              </a:rPr>
              <a:t>estimated given a </a:t>
            </a:r>
            <a:r>
              <a:rPr lang="en-US" sz="1800" dirty="0">
                <a:latin typeface="Calibri" panose="020F0502020204030204" pitchFamily="34" charset="0"/>
              </a:rPr>
              <a:t>team of at least 5 engineers, including </a:t>
            </a:r>
            <a:r>
              <a:rPr lang="en-US" sz="1800" dirty="0" smtClean="0">
                <a:latin typeface="Calibri" panose="020F0502020204030204" pitchFamily="34" charset="0"/>
              </a:rPr>
              <a:t>3 motor control engineer, 1 control specific software engineer and 1 </a:t>
            </a:r>
            <a:r>
              <a:rPr lang="en-US" sz="1800" dirty="0">
                <a:latin typeface="Calibri" panose="020F0502020204030204" pitchFamily="34" charset="0"/>
              </a:rPr>
              <a:t>hardware </a:t>
            </a:r>
            <a:r>
              <a:rPr lang="en-US" sz="1800" dirty="0" smtClean="0">
                <a:latin typeface="Calibri" panose="020F0502020204030204" pitchFamily="34" charset="0"/>
              </a:rPr>
              <a:t>engineer.</a:t>
            </a:r>
            <a:endParaRPr lang="en-US" sz="1800" dirty="0">
              <a:latin typeface="Calibri" panose="020F0502020204030204" pitchFamily="34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481" y="6096000"/>
            <a:ext cx="64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* Plan may be changed due to the complexity of this scenario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** Plans for other approaches, e.g., system-level solutions, are not included in this table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*** Given support from sensor and motor design engineers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22943"/>
              </p:ext>
            </p:extLst>
          </p:nvPr>
        </p:nvGraphicFramePr>
        <p:xfrm>
          <a:off x="683492" y="2133600"/>
          <a:ext cx="7850909" cy="389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364"/>
                <a:gridCol w="1881744"/>
                <a:gridCol w="3352801"/>
              </a:tblGrid>
              <a:tr h="642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Milestone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Estimated Completion Date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</a:rPr>
                        <a:t>Manhours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640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Position estimation on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mid-high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speed range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05-31-2016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4 mons × 20 days × 4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</a:rPr>
                        <a:t>eng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× 4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/day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= 1280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manhours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Diagnosis function on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mid-high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speed 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07-31-2016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2 mons × 20 days × 4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</a:rPr>
                        <a:t>eng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× 4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/day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= 640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manhours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Position estimation for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SPM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on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zero-low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speed 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endParaRPr lang="en-US" sz="1400" baseline="30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12-31-2016</a:t>
                      </a:r>
                      <a:r>
                        <a:rPr lang="en-US" sz="1600" baseline="300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aseline="300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4 mons × 20 days × 4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</a:rPr>
                        <a:t>eng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× 6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/day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= 1920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manhours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Diagnosis function on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zero-low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speed 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02-28-2017</a:t>
                      </a:r>
                      <a:r>
                        <a:rPr lang="en-US" sz="1600" baseline="300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2 mons × 20 days × 4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</a:rPr>
                        <a:t>eng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× 4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/day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= 640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manhours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Low cost sensor assisted approach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06-30-2017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4 mons × 20 days × 4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</a:rPr>
                        <a:t>eng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× 4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/day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    = 1280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</a:rPr>
                        <a:t>manhours</a:t>
                      </a:r>
                      <a:r>
                        <a:rPr lang="en-US" sz="1400" baseline="300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6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8869</TotalTime>
  <Words>473</Words>
  <Application>Microsoft Office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Nexteer PPT_template</vt:lpstr>
      <vt:lpstr>Equation</vt:lpstr>
      <vt:lpstr>Progress Updates on Position Estimation for Fault Diagnosis Purpose</vt:lpstr>
      <vt:lpstr>Position Estimation for PMSMs   ̵̶̵̵̵̵  Progress</vt:lpstr>
      <vt:lpstr>PMSM Magnetic Pole Identification   ̵̶̵̵̵̵  Exploration of Signal Injection </vt:lpstr>
      <vt:lpstr>PMSM Magnetic Pole Identification   ̵̶̵̵̵̵  Consistency</vt:lpstr>
      <vt:lpstr>PMSM Magnetic Pole Identification   ̵̶̵̵̵̵  Validation on dSPACE</vt:lpstr>
      <vt:lpstr>PMSM Magnetic Pole Identification   ̵̶̵̵̵̵  Active Disturbance Injection</vt:lpstr>
      <vt:lpstr>PMSM Magnetic Pole Identification   ̵̶̵̵̵̵  Active Disturbance Injection Features</vt:lpstr>
      <vt:lpstr>EPS Position Sensorless Control   ̵̶̵̵̵̵  Plan and Timeline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Mitra, Rakesh</dc:creator>
  <cp:lastModifiedBy>Nexteer Employee</cp:lastModifiedBy>
  <cp:revision>329</cp:revision>
  <cp:lastPrinted>2014-10-29T17:10:51Z</cp:lastPrinted>
  <dcterms:created xsi:type="dcterms:W3CDTF">2014-10-28T11:52:53Z</dcterms:created>
  <dcterms:modified xsi:type="dcterms:W3CDTF">2016-05-11T20:31:33Z</dcterms:modified>
</cp:coreProperties>
</file>