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985000" cy="92837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5953" y="0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71575" y="695325"/>
            <a:ext cx="4641849" cy="34813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5953" y="8817611"/>
            <a:ext cx="3027466" cy="4645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99133" y="4408807"/>
            <a:ext cx="5586734" cy="417893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hape 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5908675"/>
            <a:ext cx="2362200" cy="67468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89025" y="2819400"/>
            <a:ext cx="6931024" cy="530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08000" y="1447800"/>
            <a:ext cx="8099425" cy="1262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2095499" y="-342900"/>
            <a:ext cx="49530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 rot="5400000">
            <a:off x="4571999" y="2133599"/>
            <a:ext cx="6172199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 rot="5400000">
            <a:off x="381000" y="152400"/>
            <a:ext cx="6172199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384810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295400"/>
            <a:ext cx="4038599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Georgia"/>
              <a:buNone/>
              <a:defRPr/>
            </a:lvl1pPr>
            <a:lvl2pPr marL="457200" indent="0" rtl="0">
              <a:spcBef>
                <a:spcPts val="0"/>
              </a:spcBef>
              <a:buFont typeface="Georgia"/>
              <a:buNone/>
              <a:defRPr/>
            </a:lvl2pPr>
            <a:lvl3pPr marL="914400" indent="0" rtl="0">
              <a:spcBef>
                <a:spcPts val="0"/>
              </a:spcBef>
              <a:buFont typeface="Georgia"/>
              <a:buNone/>
              <a:defRPr/>
            </a:lvl3pPr>
            <a:lvl4pPr marL="1371600" indent="0" rtl="0">
              <a:spcBef>
                <a:spcPts val="0"/>
              </a:spcBef>
              <a:buFont typeface="Georgia"/>
              <a:buNone/>
              <a:defRPr/>
            </a:lvl4pPr>
            <a:lvl5pPr marL="1828800" indent="0" rtl="0">
              <a:spcBef>
                <a:spcPts val="0"/>
              </a:spcBef>
              <a:buFont typeface="Georgia"/>
              <a:buNone/>
              <a:defRPr/>
            </a:lvl5pPr>
            <a:lvl6pPr marL="2286000" indent="0" rtl="0">
              <a:spcBef>
                <a:spcPts val="0"/>
              </a:spcBef>
              <a:buFont typeface="Georgia"/>
              <a:buNone/>
              <a:defRPr/>
            </a:lvl6pPr>
            <a:lvl7pPr marL="2743200" indent="0" rtl="0">
              <a:spcBef>
                <a:spcPts val="0"/>
              </a:spcBef>
              <a:buFont typeface="Georgia"/>
              <a:buNone/>
              <a:defRPr/>
            </a:lvl7pPr>
            <a:lvl8pPr marL="3200400" indent="0" rtl="0">
              <a:spcBef>
                <a:spcPts val="0"/>
              </a:spcBef>
              <a:buFont typeface="Georgia"/>
              <a:buNone/>
              <a:defRPr/>
            </a:lvl8pPr>
            <a:lvl9pPr marL="3657600" indent="0" rtl="0">
              <a:spcBef>
                <a:spcPts val="0"/>
              </a:spcBef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1035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5943599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31775" marR="0" indent="-1174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1pPr>
            <a:lvl2pPr marL="571500" marR="0" indent="-13335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−"/>
              <a:defRPr/>
            </a:lvl2pPr>
            <a:lvl3pPr marL="974725" marR="0" indent="-152400" algn="l" rtl="0">
              <a:spcBef>
                <a:spcPts val="36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➢"/>
              <a:defRPr/>
            </a:lvl3pPr>
            <a:lvl4pPr marL="1317625" marR="0" indent="-16192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■"/>
              <a:defRPr/>
            </a:lvl4pPr>
            <a:lvl5pPr marL="17160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5pPr>
            <a:lvl6pPr marL="21732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6pPr>
            <a:lvl7pPr marL="26304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7pPr>
            <a:lvl8pPr marL="3087688" marR="0" indent="-163513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8pPr>
            <a:lvl9pPr marL="3544888" marR="0" indent="-163512" algn="l" rtl="0">
              <a:spcBef>
                <a:spcPts val="280"/>
              </a:spcBef>
              <a:spcAft>
                <a:spcPts val="0"/>
              </a:spcAft>
              <a:buClr>
                <a:srgbClr val="E31937"/>
              </a:buClr>
              <a:buFont typeface="Georgia"/>
              <a:buChar char="–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107363" y="6608763"/>
            <a:ext cx="6857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477000" y="187325"/>
            <a:ext cx="2286000" cy="65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3505200" y="6629400"/>
            <a:ext cx="2133599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0" y="6629400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047489" y="2730126"/>
            <a:ext cx="4941632" cy="638590"/>
            <a:chOff x="1412905" y="2069935"/>
            <a:chExt cx="4941632" cy="63859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412905" y="2069935"/>
              <a:ext cx="4941632" cy="638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524613" y="2286615"/>
              <a:ext cx="718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 4</a:t>
              </a:r>
              <a:endParaRPr lang="en-US" dirty="0"/>
            </a:p>
          </p:txBody>
        </p:sp>
      </p:grpSp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 b="1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2800" b="1" i="0" u="none" strike="noStrike" cap="none" baseline="0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CM-81: Short</a:t>
            </a:r>
            <a:r>
              <a:rPr lang="en-US" sz="2800" b="1" i="0" u="none" strike="noStrike" cap="none" dirty="0" smtClean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T-bar Profile Grind (Gen 4)</a:t>
            </a:r>
            <a:endParaRPr lang="en-US" sz="2800" b="1" i="0" u="none" strike="noStrike" cap="none" baseline="0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152399" y="990600"/>
            <a:ext cx="7151249" cy="563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rmAutofit fontScale="92500" lnSpcReduction="10000"/>
          </a:bodyPr>
          <a:lstStyle/>
          <a:p>
            <a:pPr marL="231775" marR="0" lvl="0" indent="-231775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Shorter bar, shallower holes, shorter stop tooth travel, increased hardness, larger press interference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range, higher press load tolerance &amp; lower hysteresis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2.0</a:t>
            </a:r>
            <a:endParaRPr lang="en-US" sz="24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Lower hysteresis and cost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Press &amp; fatigue robustness</a:t>
            </a:r>
          </a:p>
          <a:p>
            <a:pPr lvl="1" indent="-228600"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MQ, PV Build success</a:t>
            </a:r>
          </a:p>
          <a:p>
            <a:pPr lvl="2" indent="-228600">
              <a:spcBef>
                <a:spcPts val="400"/>
              </a:spcBef>
              <a:buSzPct val="75000"/>
              <a:buFont typeface="Arial"/>
              <a:buChar char="−"/>
            </a:pPr>
            <a:r>
              <a:rPr lang="en-US" sz="2000" dirty="0">
                <a:solidFill>
                  <a:schemeClr val="dk1"/>
                </a:solidFill>
              </a:rPr>
              <a:t>Capable to +/- 1° stop tooth balance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Eliminate </a:t>
            </a:r>
            <a:r>
              <a:rPr lang="en-US" sz="2000" dirty="0" smtClean="0">
                <a:solidFill>
                  <a:schemeClr val="dk1"/>
                </a:solidFill>
              </a:rPr>
              <a:t>the need for lubrication</a:t>
            </a: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 lang="en-US" sz="2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and DSS update: 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26JN15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1775" marR="0" lvl="0" indent="-231775" algn="l" rtl="0">
              <a:spcBef>
                <a:spcPts val="48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■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Members/Customers</a:t>
            </a: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dirty="0" smtClean="0">
                <a:solidFill>
                  <a:schemeClr val="dk1"/>
                </a:solidFill>
              </a:rPr>
              <a:t>Team names:  Dan </a:t>
            </a:r>
            <a:r>
              <a:rPr lang="en-US" sz="2000" dirty="0" err="1" smtClean="0">
                <a:solidFill>
                  <a:schemeClr val="dk1"/>
                </a:solidFill>
              </a:rPr>
              <a:t>Diffin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75000"/>
              <a:buFont typeface="Arial"/>
              <a:buChar char="−"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Customers: </a:t>
            </a:r>
            <a:r>
              <a:rPr lang="en-US" sz="2000" dirty="0" smtClean="0">
                <a:solidFill>
                  <a:schemeClr val="dk1"/>
                </a:solidFill>
              </a:rPr>
              <a:t>Applications Teams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6172200" y="699650"/>
            <a:ext cx="2262899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01JA15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7505" y="2362200"/>
            <a:ext cx="5181600" cy="42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172200" y="242234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 3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4572000" cy="51053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Update:</a:t>
            </a: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Lower cost than Gen </a:t>
            </a:r>
            <a:r>
              <a:rPr lang="en-US" sz="1800" dirty="0" smtClean="0">
                <a:solidFill>
                  <a:schemeClr val="dk1"/>
                </a:solidFill>
              </a:rPr>
              <a:t>3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Less material, shallower holes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Profile grind is faster with less wheel breakdown due to no bullet nose</a:t>
            </a:r>
          </a:p>
          <a:p>
            <a:pPr lvl="2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However cost request show the cost to be similar to Gen 3</a:t>
            </a:r>
            <a:endParaRPr lang="en-US" sz="1800" dirty="0">
              <a:solidFill>
                <a:schemeClr val="dk1"/>
              </a:solidFill>
            </a:endParaRPr>
          </a:p>
          <a:p>
            <a:pPr marL="231775" marR="0" lvl="0" indent="-250825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Hysteresis below 0.2Nm</a:t>
            </a:r>
            <a:endParaRPr lang="en-US" sz="1800" dirty="0">
              <a:solidFill>
                <a:schemeClr val="dk1"/>
              </a:solidFill>
            </a:endParaRPr>
          </a:p>
          <a:p>
            <a:pPr lvl="0" indent="-250825">
              <a:spcBef>
                <a:spcPts val="400"/>
              </a:spcBef>
              <a:buSzPct val="100000"/>
              <a:buFont typeface="Arial"/>
              <a:buChar char="■"/>
            </a:pPr>
            <a:r>
              <a:rPr lang="en-US" sz="1800" dirty="0">
                <a:solidFill>
                  <a:schemeClr val="dk1"/>
                </a:solidFill>
              </a:rPr>
              <a:t>Robust to press &amp; short stop tooth fatigue</a:t>
            </a: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Higher allowed press load:  Lubricant not needed but may still be preferred to reduce load variation</a:t>
            </a:r>
            <a:endParaRPr lang="en-US" sz="1800" dirty="0" smtClean="0">
              <a:solidFill>
                <a:schemeClr val="dk1"/>
              </a:solidFill>
            </a:endParaRPr>
          </a:p>
          <a:p>
            <a:pPr lvl="1" indent="-250825"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4 parts completed </a:t>
            </a:r>
            <a:r>
              <a:rPr lang="en-US" sz="1800" dirty="0">
                <a:solidFill>
                  <a:schemeClr val="dk1"/>
                </a:solidFill>
              </a:rPr>
              <a:t>75 lives of fatigue </a:t>
            </a:r>
            <a:r>
              <a:rPr lang="en-US" sz="1800" dirty="0" smtClean="0">
                <a:solidFill>
                  <a:schemeClr val="dk1"/>
                </a:solidFill>
              </a:rPr>
              <a:t>without torque drop at Gen 3 stop tooth travel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723900" lvl="2" indent="0">
              <a:buSzPct val="100000"/>
              <a:buNone/>
            </a:pPr>
            <a:endParaRPr lang="en-US" sz="1800" dirty="0">
              <a:solidFill>
                <a:schemeClr val="dk1"/>
              </a:solidFill>
            </a:endParaRPr>
          </a:p>
          <a:p>
            <a:pPr marL="571500" marR="0" lvl="1" indent="-152400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Font typeface="Georgia"/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5029200" y="1143000"/>
            <a:ext cx="3886200" cy="2552699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Drill only holes preferred but internal and external sources want to ream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understand ream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 affects on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t-bar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press curve and stopping position.</a:t>
            </a:r>
            <a:endParaRPr lang="en-US" sz="18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5029200" y="3771900"/>
            <a:ext cx="3886200" cy="2476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Actions: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Print updates with new hardness notes and minor updates</a:t>
            </a: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r>
              <a:rPr lang="en-US" sz="1800" dirty="0" smtClean="0">
                <a:solidFill>
                  <a:schemeClr val="dk1"/>
                </a:solidFill>
              </a:rPr>
              <a:t>Ream step press study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231775" marR="0" lvl="0" indent="-269875" algn="l" rtl="0">
              <a:spcBef>
                <a:spcPts val="320"/>
              </a:spcBef>
              <a:spcAft>
                <a:spcPts val="0"/>
              </a:spcAft>
              <a:buClr>
                <a:srgbClr val="E31937"/>
              </a:buClr>
              <a:buSzPct val="100000"/>
              <a:buFont typeface="Arial"/>
              <a:buChar char="■"/>
            </a:pPr>
            <a:endParaRPr lang="en-US" sz="18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953000" y="699654"/>
            <a:ext cx="3657600" cy="36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updated</a:t>
            </a: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 smtClean="0">
                <a:solidFill>
                  <a:schemeClr val="dk1"/>
                </a:solidFill>
              </a:rPr>
              <a:t>08</a:t>
            </a:r>
            <a:r>
              <a:rPr lang="en-US" sz="1600" dirty="0" smtClean="0">
                <a:solidFill>
                  <a:schemeClr val="dk1"/>
                </a:solidFill>
              </a:rPr>
              <a:t>JN15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E31937"/>
              </a:buClr>
              <a:buSzPct val="25000"/>
              <a:buFont typeface="Arial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7" name="Shape 102"/>
          <p:cNvSpPr txBox="1">
            <a:spLocks/>
          </p:cNvSpPr>
          <p:nvPr/>
        </p:nvSpPr>
        <p:spPr>
          <a:xfrm>
            <a:off x="76200" y="76200"/>
            <a:ext cx="6096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pPr>
              <a:buSzPct val="25000"/>
            </a:pPr>
            <a:r>
              <a:rPr lang="en-US" sz="2800" b="1" dirty="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CCM-81: Short T-bar Profile Grind (Gen 4)</a:t>
            </a:r>
            <a:endParaRPr lang="en-US" sz="2800" b="1" dirty="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Nexteer PPT_template">
  <a:themeElements>
    <a:clrScheme name="Nexteer PPT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237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Nexteer PPT_template</vt:lpstr>
      <vt:lpstr>CCM-81: Short T-bar Profile Grind (Gen 4)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FE134: Nexstep Medical Assist</dc:title>
  <dc:creator>von Matt, Nik A</dc:creator>
  <cp:lastModifiedBy>Windows User</cp:lastModifiedBy>
  <cp:revision>14</cp:revision>
  <dcterms:modified xsi:type="dcterms:W3CDTF">2015-06-08T17:55:17Z</dcterms:modified>
</cp:coreProperties>
</file>