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9" r:id="rId3"/>
    <p:sldId id="303" r:id="rId4"/>
    <p:sldId id="304" r:id="rId5"/>
    <p:sldId id="260" r:id="rId6"/>
    <p:sldId id="261" r:id="rId7"/>
    <p:sldId id="263" r:id="rId8"/>
    <p:sldId id="265" r:id="rId9"/>
    <p:sldId id="266" r:id="rId10"/>
    <p:sldId id="267" r:id="rId11"/>
    <p:sldId id="268" r:id="rId12"/>
    <p:sldId id="269" r:id="rId13"/>
    <p:sldId id="264" r:id="rId14"/>
    <p:sldId id="290" r:id="rId15"/>
    <p:sldId id="291" r:id="rId16"/>
    <p:sldId id="270" r:id="rId17"/>
    <p:sldId id="286" r:id="rId18"/>
    <p:sldId id="271" r:id="rId19"/>
    <p:sldId id="272" r:id="rId20"/>
    <p:sldId id="273" r:id="rId21"/>
    <p:sldId id="293" r:id="rId22"/>
    <p:sldId id="295" r:id="rId23"/>
    <p:sldId id="275" r:id="rId24"/>
    <p:sldId id="285" r:id="rId25"/>
    <p:sldId id="287" r:id="rId26"/>
    <p:sldId id="288" r:id="rId27"/>
    <p:sldId id="289" r:id="rId28"/>
    <p:sldId id="292" r:id="rId29"/>
    <p:sldId id="294" r:id="rId30"/>
    <p:sldId id="276" r:id="rId31"/>
    <p:sldId id="281" r:id="rId32"/>
    <p:sldId id="274" r:id="rId33"/>
    <p:sldId id="277" r:id="rId34"/>
    <p:sldId id="278" r:id="rId35"/>
    <p:sldId id="284" r:id="rId36"/>
    <p:sldId id="279" r:id="rId37"/>
    <p:sldId id="283" r:id="rId38"/>
    <p:sldId id="296" r:id="rId39"/>
    <p:sldId id="282" r:id="rId40"/>
    <p:sldId id="297" r:id="rId41"/>
    <p:sldId id="299" r:id="rId42"/>
    <p:sldId id="298" r:id="rId43"/>
    <p:sldId id="300" r:id="rId44"/>
    <p:sldId id="301" r:id="rId45"/>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3" autoAdjust="0"/>
    <p:restoredTop sz="96270" autoAdjust="0"/>
  </p:normalViewPr>
  <p:slideViewPr>
    <p:cSldViewPr>
      <p:cViewPr varScale="1">
        <p:scale>
          <a:sx n="89" d="100"/>
          <a:sy n="89" d="100"/>
        </p:scale>
        <p:origin x="-121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90B6F562-B82B-4CC2-BFA6-8E12E19E5702}" type="datetimeFigureOut">
              <a:rPr lang="en-US" smtClean="0"/>
              <a:t>1/19/2016</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58989399-9D01-4588-90B0-E9E0BF0EC53A}" type="slidenum">
              <a:rPr lang="en-US" smtClean="0"/>
              <a:t>‹#›</a:t>
            </a:fld>
            <a:endParaRPr lang="en-US"/>
          </a:p>
        </p:txBody>
      </p:sp>
    </p:spTree>
    <p:extLst>
      <p:ext uri="{BB962C8B-B14F-4D97-AF65-F5344CB8AC3E}">
        <p14:creationId xmlns:p14="http://schemas.microsoft.com/office/powerpoint/2010/main" val="149089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6674" name="Rectangle 2"/>
          <p:cNvSpPr>
            <a:spLocks noGrp="1" noChangeArrowheads="1"/>
          </p:cNvSpPr>
          <p:nvPr>
            <p:ph type="ctrTitle"/>
          </p:nvPr>
        </p:nvSpPr>
        <p:spPr>
          <a:xfrm>
            <a:off x="508000" y="381000"/>
            <a:ext cx="8099425" cy="1262063"/>
          </a:xfrm>
        </p:spPr>
        <p:txBody>
          <a:bodyPr anchor="b"/>
          <a:lstStyle>
            <a:lvl1pPr algn="l">
              <a:defRPr sz="3600" b="1">
                <a:solidFill>
                  <a:schemeClr val="tx1"/>
                </a:solidFill>
              </a:defRPr>
            </a:lvl1pPr>
          </a:lstStyle>
          <a:p>
            <a:r>
              <a:rPr lang="en-US" smtClean="0"/>
              <a:t>Click to edit Master title style</a:t>
            </a:r>
            <a:endParaRPr lang="en-US" dirty="0"/>
          </a:p>
        </p:txBody>
      </p:sp>
      <p:sp>
        <p:nvSpPr>
          <p:cNvPr id="156675" name="Rectangle 3"/>
          <p:cNvSpPr>
            <a:spLocks noGrp="1" noChangeArrowheads="1"/>
          </p:cNvSpPr>
          <p:nvPr>
            <p:ph type="subTitle" idx="1"/>
          </p:nvPr>
        </p:nvSpPr>
        <p:spPr>
          <a:xfrm>
            <a:off x="508000" y="1828800"/>
            <a:ext cx="8102600" cy="530225"/>
          </a:xfrm>
        </p:spPr>
        <p:txBody>
          <a:bodyPr/>
          <a:lstStyle>
            <a:lvl1pPr marL="0" indent="0" algn="l">
              <a:buFont typeface="Wingdings" charset="2"/>
              <a:buNone/>
              <a:defRPr sz="2800">
                <a:solidFill>
                  <a:schemeClr val="bg1">
                    <a:lumMod val="50000"/>
                  </a:schemeClr>
                </a:solidFill>
              </a:defRPr>
            </a:lvl1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half" idx="11"/>
          </p:nvPr>
        </p:nvSpPr>
        <p:spPr>
          <a:xfrm>
            <a:off x="457200" y="1524000"/>
            <a:ext cx="8229600" cy="4419600"/>
          </a:xfrm>
          <a:prstGeom prst="rect">
            <a:avLst/>
          </a:prstGeom>
        </p:spPr>
        <p:txBody>
          <a:bodyPr/>
          <a:lstStyle>
            <a:lvl1pPr marL="228600" indent="-228600">
              <a:buClr>
                <a:srgbClr val="DC0202"/>
              </a:buClr>
              <a:buSzPct val="75000"/>
              <a:buFont typeface="Wingdings" pitchFamily="2" charset="2"/>
              <a:buChar char=""/>
              <a:defRPr sz="2400"/>
            </a:lvl1pPr>
            <a:lvl2pPr marL="579438" indent="-228600">
              <a:buFont typeface="Symbol" pitchFamily="18" charset="2"/>
              <a:buChar char=""/>
              <a:defRPr sz="2000"/>
            </a:lvl2pPr>
            <a:lvl3pPr marL="974725" indent="-228600">
              <a:buFont typeface="Wingdings" pitchFamily="2" charset="2"/>
              <a:buChar char=""/>
              <a:defRPr sz="1800"/>
            </a:lvl3pPr>
            <a:lvl4pPr marL="1311275" indent="-228600">
              <a:buSzPct val="75000"/>
              <a:buFont typeface="Wingdings" pitchFamily="2" charset="2"/>
              <a:buChar char=""/>
              <a:defRPr sz="1600"/>
            </a:lvl4pPr>
            <a:lvl5pPr marL="1722438" indent="-228600">
              <a:buFont typeface="Arial" pitchFamily="34" charset="0"/>
              <a:buChar char="–"/>
              <a:defRPr sz="1400" baseline="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a:xfrm>
            <a:off x="8107363" y="6477000"/>
            <a:ext cx="685800" cy="228600"/>
          </a:xfrm>
          <a:prstGeom prst="rect">
            <a:avLst/>
          </a:prstGeom>
        </p:spPr>
        <p:txBody>
          <a:bodyPr/>
          <a:lstStyle>
            <a:lvl1pPr>
              <a:defRPr smtClean="0"/>
            </a:lvl1pPr>
          </a:lstStyle>
          <a:p>
            <a:fld id="{46D51941-F85C-46AD-B04E-D209ED387734}" type="slidenum">
              <a:rPr lang="en-US" smtClean="0"/>
              <a:pPr/>
              <a:t>‹#›</a:t>
            </a:fld>
            <a:endParaRPr lang="en-US"/>
          </a:p>
        </p:txBody>
      </p:sp>
      <p:sp>
        <p:nvSpPr>
          <p:cNvPr id="6" name="Content Placeholder 3"/>
          <p:cNvSpPr>
            <a:spLocks noGrp="1"/>
          </p:cNvSpPr>
          <p:nvPr>
            <p:ph sz="half" idx="2"/>
          </p:nvPr>
        </p:nvSpPr>
        <p:spPr>
          <a:xfrm>
            <a:off x="4648200" y="1524000"/>
            <a:ext cx="4038600" cy="4419600"/>
          </a:xfrm>
          <a:prstGeom prst="rect">
            <a:avLst/>
          </a:prstGeom>
        </p:spPr>
        <p:txBody>
          <a:bodyPr/>
          <a:lstStyle>
            <a:lvl1pPr>
              <a:buNone/>
              <a:defRPr sz="2000">
                <a:solidFill>
                  <a:srgbClr val="FFFFFF"/>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7" name="Text Placeholder 3"/>
          <p:cNvSpPr>
            <a:spLocks noGrp="1"/>
          </p:cNvSpPr>
          <p:nvPr>
            <p:ph type="body" sz="half" idx="11"/>
          </p:nvPr>
        </p:nvSpPr>
        <p:spPr>
          <a:xfrm>
            <a:off x="457200" y="1524000"/>
            <a:ext cx="4038600" cy="4419600"/>
          </a:xfrm>
          <a:prstGeom prst="rect">
            <a:avLst/>
          </a:prstGeom>
        </p:spPr>
        <p:txBody>
          <a:bodyPr/>
          <a:lstStyle>
            <a:lvl1pPr marL="228600" indent="-228600">
              <a:buClr>
                <a:srgbClr val="DC0202"/>
              </a:buClr>
              <a:buSzPct val="75000"/>
              <a:buFont typeface="Wingdings" pitchFamily="2" charset="2"/>
              <a:buChar char=""/>
              <a:defRPr sz="2400"/>
            </a:lvl1pPr>
            <a:lvl2pPr marL="579438" indent="-228600">
              <a:buFont typeface="Symbol" pitchFamily="18" charset="2"/>
              <a:buChar char=""/>
              <a:defRPr sz="2000"/>
            </a:lvl2pPr>
            <a:lvl3pPr marL="974725" indent="-228600">
              <a:buFont typeface="Wingdings" pitchFamily="2" charset="2"/>
              <a:buChar char=""/>
              <a:defRPr sz="1800"/>
            </a:lvl3pPr>
            <a:lvl4pPr marL="1311275" indent="-228600">
              <a:buSzPct val="75000"/>
              <a:buFont typeface="Wingdings" pitchFamily="2" charset="2"/>
              <a:buChar char=""/>
              <a:defRPr sz="1600"/>
            </a:lvl4pPr>
            <a:lvl5pPr marL="1722438" indent="-228600">
              <a:buFont typeface="Arial" pitchFamily="34" charset="0"/>
              <a:buChar char="–"/>
              <a:defRPr sz="1400" baseline="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a:xfrm>
            <a:off x="8107363" y="6477000"/>
            <a:ext cx="685800" cy="228600"/>
          </a:xfrm>
          <a:prstGeom prst="rect">
            <a:avLst/>
          </a:prstGeom>
        </p:spPr>
        <p:txBody>
          <a:bodyPr/>
          <a:lstStyle>
            <a:lvl1pPr>
              <a:defRPr smtClean="0"/>
            </a:lvl1pPr>
          </a:lstStyle>
          <a:p>
            <a:fld id="{46D51941-F85C-46AD-B04E-D209ED387734}" type="slidenum">
              <a:rPr lang="en-US" smtClean="0"/>
              <a:pPr/>
              <a:t>‹#›</a:t>
            </a:fld>
            <a:endParaRPr lang="en-US"/>
          </a:p>
        </p:txBody>
      </p:sp>
      <p:sp>
        <p:nvSpPr>
          <p:cNvPr id="8" name="Content Placeholder 3"/>
          <p:cNvSpPr>
            <a:spLocks noGrp="1"/>
          </p:cNvSpPr>
          <p:nvPr>
            <p:ph sz="half" idx="2"/>
          </p:nvPr>
        </p:nvSpPr>
        <p:spPr>
          <a:xfrm>
            <a:off x="457200" y="1524000"/>
            <a:ext cx="4038600" cy="4419600"/>
          </a:xfrm>
          <a:prstGeom prst="rect">
            <a:avLst/>
          </a:prstGeom>
        </p:spPr>
        <p:txBody>
          <a:bodyPr/>
          <a:lstStyle>
            <a:lvl1pPr>
              <a:buNone/>
              <a:defRPr sz="2000">
                <a:solidFill>
                  <a:srgbClr val="FFFFFF"/>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0" name="Title 1"/>
          <p:cNvSpPr>
            <a:spLocks noGrp="1"/>
          </p:cNvSpPr>
          <p:nvPr>
            <p:ph type="title"/>
          </p:nvPr>
        </p:nvSpPr>
        <p:spPr>
          <a:xfrm>
            <a:off x="457200" y="457200"/>
            <a:ext cx="8229600" cy="914400"/>
          </a:xfrm>
        </p:spPr>
        <p:txBody>
          <a:bodyPr/>
          <a:lstStyle/>
          <a:p>
            <a:r>
              <a:rPr lang="en-US" smtClean="0"/>
              <a:t>Click to edit Master title style</a:t>
            </a:r>
            <a:endParaRPr lang="en-US" dirty="0"/>
          </a:p>
        </p:txBody>
      </p:sp>
      <p:sp>
        <p:nvSpPr>
          <p:cNvPr id="6" name="Text Placeholder 3"/>
          <p:cNvSpPr>
            <a:spLocks noGrp="1"/>
          </p:cNvSpPr>
          <p:nvPr>
            <p:ph type="body" sz="half" idx="12"/>
          </p:nvPr>
        </p:nvSpPr>
        <p:spPr>
          <a:xfrm>
            <a:off x="4648200" y="1524000"/>
            <a:ext cx="4038600" cy="4419600"/>
          </a:xfrm>
          <a:prstGeom prst="rect">
            <a:avLst/>
          </a:prstGeom>
        </p:spPr>
        <p:txBody>
          <a:bodyPr/>
          <a:lstStyle>
            <a:lvl1pPr marL="228600" indent="-228600">
              <a:buClr>
                <a:srgbClr val="DC0202"/>
              </a:buClr>
              <a:buSzPct val="75000"/>
              <a:buFont typeface="Wingdings" pitchFamily="2" charset="2"/>
              <a:buChar char=""/>
              <a:defRPr sz="2400"/>
            </a:lvl1pPr>
            <a:lvl2pPr marL="579438" indent="-228600">
              <a:buFont typeface="Symbol" pitchFamily="18" charset="2"/>
              <a:buChar char=""/>
              <a:defRPr sz="2000"/>
            </a:lvl2pPr>
            <a:lvl3pPr marL="974725" indent="-228600">
              <a:buFont typeface="Wingdings" pitchFamily="2" charset="2"/>
              <a:buChar char=""/>
              <a:defRPr sz="1800"/>
            </a:lvl3pPr>
            <a:lvl4pPr marL="1311275" indent="-228600">
              <a:buSzPct val="75000"/>
              <a:buFont typeface="Wingdings" pitchFamily="2" charset="2"/>
              <a:buChar char=""/>
              <a:defRPr sz="1600"/>
            </a:lvl4pPr>
            <a:lvl5pPr marL="1722438" indent="-228600">
              <a:buFont typeface="Arial" pitchFamily="34" charset="0"/>
              <a:buChar char="–"/>
              <a:defRPr sz="1400" baseline="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b="15294"/>
          <a:stretch/>
        </p:blipFill>
        <p:spPr>
          <a:xfrm flipH="1">
            <a:off x="0" y="0"/>
            <a:ext cx="9144000" cy="5809129"/>
          </a:xfrm>
          <a:prstGeom prst="rect">
            <a:avLst/>
          </a:prstGeom>
        </p:spPr>
      </p:pic>
      <p:sp>
        <p:nvSpPr>
          <p:cNvPr id="155650"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55651" name="Rectangle 3"/>
          <p:cNvSpPr>
            <a:spLocks noGrp="1" noChangeArrowheads="1"/>
          </p:cNvSpPr>
          <p:nvPr>
            <p:ph type="body" idx="1"/>
          </p:nvPr>
        </p:nvSpPr>
        <p:spPr bwMode="auto">
          <a:xfrm>
            <a:off x="457200" y="1524000"/>
            <a:ext cx="8229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5654" name="Rectangle 6"/>
          <p:cNvSpPr>
            <a:spLocks noChangeArrowheads="1"/>
          </p:cNvSpPr>
          <p:nvPr/>
        </p:nvSpPr>
        <p:spPr bwMode="auto">
          <a:xfrm>
            <a:off x="3949700" y="6497637"/>
            <a:ext cx="1689100" cy="228600"/>
          </a:xfrm>
          <a:prstGeom prst="rect">
            <a:avLst/>
          </a:prstGeom>
          <a:noFill/>
          <a:ln w="9525">
            <a:noFill/>
            <a:miter lim="800000"/>
            <a:headEnd/>
            <a:tailEnd/>
          </a:ln>
          <a:effectLst/>
        </p:spPr>
        <p:txBody>
          <a:bodyPr>
            <a:prstTxWarp prst="textNoShape">
              <a:avLst/>
            </a:prstTxWarp>
          </a:bodyPr>
          <a:lstStyle/>
          <a:p>
            <a:pPr algn="ctr"/>
            <a:fld id="{E0E49CF5-A81C-C645-81BA-3739836A328A}" type="datetime4">
              <a:rPr lang="en-US" sz="800">
                <a:solidFill>
                  <a:schemeClr val="bg1">
                    <a:lumMod val="50000"/>
                  </a:schemeClr>
                </a:solidFill>
              </a:rPr>
              <a:pPr algn="ctr"/>
              <a:t>January 19, 2016</a:t>
            </a:fld>
            <a:endParaRPr lang="en-US" sz="800" dirty="0">
              <a:solidFill>
                <a:schemeClr val="bg1">
                  <a:lumMod val="50000"/>
                </a:schemeClr>
              </a:solidFill>
            </a:endParaRPr>
          </a:p>
        </p:txBody>
      </p:sp>
      <p:sp>
        <p:nvSpPr>
          <p:cNvPr id="155663" name="Rectangle 15"/>
          <p:cNvSpPr>
            <a:spLocks noChangeArrowheads="1"/>
          </p:cNvSpPr>
          <p:nvPr/>
        </p:nvSpPr>
        <p:spPr bwMode="auto">
          <a:xfrm>
            <a:off x="152400" y="6497637"/>
            <a:ext cx="4495800" cy="228600"/>
          </a:xfrm>
          <a:prstGeom prst="rect">
            <a:avLst/>
          </a:prstGeom>
          <a:noFill/>
          <a:ln w="9525">
            <a:noFill/>
            <a:miter lim="800000"/>
            <a:headEnd/>
            <a:tailEnd/>
          </a:ln>
          <a:effectLst/>
        </p:spPr>
        <p:txBody>
          <a:bodyPr>
            <a:prstTxWarp prst="textNoShape">
              <a:avLst/>
            </a:prstTxWarp>
          </a:bodyPr>
          <a:lstStyle/>
          <a:p>
            <a:r>
              <a:rPr lang="en-US" sz="800" dirty="0">
                <a:solidFill>
                  <a:schemeClr val="bg1">
                    <a:lumMod val="50000"/>
                  </a:schemeClr>
                </a:solidFill>
              </a:rPr>
              <a:t>Legal entity name – </a:t>
            </a:r>
            <a:r>
              <a:rPr lang="en-US" sz="800" i="1" dirty="0">
                <a:solidFill>
                  <a:schemeClr val="bg1">
                    <a:lumMod val="50000"/>
                  </a:schemeClr>
                </a:solidFill>
              </a:rPr>
              <a:t>Security </a:t>
            </a:r>
            <a:r>
              <a:rPr lang="en-US" sz="800" i="1" dirty="0" smtClean="0">
                <a:solidFill>
                  <a:schemeClr val="bg1">
                    <a:lumMod val="50000"/>
                  </a:schemeClr>
                </a:solidFill>
              </a:rPr>
              <a:t>Classification</a:t>
            </a:r>
            <a:endParaRPr lang="en-US" sz="800" i="1" dirty="0">
              <a:solidFill>
                <a:schemeClr val="bg1">
                  <a:lumMod val="50000"/>
                </a:schemeClr>
              </a:solidFill>
            </a:endParaRPr>
          </a:p>
        </p:txBody>
      </p:sp>
      <p:pic>
        <p:nvPicPr>
          <p:cNvPr id="11" name="Picture 10"/>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133730" y="5991603"/>
            <a:ext cx="2615823" cy="509477"/>
          </a:xfrm>
          <a:prstGeom prst="rect">
            <a:avLst/>
          </a:prstGeom>
        </p:spPr>
      </p:pic>
      <p:sp>
        <p:nvSpPr>
          <p:cNvPr id="10" name="Rectangle 6"/>
          <p:cNvSpPr>
            <a:spLocks noChangeArrowheads="1"/>
          </p:cNvSpPr>
          <p:nvPr/>
        </p:nvSpPr>
        <p:spPr bwMode="auto">
          <a:xfrm>
            <a:off x="7010400" y="6490648"/>
            <a:ext cx="1689100" cy="228600"/>
          </a:xfrm>
          <a:prstGeom prst="rect">
            <a:avLst/>
          </a:prstGeom>
          <a:noFill/>
          <a:ln w="9525">
            <a:noFill/>
            <a:miter lim="800000"/>
            <a:headEnd/>
            <a:tailEnd/>
          </a:ln>
          <a:effectLst/>
        </p:spPr>
        <p:txBody>
          <a:bodyPr>
            <a:prstTxWarp prst="textNoShape">
              <a:avLst/>
            </a:prstTxWarp>
          </a:bodyPr>
          <a:lstStyle/>
          <a:p>
            <a:pPr algn="r"/>
            <a:fld id="{2C77599A-825E-41D2-9D76-138032C595CB}" type="slidenum">
              <a:rPr lang="en-US" sz="800" smtClean="0">
                <a:solidFill>
                  <a:schemeClr val="bg1">
                    <a:lumMod val="50000"/>
                  </a:schemeClr>
                </a:solidFill>
              </a:rPr>
              <a:pPr algn="r"/>
              <a:t>‹#›</a:t>
            </a:fld>
            <a:endParaRPr lang="en-US" sz="8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timing>
    <p:tnLst>
      <p:par>
        <p:cTn id="1" dur="indefinite" restart="never" nodeType="tmRoot"/>
      </p:par>
    </p:tnLst>
  </p:timing>
  <p:hf hdr="0" ftr="0" dt="0"/>
  <p:txStyles>
    <p:title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231775" indent="-231775" algn="l" defTabSz="738188" rtl="0" eaLnBrk="1" fontAlgn="base" hangingPunct="1">
        <a:spcBef>
          <a:spcPct val="20000"/>
        </a:spcBef>
        <a:spcAft>
          <a:spcPct val="0"/>
        </a:spcAft>
        <a:buClr>
          <a:srgbClr val="DC0202"/>
        </a:buClr>
        <a:buSzPct val="75000"/>
        <a:buFont typeface="Wingdings" charset="2"/>
        <a:buChar char="n"/>
        <a:defRPr sz="2400">
          <a:solidFill>
            <a:schemeClr val="tx1"/>
          </a:solidFill>
          <a:latin typeface="+mn-lt"/>
          <a:ea typeface="+mn-ea"/>
          <a:cs typeface="+mn-cs"/>
        </a:defRPr>
      </a:lvl1pPr>
      <a:lvl2pPr marL="571500" indent="-225425" algn="l" defTabSz="738188" rtl="0" eaLnBrk="1" fontAlgn="base" hangingPunct="1">
        <a:spcBef>
          <a:spcPct val="20000"/>
        </a:spcBef>
        <a:spcAft>
          <a:spcPct val="0"/>
        </a:spcAft>
        <a:buClr>
          <a:srgbClr val="DC0202"/>
        </a:buClr>
        <a:buSzPct val="75000"/>
        <a:buFont typeface="Symbol" charset="2"/>
        <a:buChar char="-"/>
        <a:defRPr sz="2000">
          <a:solidFill>
            <a:schemeClr val="tx1"/>
          </a:solidFill>
          <a:latin typeface="+mn-lt"/>
          <a:ea typeface="ＭＳ Ｐゴシック" charset="-128"/>
        </a:defRPr>
      </a:lvl2pPr>
      <a:lvl3pPr marL="974725" indent="-228600" algn="l" defTabSz="738188" rtl="0" eaLnBrk="1" fontAlgn="base" hangingPunct="1">
        <a:spcBef>
          <a:spcPct val="20000"/>
        </a:spcBef>
        <a:spcAft>
          <a:spcPct val="0"/>
        </a:spcAft>
        <a:buClr>
          <a:srgbClr val="DC0202"/>
        </a:buClr>
        <a:buSzPct val="75000"/>
        <a:buFont typeface="Wingdings" charset="2"/>
        <a:buChar char=""/>
        <a:defRPr>
          <a:solidFill>
            <a:schemeClr val="tx1"/>
          </a:solidFill>
          <a:latin typeface="+mn-lt"/>
          <a:ea typeface="ＭＳ Ｐゴシック" charset="-128"/>
        </a:defRPr>
      </a:lvl3pPr>
      <a:lvl4pPr marL="1317625" indent="-228600" algn="l" defTabSz="738188" rtl="0" eaLnBrk="1" fontAlgn="base" hangingPunct="1">
        <a:spcBef>
          <a:spcPct val="20000"/>
        </a:spcBef>
        <a:spcAft>
          <a:spcPct val="0"/>
        </a:spcAft>
        <a:buClr>
          <a:srgbClr val="DC0202"/>
        </a:buClr>
        <a:buSzPct val="75000"/>
        <a:buFont typeface="Wingdings" charset="2"/>
        <a:buChar char="n"/>
        <a:defRPr sz="1600">
          <a:solidFill>
            <a:schemeClr val="tx1"/>
          </a:solidFill>
          <a:latin typeface="+mn-lt"/>
          <a:ea typeface="ＭＳ Ｐゴシック" charset="-128"/>
        </a:defRPr>
      </a:lvl4pPr>
      <a:lvl5pPr marL="17160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5pPr>
      <a:lvl6pPr marL="21732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6pPr>
      <a:lvl7pPr marL="26304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7pPr>
      <a:lvl8pPr marL="30876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8pPr>
      <a:lvl9pPr marL="3544888" indent="-228600" algn="l" defTabSz="738188" rtl="0" eaLnBrk="1" fontAlgn="base" hangingPunct="1">
        <a:spcBef>
          <a:spcPct val="20000"/>
        </a:spcBef>
        <a:spcAft>
          <a:spcPct val="0"/>
        </a:spcAft>
        <a:buClr>
          <a:srgbClr val="DC0202"/>
        </a:buClr>
        <a:buSzPct val="75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Enhanced MOSFET Failure Strategy</a:t>
            </a:r>
            <a:endParaRPr lang="en-US" dirty="0"/>
          </a:p>
        </p:txBody>
      </p:sp>
      <p:sp>
        <p:nvSpPr>
          <p:cNvPr id="3" name="Subtitle 2"/>
          <p:cNvSpPr>
            <a:spLocks noGrp="1"/>
          </p:cNvSpPr>
          <p:nvPr>
            <p:ph type="subTitle" idx="1"/>
          </p:nvPr>
        </p:nvSpPr>
        <p:spPr/>
        <p:txBody>
          <a:bodyPr/>
          <a:lstStyle/>
          <a:p>
            <a:r>
              <a:rPr lang="en-US" dirty="0" smtClean="0"/>
              <a:t>Dennis </a:t>
            </a:r>
            <a:r>
              <a:rPr lang="en-US" dirty="0" err="1" smtClean="0"/>
              <a:t>Skellenger</a:t>
            </a:r>
            <a:endParaRPr lang="en-US" dirty="0"/>
          </a:p>
        </p:txBody>
      </p:sp>
    </p:spTree>
    <p:extLst>
      <p:ext uri="{BB962C8B-B14F-4D97-AF65-F5344CB8AC3E}">
        <p14:creationId xmlns:p14="http://schemas.microsoft.com/office/powerpoint/2010/main" val="2248453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Pk</a:t>
            </a:r>
            <a:r>
              <a:rPr lang="en-US" dirty="0"/>
              <a:t> to </a:t>
            </a:r>
            <a:r>
              <a:rPr lang="en-US" dirty="0" err="1"/>
              <a:t>Pk</a:t>
            </a:r>
            <a:r>
              <a:rPr lang="en-US" dirty="0"/>
              <a:t> </a:t>
            </a:r>
            <a:r>
              <a:rPr lang="en-US" dirty="0" smtClean="0"/>
              <a:t>Torque Ripple </a:t>
            </a:r>
            <a:r>
              <a:rPr lang="en-US" dirty="0"/>
              <a:t>vs. </a:t>
            </a:r>
            <a:r>
              <a:rPr lang="en-US" dirty="0" smtClean="0"/>
              <a:t>RPM During </a:t>
            </a:r>
            <a:r>
              <a:rPr lang="en-US" dirty="0"/>
              <a:t>Lower C FET </a:t>
            </a:r>
            <a:r>
              <a:rPr lang="en-US" dirty="0" smtClean="0"/>
              <a:t>short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9" y="1295400"/>
            <a:ext cx="88541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246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Torque Ripple </a:t>
            </a:r>
            <a:r>
              <a:rPr lang="en-US" dirty="0" err="1" smtClean="0"/>
              <a:t>vs</a:t>
            </a:r>
            <a:r>
              <a:rPr lang="en-US" dirty="0" smtClean="0"/>
              <a:t> RPM During </a:t>
            </a:r>
            <a:r>
              <a:rPr lang="en-US" dirty="0"/>
              <a:t>Lower C FET short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15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573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MOSFET Failure Strategy</a:t>
            </a:r>
            <a:endParaRPr lang="en-US" dirty="0"/>
          </a:p>
        </p:txBody>
      </p:sp>
      <p:sp>
        <p:nvSpPr>
          <p:cNvPr id="3" name="Text Placeholder 2"/>
          <p:cNvSpPr>
            <a:spLocks noGrp="1"/>
          </p:cNvSpPr>
          <p:nvPr>
            <p:ph type="body" sz="half" idx="11"/>
          </p:nvPr>
        </p:nvSpPr>
        <p:spPr>
          <a:xfrm>
            <a:off x="457200" y="1295400"/>
            <a:ext cx="8229600" cy="4419600"/>
          </a:xfrm>
        </p:spPr>
        <p:txBody>
          <a:bodyPr>
            <a:normAutofit fontScale="85000" lnSpcReduction="10000"/>
          </a:bodyPr>
          <a:lstStyle/>
          <a:p>
            <a:r>
              <a:rPr lang="en-US" dirty="0" smtClean="0"/>
              <a:t>Provide assist to the driver with the faulted controller running in a “limp home” mode</a:t>
            </a:r>
          </a:p>
          <a:p>
            <a:pPr lvl="1"/>
            <a:r>
              <a:rPr lang="en-US" dirty="0" smtClean="0"/>
              <a:t>Analyze the failure and determine MOSFET that failed</a:t>
            </a:r>
          </a:p>
          <a:p>
            <a:pPr lvl="1"/>
            <a:r>
              <a:rPr lang="en-US" dirty="0" smtClean="0"/>
              <a:t>Alter commutation strategy to provide assist torque when possible without using the faulted phase</a:t>
            </a:r>
          </a:p>
          <a:p>
            <a:r>
              <a:rPr lang="en-US" dirty="0"/>
              <a:t>Reduce the effect of the braking torque to the driver. </a:t>
            </a:r>
          </a:p>
          <a:p>
            <a:pPr lvl="1"/>
            <a:r>
              <a:rPr lang="en-US" dirty="0"/>
              <a:t>Ripple of system must be minimized while maintaining positive assist</a:t>
            </a:r>
          </a:p>
          <a:p>
            <a:pPr lvl="1"/>
            <a:r>
              <a:rPr lang="en-US" dirty="0"/>
              <a:t>Highly vehicle/system dependent</a:t>
            </a:r>
          </a:p>
          <a:p>
            <a:r>
              <a:rPr lang="en-US" dirty="0" smtClean="0"/>
              <a:t>Other Factors</a:t>
            </a:r>
          </a:p>
          <a:p>
            <a:pPr lvl="1"/>
            <a:r>
              <a:rPr lang="en-US" dirty="0"/>
              <a:t>Implement the strategy with minimal impact on software and </a:t>
            </a:r>
            <a:r>
              <a:rPr lang="en-US" dirty="0" smtClean="0"/>
              <a:t>hardware</a:t>
            </a:r>
          </a:p>
          <a:p>
            <a:pPr lvl="2"/>
            <a:r>
              <a:rPr lang="en-US" dirty="0" smtClean="0"/>
              <a:t>No phase disconnects: relays unreliable, MOSFET’s expensive</a:t>
            </a:r>
          </a:p>
          <a:p>
            <a:pPr lvl="2"/>
            <a:r>
              <a:rPr lang="en-US" dirty="0" smtClean="0"/>
              <a:t>Modify current commutation strategies</a:t>
            </a:r>
            <a:endParaRPr lang="en-US" dirty="0"/>
          </a:p>
          <a:p>
            <a:pPr lvl="1"/>
            <a:r>
              <a:rPr lang="en-US" dirty="0" smtClean="0"/>
              <a:t>Inverter heat dissipation must not be significantly impacted which would require a new thermal duty algorithm or different calibrations to ensure thermal protection </a:t>
            </a:r>
          </a:p>
          <a:p>
            <a:pPr lvl="1"/>
            <a:endParaRPr lang="en-US" dirty="0" smtClean="0"/>
          </a:p>
          <a:p>
            <a:pPr lvl="1">
              <a:buFont typeface="Arial" pitchFamily="34" charset="0"/>
              <a:buChar char="•"/>
            </a:pPr>
            <a:endParaRPr lang="en-US" dirty="0" smtClean="0"/>
          </a:p>
          <a:p>
            <a:pPr lvl="1"/>
            <a:endParaRPr lang="en-US" dirty="0"/>
          </a:p>
        </p:txBody>
      </p:sp>
    </p:spTree>
    <p:extLst>
      <p:ext uri="{BB962C8B-B14F-4D97-AF65-F5344CB8AC3E}">
        <p14:creationId xmlns:p14="http://schemas.microsoft.com/office/powerpoint/2010/main" val="3688000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244" y="292914"/>
            <a:ext cx="8229600" cy="914400"/>
          </a:xfrm>
        </p:spPr>
        <p:txBody>
          <a:bodyPr/>
          <a:lstStyle/>
          <a:p>
            <a:r>
              <a:rPr lang="en-US" dirty="0" smtClean="0"/>
              <a:t>Normal Phase Voltage Waveforms: Line to </a:t>
            </a:r>
            <a:r>
              <a:rPr lang="en-US" dirty="0" err="1" smtClean="0"/>
              <a:t>Nuetral</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98522"/>
            <a:ext cx="7898888" cy="466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511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Normal Phase Voltage Waveforms: Line to Line</a:t>
            </a:r>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772400" cy="474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187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7501"/>
            <a:ext cx="8229600" cy="914400"/>
          </a:xfrm>
        </p:spPr>
        <p:txBody>
          <a:bodyPr/>
          <a:lstStyle/>
          <a:p>
            <a:r>
              <a:rPr lang="en-US" dirty="0"/>
              <a:t>Normal Phase </a:t>
            </a:r>
            <a:r>
              <a:rPr lang="en-US" dirty="0" smtClean="0"/>
              <a:t>Current Waveforms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05524"/>
            <a:ext cx="7467600" cy="464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37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MOSFET Short Failure Mitigation Strategy</a:t>
            </a:r>
            <a:endParaRPr lang="en-US" dirty="0"/>
          </a:p>
        </p:txBody>
      </p:sp>
      <p:sp>
        <p:nvSpPr>
          <p:cNvPr id="3" name="Text Placeholder 2"/>
          <p:cNvSpPr>
            <a:spLocks noGrp="1"/>
          </p:cNvSpPr>
          <p:nvPr>
            <p:ph type="body" sz="half" idx="11"/>
          </p:nvPr>
        </p:nvSpPr>
        <p:spPr/>
        <p:txBody>
          <a:bodyPr/>
          <a:lstStyle/>
          <a:p>
            <a:r>
              <a:rPr lang="en-US" sz="2000" dirty="0" smtClean="0"/>
              <a:t>This example analysis is for a Lower Phase C failure but can be used for all other single MOSFET failures</a:t>
            </a:r>
          </a:p>
          <a:p>
            <a:pPr marL="228600" lvl="1">
              <a:buFont typeface="Wingdings" pitchFamily="2" charset="2"/>
              <a:buChar char=""/>
            </a:pPr>
            <a:r>
              <a:rPr lang="en-US" dirty="0">
                <a:latin typeface="Arial" charset="0"/>
              </a:rPr>
              <a:t>When Phase </a:t>
            </a:r>
            <a:r>
              <a:rPr lang="en-US" dirty="0" smtClean="0">
                <a:latin typeface="Arial" charset="0"/>
              </a:rPr>
              <a:t>C </a:t>
            </a:r>
            <a:r>
              <a:rPr lang="en-US" dirty="0">
                <a:latin typeface="Arial" charset="0"/>
              </a:rPr>
              <a:t>lower </a:t>
            </a:r>
            <a:r>
              <a:rPr lang="en-US" dirty="0" smtClean="0">
                <a:latin typeface="Arial" charset="0"/>
              </a:rPr>
              <a:t>MOSFET </a:t>
            </a:r>
            <a:r>
              <a:rPr lang="en-US" dirty="0">
                <a:latin typeface="Arial" charset="0"/>
              </a:rPr>
              <a:t>has a short, the Phase </a:t>
            </a:r>
            <a:r>
              <a:rPr lang="en-US" dirty="0" smtClean="0">
                <a:latin typeface="Arial" charset="0"/>
              </a:rPr>
              <a:t>C </a:t>
            </a:r>
            <a:r>
              <a:rPr lang="en-US" dirty="0">
                <a:latin typeface="Arial" charset="0"/>
              </a:rPr>
              <a:t>upper </a:t>
            </a:r>
            <a:r>
              <a:rPr lang="en-US" dirty="0" smtClean="0">
                <a:latin typeface="Arial" charset="0"/>
              </a:rPr>
              <a:t>MOSFET </a:t>
            </a:r>
            <a:r>
              <a:rPr lang="en-US" dirty="0">
                <a:latin typeface="Arial" charset="0"/>
              </a:rPr>
              <a:t>can no longer be turned on.  This prevents the </a:t>
            </a:r>
            <a:r>
              <a:rPr lang="en-US" dirty="0" err="1" smtClean="0">
                <a:latin typeface="Arial" charset="0"/>
              </a:rPr>
              <a:t>Vca</a:t>
            </a:r>
            <a:r>
              <a:rPr lang="en-US" dirty="0" smtClean="0">
                <a:latin typeface="Arial" charset="0"/>
              </a:rPr>
              <a:t> line to line </a:t>
            </a:r>
            <a:r>
              <a:rPr lang="en-US" dirty="0">
                <a:latin typeface="Arial" charset="0"/>
              </a:rPr>
              <a:t>voltage from having a positive voltage and the </a:t>
            </a:r>
            <a:r>
              <a:rPr lang="en-US" dirty="0" err="1" smtClean="0">
                <a:latin typeface="Arial" charset="0"/>
              </a:rPr>
              <a:t>Vbc</a:t>
            </a:r>
            <a:r>
              <a:rPr lang="en-US" dirty="0" smtClean="0">
                <a:latin typeface="Arial" charset="0"/>
              </a:rPr>
              <a:t> line to line </a:t>
            </a:r>
            <a:r>
              <a:rPr lang="en-US" dirty="0">
                <a:latin typeface="Arial" charset="0"/>
              </a:rPr>
              <a:t>voltage from having a negative voltage.  During those portions of the electrical cycle the </a:t>
            </a:r>
            <a:r>
              <a:rPr lang="en-US" dirty="0" smtClean="0">
                <a:latin typeface="Arial" charset="0"/>
              </a:rPr>
              <a:t>MOSFETs </a:t>
            </a:r>
            <a:r>
              <a:rPr lang="en-US" dirty="0">
                <a:latin typeface="Arial" charset="0"/>
              </a:rPr>
              <a:t>for </a:t>
            </a:r>
            <a:r>
              <a:rPr lang="en-US" dirty="0" smtClean="0">
                <a:latin typeface="Arial" charset="0"/>
              </a:rPr>
              <a:t>A </a:t>
            </a:r>
            <a:r>
              <a:rPr lang="en-US" dirty="0">
                <a:latin typeface="Arial" charset="0"/>
              </a:rPr>
              <a:t>&amp; </a:t>
            </a:r>
            <a:r>
              <a:rPr lang="en-US" dirty="0" smtClean="0">
                <a:latin typeface="Arial" charset="0"/>
              </a:rPr>
              <a:t>B </a:t>
            </a:r>
            <a:r>
              <a:rPr lang="en-US" dirty="0">
                <a:latin typeface="Arial" charset="0"/>
              </a:rPr>
              <a:t>are turned off to prevent additional current flow in the opposing torque direction making the situation worse.</a:t>
            </a:r>
          </a:p>
          <a:p>
            <a:pPr marL="228600" lvl="1">
              <a:buFont typeface="Wingdings" pitchFamily="2" charset="2"/>
              <a:buChar char=""/>
            </a:pPr>
            <a:r>
              <a:rPr lang="en-US" dirty="0">
                <a:latin typeface="Arial" charset="0"/>
              </a:rPr>
              <a:t>During the portion of the electrical cycle where the Phase </a:t>
            </a:r>
            <a:r>
              <a:rPr lang="en-US" dirty="0" smtClean="0">
                <a:latin typeface="Arial" charset="0"/>
              </a:rPr>
              <a:t>C </a:t>
            </a:r>
            <a:r>
              <a:rPr lang="en-US" dirty="0">
                <a:latin typeface="Arial" charset="0"/>
              </a:rPr>
              <a:t>lower </a:t>
            </a:r>
            <a:r>
              <a:rPr lang="en-US" dirty="0" smtClean="0">
                <a:latin typeface="Arial" charset="0"/>
              </a:rPr>
              <a:t>MOSFET </a:t>
            </a:r>
            <a:r>
              <a:rPr lang="en-US" dirty="0">
                <a:latin typeface="Arial" charset="0"/>
              </a:rPr>
              <a:t>would normally be on, the </a:t>
            </a:r>
            <a:r>
              <a:rPr lang="en-US" dirty="0" smtClean="0">
                <a:latin typeface="Arial" charset="0"/>
              </a:rPr>
              <a:t>MOSFETs </a:t>
            </a:r>
            <a:r>
              <a:rPr lang="en-US" dirty="0">
                <a:latin typeface="Arial" charset="0"/>
              </a:rPr>
              <a:t>for Phase </a:t>
            </a:r>
            <a:r>
              <a:rPr lang="en-US" dirty="0" smtClean="0">
                <a:latin typeface="Arial" charset="0"/>
              </a:rPr>
              <a:t>A </a:t>
            </a:r>
            <a:r>
              <a:rPr lang="en-US" dirty="0">
                <a:latin typeface="Arial" charset="0"/>
              </a:rPr>
              <a:t>&amp; </a:t>
            </a:r>
            <a:r>
              <a:rPr lang="en-US" dirty="0" smtClean="0">
                <a:latin typeface="Arial" charset="0"/>
              </a:rPr>
              <a:t>B </a:t>
            </a:r>
            <a:r>
              <a:rPr lang="en-US" dirty="0">
                <a:latin typeface="Arial" charset="0"/>
              </a:rPr>
              <a:t>are turned on normally with a magnitude adjustment </a:t>
            </a:r>
            <a:r>
              <a:rPr lang="en-US" dirty="0" smtClean="0">
                <a:latin typeface="Arial" charset="0"/>
              </a:rPr>
              <a:t>to </a:t>
            </a:r>
            <a:r>
              <a:rPr lang="en-US" dirty="0">
                <a:latin typeface="Arial" charset="0"/>
              </a:rPr>
              <a:t>provide </a:t>
            </a:r>
            <a:r>
              <a:rPr lang="en-US" dirty="0" smtClean="0">
                <a:latin typeface="Arial" charset="0"/>
              </a:rPr>
              <a:t>increased assist torque.</a:t>
            </a:r>
            <a:endParaRPr lang="en-US" dirty="0">
              <a:latin typeface="Arial" charset="0"/>
            </a:endParaRPr>
          </a:p>
          <a:p>
            <a:endParaRPr lang="en-US" dirty="0"/>
          </a:p>
        </p:txBody>
      </p:sp>
    </p:spTree>
    <p:extLst>
      <p:ext uri="{BB962C8B-B14F-4D97-AF65-F5344CB8AC3E}">
        <p14:creationId xmlns:p14="http://schemas.microsoft.com/office/powerpoint/2010/main" val="253466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Lower Phase C MOSFET Short Failure Mitigation Line to </a:t>
            </a:r>
            <a:r>
              <a:rPr lang="en-US" sz="2600" dirty="0" smtClean="0"/>
              <a:t>Neutral Voltage </a:t>
            </a:r>
            <a:r>
              <a:rPr lang="en-US" sz="2600" dirty="0"/>
              <a:t>(Phase </a:t>
            </a:r>
            <a:r>
              <a:rPr lang="en-US" sz="2600" dirty="0" err="1"/>
              <a:t>Adv</a:t>
            </a:r>
            <a:r>
              <a:rPr lang="en-US" sz="2600" dirty="0"/>
              <a:t> = 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91339"/>
            <a:ext cx="8077200" cy="4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5764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Phase C MOSFET Short Failure Mitigation Line to Line Voltage (Phase </a:t>
            </a:r>
            <a:r>
              <a:rPr lang="en-US" dirty="0" err="1" smtClean="0"/>
              <a:t>Adv</a:t>
            </a:r>
            <a:r>
              <a:rPr lang="en-US" dirty="0" smtClean="0"/>
              <a:t> = 0)</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371600"/>
            <a:ext cx="8064605"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623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Phase C MOSFET Short Failure Mitigation </a:t>
            </a:r>
            <a:r>
              <a:rPr lang="en-US" dirty="0" smtClean="0"/>
              <a:t>Phase Currents (Phase </a:t>
            </a:r>
            <a:r>
              <a:rPr lang="en-US" dirty="0" err="1"/>
              <a:t>Adv</a:t>
            </a:r>
            <a:r>
              <a:rPr lang="en-US" dirty="0"/>
              <a:t> = 0)</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94012"/>
            <a:ext cx="8421266"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855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MOSFET Failure </a:t>
            </a:r>
            <a:r>
              <a:rPr lang="en-US" dirty="0"/>
              <a:t>B</a:t>
            </a:r>
            <a:r>
              <a:rPr lang="en-US" dirty="0" smtClean="0"/>
              <a:t>ackground</a:t>
            </a:r>
            <a:endParaRPr lang="en-US" dirty="0"/>
          </a:p>
        </p:txBody>
      </p:sp>
      <p:sp>
        <p:nvSpPr>
          <p:cNvPr id="5" name="Text Placeholder 4"/>
          <p:cNvSpPr>
            <a:spLocks noGrp="1"/>
          </p:cNvSpPr>
          <p:nvPr>
            <p:ph type="body" sz="half" idx="11"/>
          </p:nvPr>
        </p:nvSpPr>
        <p:spPr>
          <a:xfrm>
            <a:off x="457200" y="1295400"/>
            <a:ext cx="4419600" cy="4648200"/>
          </a:xfrm>
        </p:spPr>
        <p:txBody>
          <a:bodyPr>
            <a:normAutofit/>
          </a:bodyPr>
          <a:lstStyle/>
          <a:p>
            <a:pPr marL="749300" lvl="1" indent="-274320" defTabSz="882650">
              <a:spcBef>
                <a:spcPts val="600"/>
              </a:spcBef>
              <a:buClr>
                <a:srgbClr val="FF0000"/>
              </a:buClr>
              <a:buSzPct val="100000"/>
              <a:buFont typeface="Arial" pitchFamily="34" charset="0"/>
              <a:buChar char="•"/>
            </a:pPr>
            <a:r>
              <a:rPr lang="en-US" sz="1600" dirty="0">
                <a:latin typeface="Arial" charset="0"/>
              </a:rPr>
              <a:t>When a </a:t>
            </a:r>
            <a:r>
              <a:rPr lang="en-US" sz="1600" dirty="0" smtClean="0">
                <a:latin typeface="Arial" charset="0"/>
              </a:rPr>
              <a:t>MOSFET </a:t>
            </a:r>
            <a:r>
              <a:rPr lang="en-US" sz="1600" dirty="0">
                <a:latin typeface="Arial" charset="0"/>
              </a:rPr>
              <a:t>shorts, </a:t>
            </a:r>
            <a:r>
              <a:rPr lang="en-US" sz="1600" dirty="0" smtClean="0">
                <a:latin typeface="Arial" charset="0"/>
              </a:rPr>
              <a:t>back EMF of the motor causes recirculation </a:t>
            </a:r>
            <a:r>
              <a:rPr lang="en-US" sz="1600" dirty="0">
                <a:latin typeface="Arial" charset="0"/>
              </a:rPr>
              <a:t>currents </a:t>
            </a:r>
            <a:r>
              <a:rPr lang="en-US" sz="1600" dirty="0" smtClean="0">
                <a:latin typeface="Arial" charset="0"/>
              </a:rPr>
              <a:t>and will generate </a:t>
            </a:r>
            <a:r>
              <a:rPr lang="en-US" sz="1600" dirty="0">
                <a:latin typeface="Arial" charset="0"/>
              </a:rPr>
              <a:t>a </a:t>
            </a:r>
            <a:r>
              <a:rPr lang="en-US" sz="1600" dirty="0" smtClean="0">
                <a:latin typeface="Arial" charset="0"/>
              </a:rPr>
              <a:t>braking torque </a:t>
            </a:r>
            <a:r>
              <a:rPr lang="en-US" sz="1600" dirty="0">
                <a:latin typeface="Arial" charset="0"/>
              </a:rPr>
              <a:t>that opposes motor and </a:t>
            </a:r>
            <a:r>
              <a:rPr lang="en-US" sz="1600" dirty="0" smtClean="0">
                <a:latin typeface="Arial" charset="0"/>
              </a:rPr>
              <a:t>hand wheel </a:t>
            </a:r>
            <a:r>
              <a:rPr lang="en-US" sz="1600" dirty="0">
                <a:latin typeface="Arial" charset="0"/>
              </a:rPr>
              <a:t>movement.  This torque generated is a function of motor size and velocity along with assist ratios. </a:t>
            </a:r>
            <a:endParaRPr lang="en-US" sz="1600" dirty="0" smtClean="0">
              <a:latin typeface="Arial" charset="0"/>
            </a:endParaRPr>
          </a:p>
          <a:p>
            <a:pPr marL="749300" lvl="1" indent="-307975" defTabSz="882650">
              <a:spcBef>
                <a:spcPts val="600"/>
              </a:spcBef>
              <a:buClr>
                <a:srgbClr val="FF0000"/>
              </a:buClr>
              <a:buSzPct val="100000"/>
              <a:buFont typeface="Arial" pitchFamily="34" charset="0"/>
              <a:buChar char="•"/>
            </a:pPr>
            <a:r>
              <a:rPr lang="en-US" sz="1600" dirty="0" smtClean="0">
                <a:latin typeface="Arial" charset="0"/>
              </a:rPr>
              <a:t>The controller need not be powered or even plugged into vehicle power.  The braking torque is the consequence of the short and the internal body diodes of the other MOSFET’s in the bridge that will conduct at a back EMF greater than the diode voltage.</a:t>
            </a:r>
          </a:p>
          <a:p>
            <a:pPr marL="749300" lvl="1" indent="-307975" defTabSz="882650">
              <a:spcBef>
                <a:spcPts val="600"/>
              </a:spcBef>
              <a:buClr>
                <a:srgbClr val="FF0000"/>
              </a:buClr>
              <a:buSzPct val="100000"/>
              <a:buFont typeface="Arial" pitchFamily="34" charset="0"/>
              <a:buChar char="•"/>
            </a:pPr>
            <a:r>
              <a:rPr lang="en-US" sz="1600" dirty="0" smtClean="0">
                <a:latin typeface="Arial" charset="0"/>
              </a:rPr>
              <a:t>For many </a:t>
            </a:r>
            <a:r>
              <a:rPr lang="en-US" sz="1600" dirty="0">
                <a:latin typeface="Arial" charset="0"/>
              </a:rPr>
              <a:t>systems, </a:t>
            </a:r>
            <a:r>
              <a:rPr lang="en-US" sz="1600" dirty="0" smtClean="0">
                <a:latin typeface="Arial" charset="0"/>
              </a:rPr>
              <a:t>this failure mode may </a:t>
            </a:r>
            <a:r>
              <a:rPr lang="en-US" sz="1600" dirty="0">
                <a:latin typeface="Arial" charset="0"/>
              </a:rPr>
              <a:t>generate torques that violate </a:t>
            </a:r>
            <a:r>
              <a:rPr lang="en-US" sz="1600" dirty="0" smtClean="0">
                <a:latin typeface="Arial" charset="0"/>
              </a:rPr>
              <a:t>the</a:t>
            </a:r>
            <a:r>
              <a:rPr lang="en-US" sz="1600" dirty="0">
                <a:latin typeface="Arial" charset="0"/>
              </a:rPr>
              <a:t> </a:t>
            </a:r>
            <a:r>
              <a:rPr lang="en-US" sz="1600" dirty="0" smtClean="0">
                <a:latin typeface="Arial" charset="0"/>
              </a:rPr>
              <a:t>maximum steering effort requirement.</a:t>
            </a:r>
          </a:p>
          <a:p>
            <a:pPr marL="749300" lvl="1" indent="-307975" defTabSz="882650">
              <a:lnSpc>
                <a:spcPct val="88000"/>
              </a:lnSpc>
              <a:spcBef>
                <a:spcPct val="30000"/>
              </a:spcBef>
              <a:buClr>
                <a:srgbClr val="FF0000"/>
              </a:buClr>
              <a:buSzPct val="100000"/>
              <a:buFont typeface="Arial" pitchFamily="34" charset="0"/>
              <a:buChar char="•"/>
            </a:pPr>
            <a:endParaRPr lang="en-US" sz="1600" dirty="0" smtClean="0">
              <a:latin typeface="Arial" charset="0"/>
            </a:endParaRPr>
          </a:p>
          <a:p>
            <a:pPr marL="749300" lvl="1" indent="-307975" defTabSz="882650">
              <a:spcBef>
                <a:spcPts val="1200"/>
              </a:spcBef>
              <a:buClr>
                <a:srgbClr val="FF0000"/>
              </a:buClr>
              <a:buSzPct val="100000"/>
              <a:buFont typeface="Arial" pitchFamily="34" charset="0"/>
              <a:buChar char="•"/>
            </a:pPr>
            <a:endParaRPr lang="en-US" sz="1600" dirty="0">
              <a:latin typeface="Arial" charset="0"/>
            </a:endParaRPr>
          </a:p>
          <a:p>
            <a:pPr marL="441325" lvl="1" indent="0" defTabSz="882650">
              <a:lnSpc>
                <a:spcPct val="88000"/>
              </a:lnSpc>
              <a:spcBef>
                <a:spcPct val="30000"/>
              </a:spcBef>
              <a:buClr>
                <a:srgbClr val="FF0000"/>
              </a:buClr>
              <a:buSzPct val="100000"/>
              <a:buNone/>
            </a:pPr>
            <a:endParaRPr lang="en-US" sz="1600" dirty="0" smtClean="0">
              <a:latin typeface="Arial" charset="0"/>
            </a:endParaRPr>
          </a:p>
          <a:p>
            <a:pPr marL="727075" lvl="1" indent="-285750" defTabSz="882650">
              <a:lnSpc>
                <a:spcPct val="88000"/>
              </a:lnSpc>
              <a:spcBef>
                <a:spcPct val="30000"/>
              </a:spcBef>
              <a:buClr>
                <a:srgbClr val="FF0000"/>
              </a:buClr>
              <a:buSzPct val="100000"/>
              <a:buFont typeface="Arial" pitchFamily="34" charset="0"/>
              <a:buChar char="•"/>
            </a:pPr>
            <a:endParaRPr lang="en-US" sz="1600" dirty="0">
              <a:latin typeface="Arial" charset="0"/>
            </a:endParaRPr>
          </a:p>
          <a:p>
            <a:pPr>
              <a:buFont typeface="Arial" pitchFamily="34" charset="0"/>
              <a:buChar char="•"/>
            </a:pPr>
            <a:endParaRPr lang="en-US" dirty="0"/>
          </a:p>
        </p:txBody>
      </p:sp>
      <p:pic>
        <p:nvPicPr>
          <p:cNvPr id="10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9200" y="2056060"/>
            <a:ext cx="3657600" cy="335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486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9271"/>
            <a:ext cx="8229600" cy="914400"/>
          </a:xfrm>
        </p:spPr>
        <p:txBody>
          <a:bodyPr/>
          <a:lstStyle/>
          <a:p>
            <a:r>
              <a:rPr lang="en-US" dirty="0"/>
              <a:t>Lower Phase C MOSFET Short Failure Mitigation </a:t>
            </a:r>
            <a:r>
              <a:rPr lang="en-US" dirty="0" smtClean="0"/>
              <a:t>Torque at Motor Velocity = 0</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129463" cy="458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70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Lower Phase C MOSFET Short Failure Mitigation </a:t>
            </a:r>
            <a:r>
              <a:rPr lang="en-US" sz="2400" dirty="0" smtClean="0"/>
              <a:t>with Boost Line </a:t>
            </a:r>
            <a:r>
              <a:rPr lang="en-US" sz="2400" dirty="0"/>
              <a:t>to Line Voltage (Phase </a:t>
            </a:r>
            <a:r>
              <a:rPr lang="en-US" sz="2400" dirty="0" err="1" smtClean="0"/>
              <a:t>Adv</a:t>
            </a:r>
            <a:r>
              <a:rPr lang="en-US" sz="2400" dirty="0" smtClean="0"/>
              <a:t> shift </a:t>
            </a:r>
            <a:r>
              <a:rPr lang="en-US" sz="2400" dirty="0"/>
              <a:t>= </a:t>
            </a:r>
            <a:r>
              <a:rPr lang="en-US" sz="2400" dirty="0" smtClean="0"/>
              <a:t>-20, 20)</a:t>
            </a:r>
            <a:endParaRPr 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447800"/>
            <a:ext cx="7086600" cy="442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47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Lower Phase C MOSFET Short Failure </a:t>
            </a:r>
            <a:r>
              <a:rPr lang="en-US" sz="2400" dirty="0" smtClean="0"/>
              <a:t>Mitigation and Offset Boost: Torque </a:t>
            </a:r>
            <a:r>
              <a:rPr lang="en-US" sz="2400" dirty="0"/>
              <a:t>at Motor Velocity = 0</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6833470"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5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Torque Output with Velocity During the Failure Mitigation Commutation (500RPM)</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29000"/>
            <a:ext cx="8458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45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30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Upper </a:t>
            </a:r>
            <a:r>
              <a:rPr lang="en-US" sz="2600" dirty="0"/>
              <a:t>Phase C MOSFET Short Failure Mitigation Line to </a:t>
            </a:r>
            <a:r>
              <a:rPr lang="en-US" sz="2600" dirty="0" smtClean="0"/>
              <a:t>Neutral </a:t>
            </a:r>
            <a:r>
              <a:rPr lang="en-US" sz="2600" dirty="0"/>
              <a:t>Voltage (Phase </a:t>
            </a:r>
            <a:r>
              <a:rPr lang="en-US" sz="2600" dirty="0" err="1"/>
              <a:t>Adv</a:t>
            </a:r>
            <a:r>
              <a:rPr lang="en-US" sz="2600" dirty="0"/>
              <a:t> = 0)</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00343"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001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a:t>
            </a:r>
            <a:r>
              <a:rPr lang="en-US" dirty="0"/>
              <a:t>Phase C MOSFET Short Failure Mitigation Line to Line Voltage (Phase </a:t>
            </a:r>
            <a:r>
              <a:rPr lang="en-US" dirty="0" err="1"/>
              <a:t>Adv</a:t>
            </a:r>
            <a:r>
              <a:rPr lang="en-US" dirty="0"/>
              <a:t> = 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153400" cy="4604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21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a:t>
            </a:r>
            <a:r>
              <a:rPr lang="en-US" dirty="0"/>
              <a:t>Phase C MOSFET Short Failure Mitigation Phase Currents (Phase </a:t>
            </a:r>
            <a:r>
              <a:rPr lang="en-US" dirty="0" err="1"/>
              <a:t>Adv</a:t>
            </a:r>
            <a:r>
              <a:rPr lang="en-US" dirty="0"/>
              <a:t> = 0)</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283451" cy="448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48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7714"/>
            <a:ext cx="8229600" cy="914400"/>
          </a:xfrm>
        </p:spPr>
        <p:txBody>
          <a:bodyPr/>
          <a:lstStyle/>
          <a:p>
            <a:r>
              <a:rPr lang="en-US" dirty="0" smtClean="0"/>
              <a:t>Upper </a:t>
            </a:r>
            <a:r>
              <a:rPr lang="en-US" dirty="0"/>
              <a:t>Phase C MOSFET Short Failure Mitigation Torque at Motor Velocity = 0</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09699"/>
            <a:ext cx="7036375" cy="452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665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Upper Phase </a:t>
            </a:r>
            <a:r>
              <a:rPr lang="en-US" sz="2400" dirty="0"/>
              <a:t>C MOSFET Short Failure Mitigation with Boost Line to Line Voltage (Phase </a:t>
            </a:r>
            <a:r>
              <a:rPr lang="en-US" sz="2400" dirty="0" err="1"/>
              <a:t>Adv</a:t>
            </a:r>
            <a:r>
              <a:rPr lang="en-US" sz="2400" dirty="0"/>
              <a:t> shift = -20, 20)</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315200" cy="456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39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Upper </a:t>
            </a:r>
            <a:r>
              <a:rPr lang="en-US" sz="2400" dirty="0"/>
              <a:t>Phase C MOSFET Short Failure Mitigation and Offset Boost: Torque at Motor Velocity = 0</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11253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5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28600"/>
            <a:ext cx="8229600" cy="685800"/>
          </a:xfrm>
        </p:spPr>
        <p:txBody>
          <a:bodyPr/>
          <a:lstStyle/>
          <a:p>
            <a:r>
              <a:rPr lang="en-US" sz="2000" dirty="0" smtClean="0"/>
              <a:t>MOSFET Failure </a:t>
            </a:r>
            <a:r>
              <a:rPr lang="en-US" sz="2000" dirty="0" smtClean="0"/>
              <a:t>Upper vs Lower</a:t>
            </a:r>
            <a:endParaRPr lang="en-US" sz="2000" dirty="0"/>
          </a:p>
        </p:txBody>
      </p:sp>
      <p:sp>
        <p:nvSpPr>
          <p:cNvPr id="5" name="Text Placeholder 4"/>
          <p:cNvSpPr>
            <a:spLocks noGrp="1"/>
          </p:cNvSpPr>
          <p:nvPr>
            <p:ph type="body" sz="half" idx="11"/>
          </p:nvPr>
        </p:nvSpPr>
        <p:spPr>
          <a:xfrm>
            <a:off x="76200" y="685800"/>
            <a:ext cx="8834042" cy="1447800"/>
          </a:xfrm>
        </p:spPr>
        <p:txBody>
          <a:bodyPr>
            <a:normAutofit/>
          </a:bodyPr>
          <a:lstStyle/>
          <a:p>
            <a:pPr marL="749300" lvl="1" indent="-274320" defTabSz="882650">
              <a:spcBef>
                <a:spcPts val="600"/>
              </a:spcBef>
              <a:buClr>
                <a:srgbClr val="FF0000"/>
              </a:buClr>
              <a:buSzPct val="100000"/>
              <a:buFont typeface="Arial" pitchFamily="34" charset="0"/>
              <a:buChar char="•"/>
            </a:pPr>
            <a:r>
              <a:rPr lang="en-US" sz="1400" dirty="0">
                <a:latin typeface="Arial" charset="0"/>
              </a:rPr>
              <a:t>When a </a:t>
            </a:r>
            <a:r>
              <a:rPr lang="en-US" sz="1400" dirty="0" smtClean="0">
                <a:latin typeface="Arial" charset="0"/>
              </a:rPr>
              <a:t>MOSFET </a:t>
            </a:r>
            <a:r>
              <a:rPr lang="en-US" sz="1400" dirty="0">
                <a:latin typeface="Arial" charset="0"/>
              </a:rPr>
              <a:t>shorts, </a:t>
            </a:r>
            <a:r>
              <a:rPr lang="en-US" sz="1400" dirty="0" smtClean="0">
                <a:latin typeface="Arial" charset="0"/>
              </a:rPr>
              <a:t>back EMF of the motor causes recirculation </a:t>
            </a:r>
            <a:r>
              <a:rPr lang="en-US" sz="1400" dirty="0">
                <a:latin typeface="Arial" charset="0"/>
              </a:rPr>
              <a:t>currents </a:t>
            </a:r>
            <a:r>
              <a:rPr lang="en-US" sz="1400" dirty="0" smtClean="0">
                <a:latin typeface="Arial" charset="0"/>
              </a:rPr>
              <a:t>and will generate </a:t>
            </a:r>
            <a:r>
              <a:rPr lang="en-US" sz="1400" dirty="0">
                <a:latin typeface="Arial" charset="0"/>
              </a:rPr>
              <a:t>a </a:t>
            </a:r>
            <a:r>
              <a:rPr lang="en-US" sz="1400" dirty="0" smtClean="0">
                <a:latin typeface="Arial" charset="0"/>
              </a:rPr>
              <a:t>braking </a:t>
            </a:r>
            <a:r>
              <a:rPr lang="en-US" sz="1400" dirty="0" smtClean="0">
                <a:latin typeface="Arial" charset="0"/>
              </a:rPr>
              <a:t>torque. The </a:t>
            </a:r>
            <a:r>
              <a:rPr lang="en-US" sz="1400" dirty="0" smtClean="0">
                <a:latin typeface="Arial" charset="0"/>
              </a:rPr>
              <a:t>controller need not be powered or even plugged into vehicle power.  The braking torque is the consequence of the short and the internal body diodes of the other MOSFET’s in the bridge that will conduct at a back EMF greater than the diode voltage</a:t>
            </a:r>
            <a:r>
              <a:rPr lang="en-US" sz="1400" dirty="0" smtClean="0">
                <a:latin typeface="Arial" charset="0"/>
              </a:rPr>
              <a:t>.  </a:t>
            </a:r>
            <a:r>
              <a:rPr lang="en-US" sz="1400" dirty="0" smtClean="0">
                <a:latin typeface="Arial" charset="0"/>
              </a:rPr>
              <a:t>If the impedance of the layout is similar for upper and lower MOSFET traces then the opposing torque is equal for an upper or lower short</a:t>
            </a:r>
            <a:endParaRPr lang="en-US" sz="1400" dirty="0" smtClean="0">
              <a:latin typeface="Arial" charset="0"/>
            </a:endParaRPr>
          </a:p>
          <a:p>
            <a:pPr marL="441325" lvl="1" indent="0" defTabSz="882650">
              <a:lnSpc>
                <a:spcPct val="88000"/>
              </a:lnSpc>
              <a:spcBef>
                <a:spcPct val="30000"/>
              </a:spcBef>
              <a:buClr>
                <a:srgbClr val="FF0000"/>
              </a:buClr>
              <a:buSzPct val="100000"/>
              <a:buNone/>
            </a:pPr>
            <a:endParaRPr lang="en-US" sz="1600" dirty="0" smtClean="0">
              <a:latin typeface="Arial" charset="0"/>
            </a:endParaRPr>
          </a:p>
          <a:p>
            <a:pPr marL="441325" lvl="1" indent="0" defTabSz="882650">
              <a:spcBef>
                <a:spcPts val="1200"/>
              </a:spcBef>
              <a:buClr>
                <a:srgbClr val="FF0000"/>
              </a:buClr>
              <a:buSzPct val="100000"/>
              <a:buNone/>
            </a:pPr>
            <a:endParaRPr lang="en-US" sz="1600" dirty="0">
              <a:latin typeface="Arial" charset="0"/>
            </a:endParaRPr>
          </a:p>
          <a:p>
            <a:pPr marL="441325" lvl="1" indent="0" defTabSz="882650">
              <a:lnSpc>
                <a:spcPct val="88000"/>
              </a:lnSpc>
              <a:spcBef>
                <a:spcPct val="30000"/>
              </a:spcBef>
              <a:buClr>
                <a:srgbClr val="FF0000"/>
              </a:buClr>
              <a:buSzPct val="100000"/>
              <a:buNone/>
            </a:pPr>
            <a:endParaRPr lang="en-US" sz="1600" dirty="0" smtClean="0">
              <a:latin typeface="Arial" charset="0"/>
            </a:endParaRPr>
          </a:p>
          <a:p>
            <a:pPr marL="727075" lvl="1" indent="-285750" defTabSz="882650">
              <a:lnSpc>
                <a:spcPct val="88000"/>
              </a:lnSpc>
              <a:spcBef>
                <a:spcPct val="30000"/>
              </a:spcBef>
              <a:buClr>
                <a:srgbClr val="FF0000"/>
              </a:buClr>
              <a:buSzPct val="100000"/>
              <a:buFont typeface="Arial" pitchFamily="34" charset="0"/>
              <a:buChar char="•"/>
            </a:pPr>
            <a:endParaRPr lang="en-US" sz="1600" dirty="0">
              <a:latin typeface="Arial" charset="0"/>
            </a:endParaRPr>
          </a:p>
          <a:p>
            <a:pPr marL="0" indent="0">
              <a:buNone/>
            </a:pPr>
            <a:endParaRPr lang="en-US" dirty="0"/>
          </a:p>
        </p:txBody>
      </p:sp>
      <p:sp>
        <p:nvSpPr>
          <p:cNvPr id="2" name="TextBox 1"/>
          <p:cNvSpPr txBox="1"/>
          <p:nvPr/>
        </p:nvSpPr>
        <p:spPr>
          <a:xfrm>
            <a:off x="1676400" y="2322347"/>
            <a:ext cx="1906291" cy="276999"/>
          </a:xfrm>
          <a:prstGeom prst="rect">
            <a:avLst/>
          </a:prstGeom>
          <a:noFill/>
        </p:spPr>
        <p:txBody>
          <a:bodyPr wrap="none" rtlCol="0">
            <a:spAutoFit/>
          </a:bodyPr>
          <a:lstStyle/>
          <a:p>
            <a:r>
              <a:rPr lang="en-US" sz="1200" b="1" dirty="0" smtClean="0"/>
              <a:t>Lower C MOSFET short</a:t>
            </a:r>
            <a:endParaRPr lang="en-US" sz="1200" b="1" dirty="0"/>
          </a:p>
        </p:txBody>
      </p:sp>
      <p:sp>
        <p:nvSpPr>
          <p:cNvPr id="7" name="TextBox 6"/>
          <p:cNvSpPr txBox="1"/>
          <p:nvPr/>
        </p:nvSpPr>
        <p:spPr>
          <a:xfrm>
            <a:off x="5877215" y="2237601"/>
            <a:ext cx="1896673" cy="276999"/>
          </a:xfrm>
          <a:prstGeom prst="rect">
            <a:avLst/>
          </a:prstGeom>
          <a:noFill/>
          <a:ln>
            <a:noFill/>
          </a:ln>
        </p:spPr>
        <p:txBody>
          <a:bodyPr wrap="none" rtlCol="0">
            <a:spAutoFit/>
          </a:bodyPr>
          <a:lstStyle/>
          <a:p>
            <a:r>
              <a:rPr lang="en-US" sz="1200" b="1" dirty="0" smtClean="0"/>
              <a:t>Upper C MOSFET short</a:t>
            </a:r>
            <a:endParaRPr lang="en-US" sz="1200" b="1" dirty="0"/>
          </a:p>
        </p:txBody>
      </p:sp>
      <p:grpSp>
        <p:nvGrpSpPr>
          <p:cNvPr id="11" name="Group 10"/>
          <p:cNvGrpSpPr/>
          <p:nvPr/>
        </p:nvGrpSpPr>
        <p:grpSpPr>
          <a:xfrm>
            <a:off x="1100221" y="2817764"/>
            <a:ext cx="2692400" cy="1952086"/>
            <a:chOff x="3200400" y="2209800"/>
            <a:chExt cx="2895600" cy="2057400"/>
          </a:xfrm>
        </p:grpSpPr>
        <p:grpSp>
          <p:nvGrpSpPr>
            <p:cNvPr id="41" name="Group 40"/>
            <p:cNvGrpSpPr/>
            <p:nvPr/>
          </p:nvGrpSpPr>
          <p:grpSpPr>
            <a:xfrm>
              <a:off x="3200400" y="2209800"/>
              <a:ext cx="381000" cy="685800"/>
              <a:chOff x="2209800" y="1828800"/>
              <a:chExt cx="381000" cy="685800"/>
            </a:xfrm>
          </p:grpSpPr>
          <p:grpSp>
            <p:nvGrpSpPr>
              <p:cNvPr id="97" name="Group 96"/>
              <p:cNvGrpSpPr/>
              <p:nvPr/>
            </p:nvGrpSpPr>
            <p:grpSpPr>
              <a:xfrm>
                <a:off x="2209800" y="1996440"/>
                <a:ext cx="152400" cy="381000"/>
                <a:chOff x="2057400" y="1981200"/>
                <a:chExt cx="152400" cy="381000"/>
              </a:xfrm>
            </p:grpSpPr>
            <p:cxnSp>
              <p:nvCxnSpPr>
                <p:cNvPr id="103" name="Straight Connector 102"/>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Isosceles Triangle 103"/>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5" name="Straight Connector 104"/>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4419600" y="2209800"/>
              <a:ext cx="381000" cy="685800"/>
              <a:chOff x="2209800" y="1828800"/>
              <a:chExt cx="381000" cy="685800"/>
            </a:xfrm>
          </p:grpSpPr>
          <p:grpSp>
            <p:nvGrpSpPr>
              <p:cNvPr id="88" name="Group 87"/>
              <p:cNvGrpSpPr/>
              <p:nvPr/>
            </p:nvGrpSpPr>
            <p:grpSpPr>
              <a:xfrm>
                <a:off x="2209800" y="1996440"/>
                <a:ext cx="152400" cy="381000"/>
                <a:chOff x="2057400" y="1981200"/>
                <a:chExt cx="152400" cy="381000"/>
              </a:xfrm>
            </p:grpSpPr>
            <p:cxnSp>
              <p:nvCxnSpPr>
                <p:cNvPr id="94" name="Straight Connector 93"/>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Isosceles Triangle 94"/>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6" name="Straight Connector 95"/>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715000" y="2209800"/>
              <a:ext cx="381000" cy="685800"/>
              <a:chOff x="2209800" y="1828800"/>
              <a:chExt cx="381000" cy="685800"/>
            </a:xfrm>
          </p:grpSpPr>
          <p:grpSp>
            <p:nvGrpSpPr>
              <p:cNvPr id="79" name="Group 78"/>
              <p:cNvGrpSpPr/>
              <p:nvPr/>
            </p:nvGrpSpPr>
            <p:grpSpPr>
              <a:xfrm>
                <a:off x="2209800" y="1996440"/>
                <a:ext cx="152400" cy="381000"/>
                <a:chOff x="2057400" y="1981200"/>
                <a:chExt cx="152400" cy="381000"/>
              </a:xfrm>
            </p:grpSpPr>
            <p:cxnSp>
              <p:nvCxnSpPr>
                <p:cNvPr id="85" name="Straight Connector 84"/>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Isosceles Triangle 85"/>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7" name="Straight Connector 86"/>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3581400"/>
              <a:ext cx="381000" cy="685800"/>
              <a:chOff x="2209800" y="1828800"/>
              <a:chExt cx="381000" cy="685800"/>
            </a:xfrm>
          </p:grpSpPr>
          <p:grpSp>
            <p:nvGrpSpPr>
              <p:cNvPr id="70" name="Group 69"/>
              <p:cNvGrpSpPr/>
              <p:nvPr/>
            </p:nvGrpSpPr>
            <p:grpSpPr>
              <a:xfrm>
                <a:off x="2209800" y="1996440"/>
                <a:ext cx="152400" cy="381000"/>
                <a:chOff x="2057400" y="1981200"/>
                <a:chExt cx="152400" cy="381000"/>
              </a:xfrm>
            </p:grpSpPr>
            <p:cxnSp>
              <p:nvCxnSpPr>
                <p:cNvPr id="76" name="Straight Connector 75"/>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Isosceles Triangle 76"/>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8" name="Straight Connector 77"/>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Connector 70"/>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19600" y="3581400"/>
              <a:ext cx="381000" cy="685800"/>
              <a:chOff x="2209800" y="1828800"/>
              <a:chExt cx="381000" cy="685800"/>
            </a:xfrm>
          </p:grpSpPr>
          <p:grpSp>
            <p:nvGrpSpPr>
              <p:cNvPr id="61" name="Group 60"/>
              <p:cNvGrpSpPr/>
              <p:nvPr/>
            </p:nvGrpSpPr>
            <p:grpSpPr>
              <a:xfrm>
                <a:off x="2209800" y="1996440"/>
                <a:ext cx="152400" cy="381000"/>
                <a:chOff x="2057400" y="1981200"/>
                <a:chExt cx="152400" cy="381000"/>
              </a:xfrm>
            </p:grpSpPr>
            <p:cxnSp>
              <p:nvCxnSpPr>
                <p:cNvPr id="67" name="Straight Connector 66"/>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Isosceles Triangle 67"/>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9" name="Straight Connector 68"/>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715000" y="3581400"/>
              <a:ext cx="381000" cy="685800"/>
              <a:chOff x="2209800" y="1828800"/>
              <a:chExt cx="381000" cy="685800"/>
            </a:xfrm>
          </p:grpSpPr>
          <p:grpSp>
            <p:nvGrpSpPr>
              <p:cNvPr id="52" name="Group 51"/>
              <p:cNvGrpSpPr/>
              <p:nvPr/>
            </p:nvGrpSpPr>
            <p:grpSpPr>
              <a:xfrm>
                <a:off x="2209800" y="1996440"/>
                <a:ext cx="152400" cy="381000"/>
                <a:chOff x="2057400" y="1981200"/>
                <a:chExt cx="152400" cy="381000"/>
              </a:xfrm>
            </p:grpSpPr>
            <p:cxnSp>
              <p:nvCxnSpPr>
                <p:cNvPr id="58" name="Straight Connector 57"/>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Isosceles Triangle 58"/>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0" name="Straight Connector 59"/>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3505200" y="22098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505200" y="42672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05200" y="2895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24400" y="2895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19800" y="2895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a:off x="2375568" y="5420546"/>
            <a:ext cx="991937" cy="9326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Motor</a:t>
            </a:r>
            <a:endParaRPr lang="en-US" sz="1200" b="1" dirty="0">
              <a:solidFill>
                <a:schemeClr val="tx1"/>
              </a:solidFill>
            </a:endParaRPr>
          </a:p>
        </p:txBody>
      </p:sp>
      <p:cxnSp>
        <p:nvCxnSpPr>
          <p:cNvPr id="13" name="Straight Connector 12"/>
          <p:cNvCxnSpPr/>
          <p:nvPr/>
        </p:nvCxnSpPr>
        <p:spPr>
          <a:xfrm>
            <a:off x="2517274" y="3793807"/>
            <a:ext cx="3542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21768" y="3793807"/>
            <a:ext cx="566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0532" y="3793807"/>
            <a:ext cx="673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2" idx="2"/>
          </p:cNvCxnSpPr>
          <p:nvPr/>
        </p:nvCxnSpPr>
        <p:spPr>
          <a:xfrm rot="16200000" flipH="1">
            <a:off x="496515" y="4007824"/>
            <a:ext cx="2093070" cy="166503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2" idx="0"/>
          </p:cNvCxnSpPr>
          <p:nvPr/>
        </p:nvCxnSpPr>
        <p:spPr>
          <a:xfrm>
            <a:off x="2871537" y="3793807"/>
            <a:ext cx="0" cy="1626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2" idx="6"/>
          </p:cNvCxnSpPr>
          <p:nvPr/>
        </p:nvCxnSpPr>
        <p:spPr>
          <a:xfrm rot="5400000">
            <a:off x="2781512" y="4379800"/>
            <a:ext cx="2093070" cy="92108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700513" y="3779346"/>
            <a:ext cx="42511" cy="4337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2496018" y="3779346"/>
            <a:ext cx="42511" cy="4337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1362376" y="3772117"/>
            <a:ext cx="42511" cy="4337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p:cNvCxnSpPr/>
          <p:nvPr/>
        </p:nvCxnSpPr>
        <p:spPr>
          <a:xfrm>
            <a:off x="3721767" y="4119155"/>
            <a:ext cx="14170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21767" y="4769850"/>
            <a:ext cx="14170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63474" y="4119155"/>
            <a:ext cx="0" cy="65069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67505" y="6071241"/>
            <a:ext cx="1204495" cy="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572000" y="3540759"/>
            <a:ext cx="0" cy="2530482"/>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05179" y="3540759"/>
            <a:ext cx="566821" cy="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05179" y="3540759"/>
            <a:ext cx="0" cy="137369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163011" y="4914449"/>
            <a:ext cx="1842168" cy="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163011" y="3685358"/>
            <a:ext cx="0" cy="1229091"/>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163011" y="3685358"/>
            <a:ext cx="850232" cy="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13242" y="3685358"/>
            <a:ext cx="0" cy="1735188"/>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066800" y="4914449"/>
            <a:ext cx="1096213" cy="0"/>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66800" y="3685358"/>
            <a:ext cx="0" cy="1229091"/>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33400" y="3685358"/>
            <a:ext cx="504825" cy="0"/>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33400" y="3685358"/>
            <a:ext cx="0" cy="2385883"/>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33400" y="6071241"/>
            <a:ext cx="1877595" cy="0"/>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80148" y="5543681"/>
            <a:ext cx="338554" cy="369332"/>
          </a:xfrm>
          <a:prstGeom prst="rect">
            <a:avLst/>
          </a:prstGeom>
          <a:noFill/>
        </p:spPr>
        <p:txBody>
          <a:bodyPr wrap="none" rtlCol="0">
            <a:spAutoFit/>
          </a:bodyPr>
          <a:lstStyle/>
          <a:p>
            <a:r>
              <a:rPr lang="en-US" dirty="0" smtClean="0"/>
              <a:t>A</a:t>
            </a:r>
            <a:endParaRPr lang="en-US" dirty="0"/>
          </a:p>
        </p:txBody>
      </p:sp>
      <p:sp>
        <p:nvSpPr>
          <p:cNvPr id="39" name="TextBox 38"/>
          <p:cNvSpPr txBox="1"/>
          <p:nvPr/>
        </p:nvSpPr>
        <p:spPr>
          <a:xfrm>
            <a:off x="2552700" y="5084805"/>
            <a:ext cx="338554" cy="369332"/>
          </a:xfrm>
          <a:prstGeom prst="rect">
            <a:avLst/>
          </a:prstGeom>
          <a:noFill/>
        </p:spPr>
        <p:txBody>
          <a:bodyPr wrap="none" rtlCol="0">
            <a:spAutoFit/>
          </a:bodyPr>
          <a:lstStyle/>
          <a:p>
            <a:r>
              <a:rPr lang="en-US" dirty="0" smtClean="0"/>
              <a:t>B</a:t>
            </a:r>
            <a:endParaRPr lang="en-US" dirty="0"/>
          </a:p>
        </p:txBody>
      </p:sp>
      <p:sp>
        <p:nvSpPr>
          <p:cNvPr id="40" name="TextBox 39"/>
          <p:cNvSpPr txBox="1"/>
          <p:nvPr/>
        </p:nvSpPr>
        <p:spPr>
          <a:xfrm>
            <a:off x="3374590" y="5536451"/>
            <a:ext cx="351378" cy="369332"/>
          </a:xfrm>
          <a:prstGeom prst="rect">
            <a:avLst/>
          </a:prstGeom>
          <a:noFill/>
        </p:spPr>
        <p:txBody>
          <a:bodyPr wrap="none" rtlCol="0">
            <a:spAutoFit/>
          </a:bodyPr>
          <a:lstStyle/>
          <a:p>
            <a:r>
              <a:rPr lang="en-US" dirty="0" smtClean="0"/>
              <a:t>C</a:t>
            </a:r>
            <a:endParaRPr lang="en-US" dirty="0"/>
          </a:p>
        </p:txBody>
      </p:sp>
      <p:grpSp>
        <p:nvGrpSpPr>
          <p:cNvPr id="107" name="Group 106"/>
          <p:cNvGrpSpPr/>
          <p:nvPr/>
        </p:nvGrpSpPr>
        <p:grpSpPr>
          <a:xfrm>
            <a:off x="5574632" y="3979278"/>
            <a:ext cx="2590800" cy="1964322"/>
            <a:chOff x="3200400" y="2209800"/>
            <a:chExt cx="2895600" cy="2057400"/>
          </a:xfrm>
        </p:grpSpPr>
        <p:grpSp>
          <p:nvGrpSpPr>
            <p:cNvPr id="138" name="Group 137"/>
            <p:cNvGrpSpPr/>
            <p:nvPr/>
          </p:nvGrpSpPr>
          <p:grpSpPr>
            <a:xfrm>
              <a:off x="3200400" y="2209800"/>
              <a:ext cx="381000" cy="685800"/>
              <a:chOff x="2209800" y="1828800"/>
              <a:chExt cx="381000" cy="685800"/>
            </a:xfrm>
          </p:grpSpPr>
          <p:grpSp>
            <p:nvGrpSpPr>
              <p:cNvPr id="194" name="Group 193"/>
              <p:cNvGrpSpPr/>
              <p:nvPr/>
            </p:nvGrpSpPr>
            <p:grpSpPr>
              <a:xfrm>
                <a:off x="2209800" y="1996440"/>
                <a:ext cx="152400" cy="381000"/>
                <a:chOff x="2057400" y="1981200"/>
                <a:chExt cx="152400" cy="381000"/>
              </a:xfrm>
            </p:grpSpPr>
            <p:cxnSp>
              <p:nvCxnSpPr>
                <p:cNvPr id="200" name="Straight Connector 199"/>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Isosceles Triangle 200"/>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5" name="Straight Connector 194"/>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4419600" y="2209800"/>
              <a:ext cx="381000" cy="685800"/>
              <a:chOff x="2209800" y="1828800"/>
              <a:chExt cx="381000" cy="685800"/>
            </a:xfrm>
          </p:grpSpPr>
          <p:grpSp>
            <p:nvGrpSpPr>
              <p:cNvPr id="185" name="Group 184"/>
              <p:cNvGrpSpPr/>
              <p:nvPr/>
            </p:nvGrpSpPr>
            <p:grpSpPr>
              <a:xfrm>
                <a:off x="2209800" y="1996440"/>
                <a:ext cx="152400" cy="381000"/>
                <a:chOff x="2057400" y="1981200"/>
                <a:chExt cx="152400" cy="381000"/>
              </a:xfrm>
            </p:grpSpPr>
            <p:cxnSp>
              <p:nvCxnSpPr>
                <p:cNvPr id="191" name="Straight Connector 190"/>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Isosceles Triangle 191"/>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5715000" y="2209800"/>
              <a:ext cx="381000" cy="685800"/>
              <a:chOff x="2209800" y="1828800"/>
              <a:chExt cx="381000" cy="685800"/>
            </a:xfrm>
          </p:grpSpPr>
          <p:grpSp>
            <p:nvGrpSpPr>
              <p:cNvPr id="176" name="Group 175"/>
              <p:cNvGrpSpPr/>
              <p:nvPr/>
            </p:nvGrpSpPr>
            <p:grpSpPr>
              <a:xfrm>
                <a:off x="2209800" y="1996440"/>
                <a:ext cx="152400" cy="381000"/>
                <a:chOff x="2057400" y="1981200"/>
                <a:chExt cx="152400" cy="381000"/>
              </a:xfrm>
            </p:grpSpPr>
            <p:cxnSp>
              <p:nvCxnSpPr>
                <p:cNvPr id="182" name="Straight Connector 181"/>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Isosceles Triangle 182"/>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7" name="Straight Connector 176"/>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3200400" y="3581400"/>
              <a:ext cx="381000" cy="685800"/>
              <a:chOff x="2209800" y="1828800"/>
              <a:chExt cx="381000" cy="685800"/>
            </a:xfrm>
          </p:grpSpPr>
          <p:grpSp>
            <p:nvGrpSpPr>
              <p:cNvPr id="167" name="Group 166"/>
              <p:cNvGrpSpPr/>
              <p:nvPr/>
            </p:nvGrpSpPr>
            <p:grpSpPr>
              <a:xfrm>
                <a:off x="2209800" y="1996440"/>
                <a:ext cx="152400" cy="381000"/>
                <a:chOff x="2057400" y="1981200"/>
                <a:chExt cx="152400" cy="381000"/>
              </a:xfrm>
            </p:grpSpPr>
            <p:cxnSp>
              <p:nvCxnSpPr>
                <p:cNvPr id="173" name="Straight Connector 172"/>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Isosceles Triangle 173"/>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8" name="Straight Connector 167"/>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4419600" y="3581400"/>
              <a:ext cx="381000" cy="685800"/>
              <a:chOff x="2209800" y="1828800"/>
              <a:chExt cx="381000" cy="685800"/>
            </a:xfrm>
          </p:grpSpPr>
          <p:grpSp>
            <p:nvGrpSpPr>
              <p:cNvPr id="158" name="Group 157"/>
              <p:cNvGrpSpPr/>
              <p:nvPr/>
            </p:nvGrpSpPr>
            <p:grpSpPr>
              <a:xfrm>
                <a:off x="2209800" y="1996440"/>
                <a:ext cx="152400" cy="381000"/>
                <a:chOff x="2057400" y="1981200"/>
                <a:chExt cx="152400" cy="381000"/>
              </a:xfrm>
            </p:grpSpPr>
            <p:cxnSp>
              <p:nvCxnSpPr>
                <p:cNvPr id="164" name="Straight Connector 163"/>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Isosceles Triangle 164"/>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9" name="Straight Connector 158"/>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5715000" y="3581400"/>
              <a:ext cx="381000" cy="685800"/>
              <a:chOff x="2209800" y="1828800"/>
              <a:chExt cx="381000" cy="685800"/>
            </a:xfrm>
          </p:grpSpPr>
          <p:grpSp>
            <p:nvGrpSpPr>
              <p:cNvPr id="149" name="Group 148"/>
              <p:cNvGrpSpPr/>
              <p:nvPr/>
            </p:nvGrpSpPr>
            <p:grpSpPr>
              <a:xfrm>
                <a:off x="2209800" y="1996440"/>
                <a:ext cx="152400" cy="381000"/>
                <a:chOff x="2057400" y="1981200"/>
                <a:chExt cx="152400" cy="381000"/>
              </a:xfrm>
            </p:grpSpPr>
            <p:cxnSp>
              <p:nvCxnSpPr>
                <p:cNvPr id="155" name="Straight Connector 154"/>
                <p:cNvCxnSpPr/>
                <p:nvPr/>
              </p:nvCxnSpPr>
              <p:spPr>
                <a:xfrm>
                  <a:off x="2133600" y="19812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Isosceles Triangle 155"/>
                <p:cNvSpPr/>
                <p:nvPr/>
              </p:nvSpPr>
              <p:spPr>
                <a:xfrm>
                  <a:off x="2095500" y="2133600"/>
                  <a:ext cx="76200" cy="76200"/>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p:cNvCxnSpPr/>
                <p:nvPr/>
              </p:nvCxnSpPr>
              <p:spPr>
                <a:xfrm>
                  <a:off x="2057400" y="21336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0" name="Straight Connector 149"/>
              <p:cNvCxnSpPr/>
              <p:nvPr/>
            </p:nvCxnSpPr>
            <p:spPr>
              <a:xfrm flipV="1">
                <a:off x="2514600" y="22860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2514600" y="21336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25146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286000" y="1996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286000" y="237744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Straight Connector 143"/>
            <p:cNvCxnSpPr/>
            <p:nvPr/>
          </p:nvCxnSpPr>
          <p:spPr>
            <a:xfrm>
              <a:off x="3505200" y="22098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505200" y="42672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505200" y="2895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4724400" y="2895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19800" y="2895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6938211" y="4961439"/>
            <a:ext cx="3408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8097253" y="4961439"/>
            <a:ext cx="5454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5199647" y="4961439"/>
            <a:ext cx="647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8076799" y="4946887"/>
            <a:ext cx="40906" cy="4365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917757" y="4946887"/>
            <a:ext cx="40906" cy="4365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5826894" y="4939613"/>
            <a:ext cx="40906" cy="4365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8097252" y="4062709"/>
            <a:ext cx="13635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8097252" y="4717483"/>
            <a:ext cx="13635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8233611" y="4062709"/>
            <a:ext cx="0" cy="65477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817895" y="2514600"/>
            <a:ext cx="954505" cy="9385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Motor</a:t>
            </a:r>
            <a:endParaRPr lang="en-US" sz="1200" b="1" dirty="0">
              <a:solidFill>
                <a:schemeClr val="tx1"/>
              </a:solidFill>
            </a:endParaRPr>
          </a:p>
        </p:txBody>
      </p:sp>
      <p:sp>
        <p:nvSpPr>
          <p:cNvPr id="135" name="TextBox 134"/>
          <p:cNvSpPr txBox="1"/>
          <p:nvPr/>
        </p:nvSpPr>
        <p:spPr>
          <a:xfrm>
            <a:off x="6533623" y="2589786"/>
            <a:ext cx="284272" cy="352623"/>
          </a:xfrm>
          <a:prstGeom prst="rect">
            <a:avLst/>
          </a:prstGeom>
          <a:noFill/>
          <a:ln>
            <a:noFill/>
          </a:ln>
        </p:spPr>
        <p:txBody>
          <a:bodyPr wrap="none" rtlCol="0">
            <a:spAutoFit/>
          </a:bodyPr>
          <a:lstStyle/>
          <a:p>
            <a:r>
              <a:rPr lang="en-US" dirty="0" smtClean="0"/>
              <a:t>A</a:t>
            </a:r>
            <a:endParaRPr lang="en-US" dirty="0"/>
          </a:p>
        </p:txBody>
      </p:sp>
      <p:sp>
        <p:nvSpPr>
          <p:cNvPr id="136" name="TextBox 135"/>
          <p:cNvSpPr txBox="1"/>
          <p:nvPr/>
        </p:nvSpPr>
        <p:spPr>
          <a:xfrm>
            <a:off x="7423741" y="3409944"/>
            <a:ext cx="284272" cy="352623"/>
          </a:xfrm>
          <a:prstGeom prst="rect">
            <a:avLst/>
          </a:prstGeom>
          <a:noFill/>
          <a:ln>
            <a:noFill/>
          </a:ln>
        </p:spPr>
        <p:txBody>
          <a:bodyPr wrap="none" rtlCol="0">
            <a:spAutoFit/>
          </a:bodyPr>
          <a:lstStyle/>
          <a:p>
            <a:r>
              <a:rPr lang="en-US" dirty="0" smtClean="0"/>
              <a:t>B</a:t>
            </a:r>
            <a:endParaRPr lang="en-US" dirty="0"/>
          </a:p>
        </p:txBody>
      </p:sp>
      <p:sp>
        <p:nvSpPr>
          <p:cNvPr id="137" name="TextBox 136"/>
          <p:cNvSpPr txBox="1"/>
          <p:nvPr/>
        </p:nvSpPr>
        <p:spPr>
          <a:xfrm>
            <a:off x="7834309" y="2556117"/>
            <a:ext cx="284272" cy="352623"/>
          </a:xfrm>
          <a:prstGeom prst="rect">
            <a:avLst/>
          </a:prstGeom>
          <a:noFill/>
          <a:ln>
            <a:noFill/>
          </a:ln>
        </p:spPr>
        <p:txBody>
          <a:bodyPr wrap="none" rtlCol="0">
            <a:spAutoFit/>
          </a:bodyPr>
          <a:lstStyle/>
          <a:p>
            <a:r>
              <a:rPr lang="en-US" dirty="0" smtClean="0"/>
              <a:t>C</a:t>
            </a:r>
            <a:endParaRPr lang="en-US" dirty="0"/>
          </a:p>
        </p:txBody>
      </p:sp>
      <p:cxnSp>
        <p:nvCxnSpPr>
          <p:cNvPr id="206" name="Elbow Connector 205"/>
          <p:cNvCxnSpPr>
            <a:endCxn id="109" idx="2"/>
          </p:cNvCxnSpPr>
          <p:nvPr/>
        </p:nvCxnSpPr>
        <p:spPr>
          <a:xfrm rot="5400000" flipH="1" flipV="1">
            <a:off x="5030893" y="3152611"/>
            <a:ext cx="1955758" cy="161824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9" idx="6"/>
          </p:cNvCxnSpPr>
          <p:nvPr/>
        </p:nvCxnSpPr>
        <p:spPr>
          <a:xfrm rot="16200000" flipV="1">
            <a:off x="7226026" y="3530229"/>
            <a:ext cx="1963034" cy="87028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109" idx="4"/>
          </p:cNvCxnSpPr>
          <p:nvPr/>
        </p:nvCxnSpPr>
        <p:spPr>
          <a:xfrm>
            <a:off x="7295148" y="3453109"/>
            <a:ext cx="0" cy="1493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flipH="1" flipV="1">
            <a:off x="6019475" y="3858874"/>
            <a:ext cx="9624" cy="1019425"/>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flipV="1">
            <a:off x="6629400" y="3779347"/>
            <a:ext cx="9624" cy="1182091"/>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7772400" y="2895600"/>
            <a:ext cx="969307" cy="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V="1">
            <a:off x="8763000" y="2895601"/>
            <a:ext cx="0" cy="2018848"/>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8305800" y="5029200"/>
            <a:ext cx="457200" cy="0"/>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8305800" y="3762567"/>
            <a:ext cx="0" cy="1207672"/>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6714957" y="3762567"/>
            <a:ext cx="1590843" cy="955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029200" y="2908740"/>
            <a:ext cx="0" cy="1969559"/>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5029200" y="2884206"/>
            <a:ext cx="1504425" cy="11395"/>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5129377" y="4878299"/>
            <a:ext cx="850232" cy="0"/>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423741" y="3453109"/>
            <a:ext cx="0" cy="1593167"/>
          </a:xfrm>
          <a:prstGeom prst="line">
            <a:avLst/>
          </a:prstGeom>
          <a:ln>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029099" y="3772117"/>
            <a:ext cx="457200" cy="0"/>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flipH="1">
            <a:off x="6629400" y="5046972"/>
            <a:ext cx="665749" cy="0"/>
          </a:xfrm>
          <a:prstGeom prst="line">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883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7050" y="31376"/>
            <a:ext cx="7086600" cy="914400"/>
          </a:xfrm>
        </p:spPr>
        <p:txBody>
          <a:bodyPr/>
          <a:lstStyle/>
          <a:p>
            <a:r>
              <a:rPr lang="en-US" dirty="0" smtClean="0"/>
              <a:t>FET Fault Mitigation Algorithm (1 of 2)</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762000"/>
            <a:ext cx="555625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051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6200"/>
            <a:ext cx="6705600" cy="914400"/>
          </a:xfrm>
        </p:spPr>
        <p:txBody>
          <a:bodyPr/>
          <a:lstStyle/>
          <a:p>
            <a:r>
              <a:rPr lang="en-US" dirty="0" smtClean="0"/>
              <a:t>FET Fault Mitigation Algorithm (1 of 2)</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887386"/>
            <a:ext cx="4508221" cy="582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9320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MOSFET with Same Strategy</a:t>
            </a:r>
            <a:endParaRPr lang="en-US" dirty="0"/>
          </a:p>
        </p:txBody>
      </p:sp>
      <p:sp>
        <p:nvSpPr>
          <p:cNvPr id="3" name="Text Placeholder 2"/>
          <p:cNvSpPr>
            <a:spLocks noGrp="1"/>
          </p:cNvSpPr>
          <p:nvPr>
            <p:ph type="body" sz="half" idx="11"/>
          </p:nvPr>
        </p:nvSpPr>
        <p:spPr/>
        <p:txBody>
          <a:bodyPr>
            <a:normAutofit/>
          </a:bodyPr>
          <a:lstStyle/>
          <a:p>
            <a:pPr marL="228600" lvl="1">
              <a:buFont typeface="Wingdings" pitchFamily="2" charset="2"/>
              <a:buChar char=""/>
            </a:pPr>
            <a:r>
              <a:rPr lang="en-US" dirty="0" smtClean="0">
                <a:latin typeface="Arial" charset="0"/>
              </a:rPr>
              <a:t>Currently, the Allegro gate drive cannot distinguish a shorted MOSFET failure from an open MOSFET.  An </a:t>
            </a:r>
            <a:r>
              <a:rPr lang="en-US" dirty="0">
                <a:latin typeface="Arial" charset="0"/>
              </a:rPr>
              <a:t>open </a:t>
            </a:r>
            <a:r>
              <a:rPr lang="en-US" dirty="0" smtClean="0">
                <a:latin typeface="Arial" charset="0"/>
              </a:rPr>
              <a:t>MOSFET </a:t>
            </a:r>
            <a:r>
              <a:rPr lang="en-US" dirty="0">
                <a:latin typeface="Arial" charset="0"/>
              </a:rPr>
              <a:t>is diagnosed by the Gate Drive IC using the same mechanism that identifies a shorted </a:t>
            </a:r>
            <a:r>
              <a:rPr lang="en-US" dirty="0" smtClean="0">
                <a:latin typeface="Arial" charset="0"/>
              </a:rPr>
              <a:t>MOSFET</a:t>
            </a:r>
            <a:r>
              <a:rPr lang="en-US" dirty="0">
                <a:latin typeface="Arial" charset="0"/>
              </a:rPr>
              <a:t>.  </a:t>
            </a:r>
            <a:endParaRPr lang="en-US" dirty="0" smtClean="0">
              <a:latin typeface="Arial" charset="0"/>
            </a:endParaRPr>
          </a:p>
          <a:p>
            <a:pPr marL="228600" lvl="1">
              <a:buFont typeface="Wingdings" pitchFamily="2" charset="2"/>
              <a:buChar char=""/>
            </a:pPr>
            <a:r>
              <a:rPr lang="en-US" dirty="0" smtClean="0">
                <a:latin typeface="Arial" charset="0"/>
              </a:rPr>
              <a:t>When </a:t>
            </a:r>
            <a:r>
              <a:rPr lang="en-US" dirty="0">
                <a:latin typeface="Arial" charset="0"/>
              </a:rPr>
              <a:t>an open </a:t>
            </a:r>
            <a:r>
              <a:rPr lang="en-US" dirty="0" smtClean="0">
                <a:latin typeface="Arial" charset="0"/>
              </a:rPr>
              <a:t>MOSFET </a:t>
            </a:r>
            <a:r>
              <a:rPr lang="en-US" dirty="0">
                <a:latin typeface="Arial" charset="0"/>
              </a:rPr>
              <a:t>is diagnosed, the </a:t>
            </a:r>
            <a:r>
              <a:rPr lang="en-US" dirty="0" smtClean="0">
                <a:latin typeface="Arial" charset="0"/>
              </a:rPr>
              <a:t>MOSFET </a:t>
            </a:r>
            <a:r>
              <a:rPr lang="en-US" dirty="0">
                <a:latin typeface="Arial" charset="0"/>
              </a:rPr>
              <a:t>mitigation strategy is implemented with its phase complement </a:t>
            </a:r>
            <a:r>
              <a:rPr lang="en-US" dirty="0" smtClean="0">
                <a:latin typeface="Arial" charset="0"/>
              </a:rPr>
              <a:t>MOSFET </a:t>
            </a:r>
            <a:r>
              <a:rPr lang="en-US" dirty="0">
                <a:latin typeface="Arial" charset="0"/>
              </a:rPr>
              <a:t>treated as if it were a shorted </a:t>
            </a:r>
            <a:r>
              <a:rPr lang="en-US" dirty="0" smtClean="0">
                <a:latin typeface="Arial" charset="0"/>
              </a:rPr>
              <a:t>MOSFET</a:t>
            </a:r>
            <a:r>
              <a:rPr lang="en-US" dirty="0">
                <a:latin typeface="Arial" charset="0"/>
              </a:rPr>
              <a:t>.  </a:t>
            </a:r>
            <a:endParaRPr lang="en-US" dirty="0" smtClean="0">
              <a:latin typeface="Arial" charset="0"/>
            </a:endParaRPr>
          </a:p>
          <a:p>
            <a:pPr marL="228600" lvl="1">
              <a:buFont typeface="Wingdings" pitchFamily="2" charset="2"/>
              <a:buChar char=""/>
            </a:pPr>
            <a:r>
              <a:rPr lang="en-US" dirty="0" smtClean="0">
                <a:latin typeface="Arial" charset="0"/>
              </a:rPr>
              <a:t>The </a:t>
            </a:r>
            <a:r>
              <a:rPr lang="en-US" dirty="0">
                <a:latin typeface="Arial" charset="0"/>
              </a:rPr>
              <a:t>resulting output torque will be similar to the shorted </a:t>
            </a:r>
            <a:r>
              <a:rPr lang="en-US" dirty="0" smtClean="0">
                <a:latin typeface="Arial" charset="0"/>
              </a:rPr>
              <a:t>MOSFET </a:t>
            </a:r>
            <a:r>
              <a:rPr lang="en-US" dirty="0">
                <a:latin typeface="Arial" charset="0"/>
              </a:rPr>
              <a:t>condition but without the negative torque generated during the off periods of commutation.</a:t>
            </a:r>
          </a:p>
          <a:p>
            <a:r>
              <a:rPr lang="en-US" sz="2000" dirty="0" smtClean="0"/>
              <a:t>Torque ripple is vastly improved over a shorted MOSFET condition </a:t>
            </a:r>
            <a:endParaRPr lang="en-US" sz="2000" dirty="0"/>
          </a:p>
        </p:txBody>
      </p:sp>
    </p:spTree>
    <p:extLst>
      <p:ext uri="{BB962C8B-B14F-4D97-AF65-F5344CB8AC3E}">
        <p14:creationId xmlns:p14="http://schemas.microsoft.com/office/powerpoint/2010/main" val="1184548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MOSFET Failure Mitigation</a:t>
            </a:r>
            <a:endParaRPr lang="en-US" dirty="0"/>
          </a:p>
        </p:txBody>
      </p:sp>
      <p:sp>
        <p:nvSpPr>
          <p:cNvPr id="3" name="Text Placeholder 2"/>
          <p:cNvSpPr>
            <a:spLocks noGrp="1"/>
          </p:cNvSpPr>
          <p:nvPr>
            <p:ph type="body" sz="half" idx="11"/>
          </p:nvPr>
        </p:nvSpPr>
        <p:spPr>
          <a:xfrm>
            <a:off x="457200" y="1295400"/>
            <a:ext cx="8229600" cy="4419600"/>
          </a:xfrm>
        </p:spPr>
        <p:txBody>
          <a:bodyPr>
            <a:noAutofit/>
          </a:bodyPr>
          <a:lstStyle/>
          <a:p>
            <a:r>
              <a:rPr lang="en-US" sz="1600" dirty="0" smtClean="0"/>
              <a:t>Original idea developed and patented by Dr. </a:t>
            </a:r>
            <a:r>
              <a:rPr lang="en-US" sz="1600" dirty="0" err="1" smtClean="0"/>
              <a:t>Sayeed</a:t>
            </a:r>
            <a:r>
              <a:rPr lang="en-US" sz="1600" dirty="0" smtClean="0"/>
              <a:t> Mir and Future Engineering in 2007</a:t>
            </a:r>
          </a:p>
          <a:p>
            <a:r>
              <a:rPr lang="en-US" sz="1600" dirty="0" smtClean="0"/>
              <a:t>Issues were encountered in the application of the idea into production</a:t>
            </a:r>
          </a:p>
          <a:p>
            <a:pPr lvl="1"/>
            <a:r>
              <a:rPr lang="en-US" sz="1400" dirty="0" smtClean="0"/>
              <a:t>Original initiated shorts were incorrectly simulated (x10 resistance)</a:t>
            </a:r>
          </a:p>
          <a:p>
            <a:pPr lvl="1"/>
            <a:r>
              <a:rPr lang="en-US" sz="1400" dirty="0" smtClean="0"/>
              <a:t>Original method for reducing ripple resulted in poor thermal performance</a:t>
            </a:r>
          </a:p>
          <a:p>
            <a:pPr lvl="1"/>
            <a:r>
              <a:rPr lang="en-US" sz="1400" dirty="0" smtClean="0"/>
              <a:t>Different test result interpretations for lane deviation requirement test</a:t>
            </a:r>
          </a:p>
          <a:p>
            <a:r>
              <a:rPr lang="en-US" sz="1600" dirty="0"/>
              <a:t>Changes were made and improvement was seen and measured, however ripple due to braking torque was perceived </a:t>
            </a:r>
            <a:r>
              <a:rPr lang="en-US" sz="1600" dirty="0" smtClean="0"/>
              <a:t>poorly</a:t>
            </a:r>
          </a:p>
          <a:p>
            <a:r>
              <a:rPr lang="en-US" sz="1600" dirty="0" smtClean="0"/>
              <a:t>Used in Production on Gen2+ Voltage Mode Systems</a:t>
            </a:r>
          </a:p>
          <a:p>
            <a:r>
              <a:rPr lang="en-US" sz="1600" dirty="0" smtClean="0"/>
              <a:t>Decision was made not to pursue MOSFET fault mitigation on EA3</a:t>
            </a:r>
          </a:p>
          <a:p>
            <a:r>
              <a:rPr lang="en-US" sz="1600" dirty="0" smtClean="0"/>
              <a:t>In 2014 Future Engineering implemented FET fault mitigation on EA3 to revisit if any improvements could be made</a:t>
            </a:r>
          </a:p>
          <a:p>
            <a:r>
              <a:rPr lang="en-US" sz="1600" dirty="0"/>
              <a:t>Program target </a:t>
            </a:r>
            <a:r>
              <a:rPr lang="en-US" sz="1600" dirty="0" smtClean="0"/>
              <a:t>became </a:t>
            </a:r>
            <a:r>
              <a:rPr lang="en-US" sz="1600" dirty="0"/>
              <a:t>PSA 1V5 </a:t>
            </a:r>
            <a:r>
              <a:rPr lang="en-US" sz="1600" dirty="0" smtClean="0"/>
              <a:t>due </a:t>
            </a:r>
            <a:r>
              <a:rPr lang="en-US" sz="1600" dirty="0"/>
              <a:t>to the packaging space that did not </a:t>
            </a:r>
            <a:r>
              <a:rPr lang="en-US" sz="1600" dirty="0" smtClean="0"/>
              <a:t>allow for </a:t>
            </a:r>
            <a:r>
              <a:rPr lang="en-US" sz="1600" dirty="0"/>
              <a:t>phase disconnect MOSFET’s</a:t>
            </a:r>
          </a:p>
          <a:p>
            <a:r>
              <a:rPr lang="en-US" sz="1600" dirty="0" smtClean="0"/>
              <a:t>In January of 2015 PSA was shown the enhanced MOSFET fault failure strategy.  </a:t>
            </a:r>
            <a:r>
              <a:rPr lang="en-US" sz="1600" dirty="0" err="1" smtClean="0"/>
              <a:t>Nexteer</a:t>
            </a:r>
            <a:r>
              <a:rPr lang="en-US" sz="1600" dirty="0" smtClean="0"/>
              <a:t> successfully showed compliance to PSA effort level test </a:t>
            </a:r>
          </a:p>
          <a:p>
            <a:r>
              <a:rPr lang="en-US" sz="1600" dirty="0" smtClean="0"/>
              <a:t>Production implementation for enhanced algorithm is anticipated for the PSA 1V5 program</a:t>
            </a:r>
          </a:p>
          <a:p>
            <a:pPr marL="0" indent="0">
              <a:buNone/>
            </a:pPr>
            <a:endParaRPr lang="en-US" sz="1600" dirty="0"/>
          </a:p>
        </p:txBody>
      </p:sp>
    </p:spTree>
    <p:extLst>
      <p:ext uri="{BB962C8B-B14F-4D97-AF65-F5344CB8AC3E}">
        <p14:creationId xmlns:p14="http://schemas.microsoft.com/office/powerpoint/2010/main" val="322172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EA3 Implementation Issues for MOSFET Failure Mitigation</a:t>
            </a:r>
            <a:endParaRPr lang="en-US" sz="2400" dirty="0"/>
          </a:p>
        </p:txBody>
      </p:sp>
      <p:sp>
        <p:nvSpPr>
          <p:cNvPr id="3" name="Text Placeholder 2"/>
          <p:cNvSpPr>
            <a:spLocks noGrp="1"/>
          </p:cNvSpPr>
          <p:nvPr>
            <p:ph type="body" sz="half" idx="11"/>
          </p:nvPr>
        </p:nvSpPr>
        <p:spPr>
          <a:xfrm>
            <a:off x="457200" y="1295400"/>
            <a:ext cx="8229600" cy="4648200"/>
          </a:xfrm>
        </p:spPr>
        <p:txBody>
          <a:bodyPr>
            <a:noAutofit/>
          </a:bodyPr>
          <a:lstStyle/>
          <a:p>
            <a:r>
              <a:rPr lang="en-US" sz="1800" dirty="0" smtClean="0"/>
              <a:t>Current EA3 software does not report the failed MOSFET correctly.</a:t>
            </a:r>
          </a:p>
          <a:p>
            <a:pPr lvl="1"/>
            <a:r>
              <a:rPr lang="en-US" sz="1400" dirty="0" smtClean="0"/>
              <a:t>Gate drive is the same as GEN2+.  Must be software issue.</a:t>
            </a:r>
          </a:p>
          <a:p>
            <a:pPr lvl="1"/>
            <a:r>
              <a:rPr lang="en-US" sz="1400" dirty="0" smtClean="0"/>
              <a:t>Lower C fault was initiated for simulation and evaluation of fault so issue was not corrected in test code</a:t>
            </a:r>
          </a:p>
          <a:p>
            <a:pPr marL="350838" lvl="1" indent="0">
              <a:buNone/>
            </a:pPr>
            <a:endParaRPr lang="en-US" sz="1400" dirty="0" smtClean="0"/>
          </a:p>
          <a:p>
            <a:r>
              <a:rPr lang="en-US" sz="1800" dirty="0"/>
              <a:t>Non-</a:t>
            </a:r>
            <a:r>
              <a:rPr lang="en-US" sz="1800" dirty="0" err="1"/>
              <a:t>linearities</a:t>
            </a:r>
            <a:r>
              <a:rPr lang="en-US" sz="1800" dirty="0"/>
              <a:t> with EA3 architecture (EPWM) implementation of PWM duty control and dead time when approaching 100% duty </a:t>
            </a:r>
            <a:r>
              <a:rPr lang="en-US" sz="1800" dirty="0" smtClean="0"/>
              <a:t>cycles</a:t>
            </a:r>
          </a:p>
          <a:p>
            <a:pPr lvl="1"/>
            <a:r>
              <a:rPr lang="en-US" sz="1400" dirty="0" smtClean="0"/>
              <a:t>When </a:t>
            </a:r>
            <a:r>
              <a:rPr lang="en-US" sz="1400" dirty="0"/>
              <a:t>the product of modulation index and the phase grounding look up table produces 100% duty cycles the first PWM produces a “miss” and turns on the low side complimentary FET for 1 PWM cycle.  Since the phase grounding table hits its peak 6 times per electrical cycle this will order track the motor velocity.  This error will occur 18 times per motor revolution. </a:t>
            </a:r>
            <a:endParaRPr lang="en-US" sz="1400" dirty="0" smtClean="0"/>
          </a:p>
          <a:p>
            <a:pPr marL="350838" lvl="1" indent="0">
              <a:buNone/>
            </a:pPr>
            <a:endParaRPr lang="en-US" sz="1400" dirty="0" smtClean="0"/>
          </a:p>
          <a:p>
            <a:pPr lvl="1"/>
            <a:r>
              <a:rPr lang="en-US" sz="1400" dirty="0" smtClean="0"/>
              <a:t>The </a:t>
            </a:r>
            <a:r>
              <a:rPr lang="en-US" sz="1400" dirty="0"/>
              <a:t>implementation of dead time produces a dead time on the rising edge of the FET drive.  When the duty cycle gets above 100% -dead time the dead time of the upper FET does NOT decrease as the time approaches the end of the PWM cycle. The result is that no increase in voltage is seen between 100% - dead time and 100% duty.  This will cause an inherent dead spot during the dead time period</a:t>
            </a:r>
            <a:r>
              <a:rPr lang="en-US" sz="1400" dirty="0" smtClean="0"/>
              <a:t>.</a:t>
            </a:r>
          </a:p>
        </p:txBody>
      </p:sp>
    </p:spTree>
    <p:extLst>
      <p:ext uri="{BB962C8B-B14F-4D97-AF65-F5344CB8AC3E}">
        <p14:creationId xmlns:p14="http://schemas.microsoft.com/office/powerpoint/2010/main" val="265879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EA3 Implementation Issues for MOSFET Failure Mitigation (continued)</a:t>
            </a:r>
            <a:endParaRPr lang="en-US" sz="2400" dirty="0"/>
          </a:p>
        </p:txBody>
      </p:sp>
      <p:sp>
        <p:nvSpPr>
          <p:cNvPr id="3" name="Text Placeholder 2"/>
          <p:cNvSpPr>
            <a:spLocks noGrp="1"/>
          </p:cNvSpPr>
          <p:nvPr>
            <p:ph type="body" sz="half" idx="11"/>
          </p:nvPr>
        </p:nvSpPr>
        <p:spPr/>
        <p:txBody>
          <a:bodyPr>
            <a:noAutofit/>
          </a:bodyPr>
          <a:lstStyle/>
          <a:p>
            <a:r>
              <a:rPr lang="en-US" sz="1800" dirty="0" smtClean="0"/>
              <a:t>Non-</a:t>
            </a:r>
            <a:r>
              <a:rPr lang="en-US" sz="1800" dirty="0" err="1" smtClean="0"/>
              <a:t>linearities</a:t>
            </a:r>
            <a:r>
              <a:rPr lang="en-US" sz="1800" dirty="0" smtClean="0"/>
              <a:t> </a:t>
            </a:r>
            <a:r>
              <a:rPr lang="en-US" sz="1800" dirty="0"/>
              <a:t>with EA3 architecture (EPWM) implementation of PWM duty control and dead time when approaching 100% duty </a:t>
            </a:r>
            <a:r>
              <a:rPr lang="en-US" sz="1800" dirty="0" smtClean="0"/>
              <a:t>cycles (continued)</a:t>
            </a:r>
          </a:p>
          <a:p>
            <a:pPr lvl="1"/>
            <a:r>
              <a:rPr lang="en-US" sz="1400" dirty="0"/>
              <a:t>At 100% duty cycle the top off charge pump used by the gate drive produces enough charge to keep the Upper FET enhanced.  No bootstrapping is needed to hold the Upper FET on. This is great but produces an inherent issue… because the dead time on the upper FET will always be fully asserted even 1 count under 100%.  This means that full bootstrapping is needed at 100% - 1 PWM count.  I measured the bootstrapping on my controller at roughly 10 microseconds every 400 microseconds.  This means we lose 2.5% of our voltage just to keep the upper FET enhanced.  </a:t>
            </a:r>
            <a:r>
              <a:rPr lang="en-US" sz="1400" dirty="0" smtClean="0"/>
              <a:t>At </a:t>
            </a:r>
            <a:r>
              <a:rPr lang="en-US" sz="1400" dirty="0"/>
              <a:t>100% we go to full voltage.  This will cause a significant jump in voltage. </a:t>
            </a:r>
            <a:endParaRPr lang="en-US" sz="1400" dirty="0" smtClean="0"/>
          </a:p>
          <a:p>
            <a:pPr marL="350838" lvl="1" indent="0">
              <a:buNone/>
            </a:pPr>
            <a:endParaRPr lang="en-US" sz="1400" dirty="0" smtClean="0"/>
          </a:p>
          <a:p>
            <a:pPr lvl="1"/>
            <a:r>
              <a:rPr lang="en-US" sz="1400" dirty="0"/>
              <a:t>Similar to </a:t>
            </a:r>
            <a:r>
              <a:rPr lang="en-US" sz="1400" dirty="0" smtClean="0"/>
              <a:t>previous issue, </a:t>
            </a:r>
            <a:r>
              <a:rPr lang="en-US" sz="1400" dirty="0"/>
              <a:t>the bootstrapping will not be needed as much as the lower FET starts to become enhanced after duty cycles lower than 100% - dead time.  This bootstrapping time depends on several factors: gate charge, bootstrap cap value, charge pump sizing, lower FET commanded ON time. The bootstrapping will become less and less as the lower FET is enhanced longer.  However, any bootstrapping produces errors in voltage. This period will </a:t>
            </a:r>
            <a:r>
              <a:rPr lang="en-US" sz="1400" dirty="0" smtClean="0"/>
              <a:t>cause </a:t>
            </a:r>
            <a:r>
              <a:rPr lang="en-US" sz="1400" dirty="0"/>
              <a:t>another non-linearity.</a:t>
            </a:r>
            <a:endParaRPr lang="en-US" sz="1400" dirty="0" smtClean="0"/>
          </a:p>
        </p:txBody>
      </p:sp>
    </p:spTree>
    <p:extLst>
      <p:ext uri="{BB962C8B-B14F-4D97-AF65-F5344CB8AC3E}">
        <p14:creationId xmlns:p14="http://schemas.microsoft.com/office/powerpoint/2010/main" val="4176574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MOSFET Failure Strategy</a:t>
            </a:r>
          </a:p>
        </p:txBody>
      </p:sp>
      <p:sp>
        <p:nvSpPr>
          <p:cNvPr id="3" name="Text Placeholder 2"/>
          <p:cNvSpPr>
            <a:spLocks noGrp="1"/>
          </p:cNvSpPr>
          <p:nvPr>
            <p:ph type="body" sz="half" idx="11"/>
          </p:nvPr>
        </p:nvSpPr>
        <p:spPr>
          <a:xfrm>
            <a:off x="457200" y="1143000"/>
            <a:ext cx="8229600" cy="4800600"/>
          </a:xfrm>
        </p:spPr>
        <p:txBody>
          <a:bodyPr/>
          <a:lstStyle/>
          <a:p>
            <a:r>
              <a:rPr lang="en-US" dirty="0" smtClean="0"/>
              <a:t>Utilizes </a:t>
            </a:r>
            <a:r>
              <a:rPr lang="en-US" dirty="0"/>
              <a:t>MOSFET Fault Mitigation as base strategy with additional functions to improve driver </a:t>
            </a:r>
            <a:r>
              <a:rPr lang="en-US" dirty="0" smtClean="0"/>
              <a:t>feel</a:t>
            </a:r>
          </a:p>
          <a:p>
            <a:pPr marL="0" indent="0">
              <a:buNone/>
            </a:pPr>
            <a:endParaRPr lang="en-US" dirty="0" smtClean="0"/>
          </a:p>
          <a:p>
            <a:r>
              <a:rPr lang="en-US" dirty="0" smtClean="0"/>
              <a:t>Several modifications to code were implemented and evaluated</a:t>
            </a:r>
          </a:p>
          <a:p>
            <a:pPr lvl="1"/>
            <a:r>
              <a:rPr lang="en-US" dirty="0" smtClean="0"/>
              <a:t>Modulation Index Boost during mitigation</a:t>
            </a:r>
          </a:p>
          <a:p>
            <a:pPr lvl="1"/>
            <a:r>
              <a:rPr lang="en-US" dirty="0"/>
              <a:t>Mitigation enabled/disabled as a function of HW torque</a:t>
            </a:r>
          </a:p>
          <a:p>
            <a:pPr lvl="1"/>
            <a:r>
              <a:rPr lang="en-US" dirty="0" smtClean="0"/>
              <a:t>Damping as a function of Filtered Motor Velocity</a:t>
            </a:r>
          </a:p>
          <a:p>
            <a:pPr lvl="1"/>
            <a:r>
              <a:rPr lang="en-US" dirty="0" smtClean="0"/>
              <a:t>Several other things were tried and found to have little benefit or undesirable effects and will not be discussed</a:t>
            </a:r>
          </a:p>
          <a:p>
            <a:pPr marL="350838" lvl="1" indent="0">
              <a:buNone/>
            </a:pPr>
            <a:endParaRPr lang="en-US" dirty="0" smtClean="0"/>
          </a:p>
          <a:p>
            <a:pPr lvl="1"/>
            <a:endParaRPr lang="en-US" dirty="0" smtClean="0"/>
          </a:p>
          <a:p>
            <a:pPr lvl="2"/>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19564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Modulation Index Boost </a:t>
            </a:r>
            <a:r>
              <a:rPr lang="en-US" dirty="0" smtClean="0"/>
              <a:t>During </a:t>
            </a:r>
            <a:r>
              <a:rPr lang="en-US" dirty="0"/>
              <a:t>M</a:t>
            </a:r>
            <a:r>
              <a:rPr lang="en-US" dirty="0" smtClean="0"/>
              <a:t>itigation</a:t>
            </a:r>
            <a:endParaRPr lang="en-US" dirty="0"/>
          </a:p>
        </p:txBody>
      </p:sp>
      <p:sp>
        <p:nvSpPr>
          <p:cNvPr id="3" name="Text Placeholder 2"/>
          <p:cNvSpPr>
            <a:spLocks noGrp="1"/>
          </p:cNvSpPr>
          <p:nvPr>
            <p:ph type="body" sz="half" idx="11"/>
          </p:nvPr>
        </p:nvSpPr>
        <p:spPr/>
        <p:txBody>
          <a:bodyPr/>
          <a:lstStyle/>
          <a:p>
            <a:r>
              <a:rPr lang="en-US" dirty="0" smtClean="0"/>
              <a:t>Modulation index boost was implemented as a function of vehicle speed (x-axis variable)</a:t>
            </a:r>
          </a:p>
          <a:p>
            <a:r>
              <a:rPr lang="en-US" dirty="0" smtClean="0"/>
              <a:t>A scaling factor was applied to modulation index as the y-axis calibration</a:t>
            </a:r>
          </a:p>
          <a:p>
            <a:r>
              <a:rPr lang="en-US" dirty="0" smtClean="0"/>
              <a:t>Table was 32 point table and was interpolated between points</a:t>
            </a:r>
          </a:p>
          <a:p>
            <a:r>
              <a:rPr lang="en-US" dirty="0" smtClean="0"/>
              <a:t>Scaling factor was limited to 1.5</a:t>
            </a:r>
          </a:p>
          <a:p>
            <a:r>
              <a:rPr lang="en-US" dirty="0" smtClean="0"/>
              <a:t>Column assist did not produce a significant improvement, however, an improvement was noticed in REPS</a:t>
            </a:r>
          </a:p>
          <a:p>
            <a:r>
              <a:rPr lang="en-US" dirty="0" smtClean="0"/>
              <a:t>Thermal analysis must be completed if using this function</a:t>
            </a:r>
          </a:p>
          <a:p>
            <a:pPr marL="0" indent="0">
              <a:buNone/>
            </a:pPr>
            <a:endParaRPr lang="en-US" dirty="0"/>
          </a:p>
        </p:txBody>
      </p:sp>
    </p:spTree>
    <p:extLst>
      <p:ext uri="{BB962C8B-B14F-4D97-AF65-F5344CB8AC3E}">
        <p14:creationId xmlns:p14="http://schemas.microsoft.com/office/powerpoint/2010/main" val="3771973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Mitigation </a:t>
            </a:r>
            <a:r>
              <a:rPr lang="en-US" dirty="0" smtClean="0"/>
              <a:t>Enabled/ Disabled </a:t>
            </a:r>
            <a:r>
              <a:rPr lang="en-US" dirty="0"/>
              <a:t>as a </a:t>
            </a:r>
            <a:r>
              <a:rPr lang="en-US" dirty="0" smtClean="0"/>
              <a:t>Function </a:t>
            </a:r>
            <a:r>
              <a:rPr lang="en-US" dirty="0"/>
              <a:t>of HW T</a:t>
            </a:r>
            <a:r>
              <a:rPr lang="en-US" dirty="0" smtClean="0"/>
              <a:t>orque</a:t>
            </a:r>
            <a:endParaRPr lang="en-US" dirty="0"/>
          </a:p>
        </p:txBody>
      </p:sp>
      <p:sp>
        <p:nvSpPr>
          <p:cNvPr id="3" name="Text Placeholder 2"/>
          <p:cNvSpPr>
            <a:spLocks noGrp="1"/>
          </p:cNvSpPr>
          <p:nvPr>
            <p:ph type="body" sz="half" idx="11"/>
          </p:nvPr>
        </p:nvSpPr>
        <p:spPr/>
        <p:txBody>
          <a:bodyPr/>
          <a:lstStyle/>
          <a:p>
            <a:r>
              <a:rPr lang="en-US" dirty="0" smtClean="0"/>
              <a:t>Hand wheel torques below a certain threshold (around 7Nm) were found to feel better if the system was in manual mode with a FET short. </a:t>
            </a:r>
          </a:p>
          <a:p>
            <a:r>
              <a:rPr lang="en-US" dirty="0" smtClean="0"/>
              <a:t>Below the threshold level the braking torque due to the shorted FET is much lower due to the velocities being lower.</a:t>
            </a:r>
          </a:p>
          <a:p>
            <a:r>
              <a:rPr lang="en-US" dirty="0" smtClean="0"/>
              <a:t>As velocities increase the braking torque increases which effectively produces hand wheel torque over the threshold enabling the FET mitigation.</a:t>
            </a:r>
          </a:p>
          <a:p>
            <a:r>
              <a:rPr lang="en-US" dirty="0" smtClean="0"/>
              <a:t>In this case the “enhancement” was turning it off</a:t>
            </a:r>
            <a:endParaRPr lang="en-US" dirty="0"/>
          </a:p>
        </p:txBody>
      </p:sp>
    </p:spTree>
    <p:extLst>
      <p:ext uri="{BB962C8B-B14F-4D97-AF65-F5344CB8AC3E}">
        <p14:creationId xmlns:p14="http://schemas.microsoft.com/office/powerpoint/2010/main" val="3301944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686800" cy="914400"/>
          </a:xfrm>
        </p:spPr>
        <p:txBody>
          <a:bodyPr/>
          <a:lstStyle/>
          <a:p>
            <a:pPr lvl="1"/>
            <a:r>
              <a:rPr lang="en-US" sz="2800" dirty="0"/>
              <a:t>Damping as a </a:t>
            </a:r>
            <a:r>
              <a:rPr lang="en-US" sz="2800" dirty="0" smtClean="0"/>
              <a:t>Function </a:t>
            </a:r>
            <a:r>
              <a:rPr lang="en-US" sz="2800" dirty="0"/>
              <a:t>of Filtered Motor </a:t>
            </a:r>
            <a:r>
              <a:rPr lang="en-US" sz="2800" dirty="0" smtClean="0"/>
              <a:t>Velocity</a:t>
            </a:r>
            <a:endParaRPr lang="en-US" sz="28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04" y="1981200"/>
            <a:ext cx="83343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00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
            <a:ext cx="8229600" cy="685800"/>
          </a:xfrm>
        </p:spPr>
        <p:txBody>
          <a:bodyPr/>
          <a:lstStyle/>
          <a:p>
            <a:r>
              <a:rPr lang="en-US" sz="2000" dirty="0" smtClean="0"/>
              <a:t>MOSFET Failure </a:t>
            </a:r>
            <a:r>
              <a:rPr lang="en-US" sz="2000" dirty="0" smtClean="0"/>
              <a:t>Upper vs Lower (Simplified Circuits)</a:t>
            </a:r>
            <a:endParaRPr lang="en-US" sz="2000" dirty="0"/>
          </a:p>
        </p:txBody>
      </p:sp>
      <p:grpSp>
        <p:nvGrpSpPr>
          <p:cNvPr id="291" name="Group 290"/>
          <p:cNvGrpSpPr/>
          <p:nvPr/>
        </p:nvGrpSpPr>
        <p:grpSpPr>
          <a:xfrm>
            <a:off x="1219200" y="778048"/>
            <a:ext cx="1859460" cy="2033983"/>
            <a:chOff x="762000" y="762000"/>
            <a:chExt cx="2086771" cy="2331547"/>
          </a:xfrm>
        </p:grpSpPr>
        <p:sp>
          <p:nvSpPr>
            <p:cNvPr id="2" name="TextBox 1"/>
            <p:cNvSpPr txBox="1"/>
            <p:nvPr/>
          </p:nvSpPr>
          <p:spPr>
            <a:xfrm>
              <a:off x="854980" y="762000"/>
              <a:ext cx="1906291" cy="276999"/>
            </a:xfrm>
            <a:prstGeom prst="rect">
              <a:avLst/>
            </a:prstGeom>
            <a:noFill/>
          </p:spPr>
          <p:txBody>
            <a:bodyPr wrap="none" rtlCol="0">
              <a:spAutoFit/>
            </a:bodyPr>
            <a:lstStyle/>
            <a:p>
              <a:r>
                <a:rPr lang="en-US" sz="1200" b="1" dirty="0" smtClean="0"/>
                <a:t>Lower C MOSFET short</a:t>
              </a:r>
              <a:endParaRPr lang="en-US" sz="1200" b="1" dirty="0"/>
            </a:p>
          </p:txBody>
        </p:sp>
        <p:grpSp>
          <p:nvGrpSpPr>
            <p:cNvPr id="97" name="Group 96"/>
            <p:cNvGrpSpPr/>
            <p:nvPr/>
          </p:nvGrpSpPr>
          <p:grpSpPr>
            <a:xfrm flipV="1">
              <a:off x="762000" y="2218677"/>
              <a:ext cx="260685" cy="600723"/>
              <a:chOff x="2057400" y="1981200"/>
              <a:chExt cx="152400" cy="381000"/>
            </a:xfrm>
          </p:grpSpPr>
          <p:cxnSp>
            <p:nvCxnSpPr>
              <p:cNvPr id="103" name="Straight Connector 102"/>
              <p:cNvCxnSpPr/>
              <p:nvPr/>
            </p:nvCxnSpPr>
            <p:spPr>
              <a:xfrm>
                <a:off x="2133600" y="1981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Isosceles Triangle 103"/>
              <p:cNvSpPr/>
              <p:nvPr/>
            </p:nvSpPr>
            <p:spPr>
              <a:xfrm>
                <a:off x="2095500" y="2133600"/>
                <a:ext cx="76200" cy="76200"/>
              </a:xfrm>
              <a:prstGeom prst="triangl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5" name="Straight Connector 104"/>
              <p:cNvCxnSpPr/>
              <p:nvPr/>
            </p:nvCxnSpPr>
            <p:spPr>
              <a:xfrm>
                <a:off x="2057400" y="21336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a:off x="1464518" y="1124737"/>
              <a:ext cx="991937" cy="93266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Motor</a:t>
              </a:r>
              <a:endParaRPr lang="en-US" sz="1200" b="1" dirty="0">
                <a:solidFill>
                  <a:schemeClr val="tx1"/>
                </a:solidFill>
              </a:endParaRPr>
            </a:p>
          </p:txBody>
        </p:sp>
        <p:sp>
          <p:nvSpPr>
            <p:cNvPr id="38" name="TextBox 37"/>
            <p:cNvSpPr txBox="1"/>
            <p:nvPr/>
          </p:nvSpPr>
          <p:spPr>
            <a:xfrm>
              <a:off x="1031261" y="1247872"/>
              <a:ext cx="338554" cy="369332"/>
            </a:xfrm>
            <a:prstGeom prst="rect">
              <a:avLst/>
            </a:prstGeom>
            <a:noFill/>
            <a:ln w="19050">
              <a:noFill/>
            </a:ln>
          </p:spPr>
          <p:txBody>
            <a:bodyPr wrap="none" rtlCol="0">
              <a:spAutoFit/>
            </a:bodyPr>
            <a:lstStyle/>
            <a:p>
              <a:r>
                <a:rPr lang="en-US" dirty="0" smtClean="0"/>
                <a:t>A</a:t>
              </a:r>
              <a:endParaRPr lang="en-US" dirty="0"/>
            </a:p>
          </p:txBody>
        </p:sp>
        <p:sp>
          <p:nvSpPr>
            <p:cNvPr id="39" name="TextBox 38"/>
            <p:cNvSpPr txBox="1"/>
            <p:nvPr/>
          </p:nvSpPr>
          <p:spPr>
            <a:xfrm>
              <a:off x="2221214" y="2080297"/>
              <a:ext cx="338554" cy="369332"/>
            </a:xfrm>
            <a:prstGeom prst="rect">
              <a:avLst/>
            </a:prstGeom>
            <a:noFill/>
            <a:ln w="19050">
              <a:noFill/>
            </a:ln>
          </p:spPr>
          <p:txBody>
            <a:bodyPr wrap="none" rtlCol="0">
              <a:spAutoFit/>
            </a:bodyPr>
            <a:lstStyle/>
            <a:p>
              <a:r>
                <a:rPr lang="en-US" dirty="0" smtClean="0"/>
                <a:t>B</a:t>
              </a:r>
              <a:endParaRPr lang="en-US" dirty="0"/>
            </a:p>
          </p:txBody>
        </p:sp>
        <p:sp>
          <p:nvSpPr>
            <p:cNvPr id="40" name="TextBox 39"/>
            <p:cNvSpPr txBox="1"/>
            <p:nvPr/>
          </p:nvSpPr>
          <p:spPr>
            <a:xfrm>
              <a:off x="2463540" y="1240642"/>
              <a:ext cx="351378" cy="369332"/>
            </a:xfrm>
            <a:prstGeom prst="rect">
              <a:avLst/>
            </a:prstGeom>
            <a:noFill/>
            <a:ln w="19050">
              <a:noFill/>
            </a:ln>
          </p:spPr>
          <p:txBody>
            <a:bodyPr wrap="none" rtlCol="0">
              <a:spAutoFit/>
            </a:bodyPr>
            <a:lstStyle/>
            <a:p>
              <a:r>
                <a:rPr lang="en-US" dirty="0" smtClean="0"/>
                <a:t>C</a:t>
              </a:r>
              <a:endParaRPr lang="en-US" dirty="0"/>
            </a:p>
          </p:txBody>
        </p:sp>
        <p:grpSp>
          <p:nvGrpSpPr>
            <p:cNvPr id="203" name="Group 202"/>
            <p:cNvGrpSpPr/>
            <p:nvPr/>
          </p:nvGrpSpPr>
          <p:grpSpPr>
            <a:xfrm flipV="1">
              <a:off x="1829162" y="2209800"/>
              <a:ext cx="260685" cy="600723"/>
              <a:chOff x="2057400" y="1981200"/>
              <a:chExt cx="152400" cy="381000"/>
            </a:xfrm>
          </p:grpSpPr>
          <p:cxnSp>
            <p:nvCxnSpPr>
              <p:cNvPr id="204" name="Straight Connector 203"/>
              <p:cNvCxnSpPr/>
              <p:nvPr/>
            </p:nvCxnSpPr>
            <p:spPr>
              <a:xfrm>
                <a:off x="2133600" y="1981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5" name="Isosceles Triangle 204"/>
              <p:cNvSpPr/>
              <p:nvPr/>
            </p:nvSpPr>
            <p:spPr>
              <a:xfrm>
                <a:off x="2095500" y="2133600"/>
                <a:ext cx="76200" cy="76200"/>
              </a:xfrm>
              <a:prstGeom prst="triangl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7" name="Straight Connector 206"/>
              <p:cNvCxnSpPr/>
              <p:nvPr/>
            </p:nvCxnSpPr>
            <p:spPr>
              <a:xfrm>
                <a:off x="2057400" y="21336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7" name="Elbow Connector 226"/>
            <p:cNvCxnSpPr/>
            <p:nvPr/>
          </p:nvCxnSpPr>
          <p:spPr>
            <a:xfrm rot="5400000">
              <a:off x="884215" y="1618103"/>
              <a:ext cx="588432" cy="572175"/>
            </a:xfrm>
            <a:prstGeom prst="bentConnector3">
              <a:avLst>
                <a:gd name="adj1" fmla="val -2283"/>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a:endCxn id="12" idx="4"/>
            </p:cNvCxnSpPr>
            <p:nvPr/>
          </p:nvCxnSpPr>
          <p:spPr>
            <a:xfrm flipV="1">
              <a:off x="1959505" y="2057400"/>
              <a:ext cx="982" cy="240655"/>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8" name="Elbow Connector 237"/>
            <p:cNvCxnSpPr>
              <a:stCxn id="12" idx="6"/>
            </p:cNvCxnSpPr>
            <p:nvPr/>
          </p:nvCxnSpPr>
          <p:spPr>
            <a:xfrm>
              <a:off x="2456455" y="1591069"/>
              <a:ext cx="358463" cy="1485698"/>
            </a:xfrm>
            <a:prstGeom prst="bentConnector2">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Elbow Connector 241"/>
            <p:cNvCxnSpPr/>
            <p:nvPr/>
          </p:nvCxnSpPr>
          <p:spPr>
            <a:xfrm>
              <a:off x="892343" y="2767309"/>
              <a:ext cx="1956428" cy="326238"/>
            </a:xfrm>
            <a:prstGeom prst="bentConnector3">
              <a:avLst>
                <a:gd name="adj1" fmla="val -233"/>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4" name="Elbow Connector 243"/>
            <p:cNvCxnSpPr/>
            <p:nvPr/>
          </p:nvCxnSpPr>
          <p:spPr>
            <a:xfrm rot="16200000" flipH="1">
              <a:off x="1821659" y="2954718"/>
              <a:ext cx="276675" cy="982"/>
            </a:xfrm>
            <a:prstGeom prst="bentConnector3">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5257801" y="774390"/>
            <a:ext cx="1873686" cy="2036133"/>
            <a:chOff x="5257800" y="774390"/>
            <a:chExt cx="2086771" cy="2349810"/>
          </a:xfrm>
        </p:grpSpPr>
        <p:sp>
          <p:nvSpPr>
            <p:cNvPr id="7" name="TextBox 6"/>
            <p:cNvSpPr txBox="1"/>
            <p:nvPr/>
          </p:nvSpPr>
          <p:spPr>
            <a:xfrm>
              <a:off x="5371698" y="774390"/>
              <a:ext cx="1896673" cy="276999"/>
            </a:xfrm>
            <a:prstGeom prst="rect">
              <a:avLst/>
            </a:prstGeom>
            <a:noFill/>
            <a:ln>
              <a:noFill/>
            </a:ln>
          </p:spPr>
          <p:txBody>
            <a:bodyPr wrap="none" rtlCol="0">
              <a:spAutoFit/>
            </a:bodyPr>
            <a:lstStyle/>
            <a:p>
              <a:r>
                <a:rPr lang="en-US" sz="1200" b="1" dirty="0" smtClean="0"/>
                <a:t>Upper C MOSFET short</a:t>
              </a:r>
              <a:endParaRPr lang="en-US" sz="1200" b="1" dirty="0"/>
            </a:p>
          </p:txBody>
        </p:sp>
        <p:grpSp>
          <p:nvGrpSpPr>
            <p:cNvPr id="256" name="Group 255"/>
            <p:cNvGrpSpPr/>
            <p:nvPr/>
          </p:nvGrpSpPr>
          <p:grpSpPr>
            <a:xfrm rot="10800000" flipV="1">
              <a:off x="5257800" y="2249330"/>
              <a:ext cx="260685" cy="600723"/>
              <a:chOff x="2057400" y="1981200"/>
              <a:chExt cx="152400" cy="381000"/>
            </a:xfrm>
          </p:grpSpPr>
          <p:cxnSp>
            <p:nvCxnSpPr>
              <p:cNvPr id="257" name="Straight Connector 256"/>
              <p:cNvCxnSpPr/>
              <p:nvPr/>
            </p:nvCxnSpPr>
            <p:spPr>
              <a:xfrm>
                <a:off x="2133600" y="1981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8" name="Isosceles Triangle 257"/>
              <p:cNvSpPr/>
              <p:nvPr/>
            </p:nvSpPr>
            <p:spPr>
              <a:xfrm>
                <a:off x="2095500" y="2133600"/>
                <a:ext cx="76200" cy="76200"/>
              </a:xfrm>
              <a:prstGeom prst="triangl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0" name="Straight Connector 259"/>
              <p:cNvCxnSpPr/>
              <p:nvPr/>
            </p:nvCxnSpPr>
            <p:spPr>
              <a:xfrm>
                <a:off x="2057400" y="21336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Oval 260"/>
            <p:cNvSpPr/>
            <p:nvPr/>
          </p:nvSpPr>
          <p:spPr>
            <a:xfrm>
              <a:off x="5960318" y="1155390"/>
              <a:ext cx="991937" cy="93266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Motor</a:t>
              </a:r>
              <a:endParaRPr lang="en-US" sz="1200" b="1" dirty="0">
                <a:solidFill>
                  <a:schemeClr val="tx1"/>
                </a:solidFill>
              </a:endParaRPr>
            </a:p>
          </p:txBody>
        </p:sp>
        <p:sp>
          <p:nvSpPr>
            <p:cNvPr id="262" name="TextBox 261"/>
            <p:cNvSpPr txBox="1"/>
            <p:nvPr/>
          </p:nvSpPr>
          <p:spPr>
            <a:xfrm>
              <a:off x="5527061" y="1278525"/>
              <a:ext cx="338554" cy="369332"/>
            </a:xfrm>
            <a:prstGeom prst="rect">
              <a:avLst/>
            </a:prstGeom>
            <a:noFill/>
            <a:ln w="19050">
              <a:noFill/>
            </a:ln>
          </p:spPr>
          <p:txBody>
            <a:bodyPr wrap="none" rtlCol="0">
              <a:spAutoFit/>
            </a:bodyPr>
            <a:lstStyle/>
            <a:p>
              <a:r>
                <a:rPr lang="en-US" dirty="0" smtClean="0"/>
                <a:t>A</a:t>
              </a:r>
              <a:endParaRPr lang="en-US" dirty="0"/>
            </a:p>
          </p:txBody>
        </p:sp>
        <p:sp>
          <p:nvSpPr>
            <p:cNvPr id="266" name="TextBox 265"/>
            <p:cNvSpPr txBox="1"/>
            <p:nvPr/>
          </p:nvSpPr>
          <p:spPr>
            <a:xfrm>
              <a:off x="6717014" y="2110950"/>
              <a:ext cx="338554" cy="369332"/>
            </a:xfrm>
            <a:prstGeom prst="rect">
              <a:avLst/>
            </a:prstGeom>
            <a:noFill/>
            <a:ln w="19050">
              <a:noFill/>
            </a:ln>
          </p:spPr>
          <p:txBody>
            <a:bodyPr wrap="none" rtlCol="0">
              <a:spAutoFit/>
            </a:bodyPr>
            <a:lstStyle/>
            <a:p>
              <a:r>
                <a:rPr lang="en-US" dirty="0" smtClean="0"/>
                <a:t>B</a:t>
              </a:r>
              <a:endParaRPr lang="en-US" dirty="0"/>
            </a:p>
          </p:txBody>
        </p:sp>
        <p:sp>
          <p:nvSpPr>
            <p:cNvPr id="267" name="TextBox 266"/>
            <p:cNvSpPr txBox="1"/>
            <p:nvPr/>
          </p:nvSpPr>
          <p:spPr>
            <a:xfrm>
              <a:off x="6959340" y="1271295"/>
              <a:ext cx="351378" cy="369332"/>
            </a:xfrm>
            <a:prstGeom prst="rect">
              <a:avLst/>
            </a:prstGeom>
            <a:noFill/>
            <a:ln w="19050">
              <a:noFill/>
            </a:ln>
          </p:spPr>
          <p:txBody>
            <a:bodyPr wrap="none" rtlCol="0">
              <a:spAutoFit/>
            </a:bodyPr>
            <a:lstStyle/>
            <a:p>
              <a:r>
                <a:rPr lang="en-US" dirty="0" smtClean="0"/>
                <a:t>C</a:t>
              </a:r>
              <a:endParaRPr lang="en-US" dirty="0"/>
            </a:p>
          </p:txBody>
        </p:sp>
        <p:grpSp>
          <p:nvGrpSpPr>
            <p:cNvPr id="268" name="Group 267"/>
            <p:cNvGrpSpPr/>
            <p:nvPr/>
          </p:nvGrpSpPr>
          <p:grpSpPr>
            <a:xfrm rot="10800000" flipV="1">
              <a:off x="6324962" y="2240453"/>
              <a:ext cx="260685" cy="600723"/>
              <a:chOff x="2057400" y="1981200"/>
              <a:chExt cx="152400" cy="381000"/>
            </a:xfrm>
          </p:grpSpPr>
          <p:cxnSp>
            <p:nvCxnSpPr>
              <p:cNvPr id="269" name="Straight Connector 268"/>
              <p:cNvCxnSpPr/>
              <p:nvPr/>
            </p:nvCxnSpPr>
            <p:spPr>
              <a:xfrm>
                <a:off x="2133600" y="1981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Isosceles Triangle 269"/>
              <p:cNvSpPr/>
              <p:nvPr/>
            </p:nvSpPr>
            <p:spPr>
              <a:xfrm>
                <a:off x="2095500" y="2133600"/>
                <a:ext cx="76200" cy="76200"/>
              </a:xfrm>
              <a:prstGeom prst="triangl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1" name="Straight Connector 270"/>
              <p:cNvCxnSpPr/>
              <p:nvPr/>
            </p:nvCxnSpPr>
            <p:spPr>
              <a:xfrm>
                <a:off x="2057400" y="21336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2" name="Elbow Connector 271"/>
            <p:cNvCxnSpPr/>
            <p:nvPr/>
          </p:nvCxnSpPr>
          <p:spPr>
            <a:xfrm rot="5400000">
              <a:off x="5380015" y="1648756"/>
              <a:ext cx="588432" cy="572175"/>
            </a:xfrm>
            <a:prstGeom prst="bentConnector3">
              <a:avLst>
                <a:gd name="adj1" fmla="val -2283"/>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3" name="Straight Connector 272"/>
            <p:cNvCxnSpPr>
              <a:endCxn id="261" idx="4"/>
            </p:cNvCxnSpPr>
            <p:nvPr/>
          </p:nvCxnSpPr>
          <p:spPr>
            <a:xfrm flipV="1">
              <a:off x="6455305" y="2088053"/>
              <a:ext cx="982" cy="240655"/>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4" name="Elbow Connector 273"/>
            <p:cNvCxnSpPr>
              <a:stCxn id="261" idx="6"/>
            </p:cNvCxnSpPr>
            <p:nvPr/>
          </p:nvCxnSpPr>
          <p:spPr>
            <a:xfrm>
              <a:off x="6952255" y="1621722"/>
              <a:ext cx="358463" cy="1485698"/>
            </a:xfrm>
            <a:prstGeom prst="bentConnector2">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a:off x="5388143" y="2797962"/>
              <a:ext cx="1956428" cy="326238"/>
            </a:xfrm>
            <a:prstGeom prst="bentConnector3">
              <a:avLst>
                <a:gd name="adj1" fmla="val -233"/>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6" name="Elbow Connector 275"/>
            <p:cNvCxnSpPr/>
            <p:nvPr/>
          </p:nvCxnSpPr>
          <p:spPr>
            <a:xfrm rot="16200000" flipH="1">
              <a:off x="6317459" y="2985371"/>
              <a:ext cx="276675" cy="982"/>
            </a:xfrm>
            <a:prstGeom prst="bentConnector3">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90" name="Group 289"/>
          <p:cNvGrpSpPr/>
          <p:nvPr/>
        </p:nvGrpSpPr>
        <p:grpSpPr>
          <a:xfrm>
            <a:off x="536432" y="3581400"/>
            <a:ext cx="8159281" cy="2971202"/>
            <a:chOff x="536432" y="3276600"/>
            <a:chExt cx="8159281" cy="3276002"/>
          </a:xfrm>
        </p:grpSpPr>
        <p:pic>
          <p:nvPicPr>
            <p:cNvPr id="278" name="Picture 277"/>
            <p:cNvPicPr>
              <a:picLocks noChangeAspect="1"/>
            </p:cNvPicPr>
            <p:nvPr/>
          </p:nvPicPr>
          <p:blipFill>
            <a:blip r:embed="rId2"/>
            <a:stretch>
              <a:fillRect/>
            </a:stretch>
          </p:blipFill>
          <p:spPr>
            <a:xfrm>
              <a:off x="536432" y="3276600"/>
              <a:ext cx="8159281" cy="3276002"/>
            </a:xfrm>
            <a:prstGeom prst="rect">
              <a:avLst/>
            </a:prstGeom>
          </p:spPr>
        </p:pic>
        <p:sp>
          <p:nvSpPr>
            <p:cNvPr id="283" name="Rectangle 282"/>
            <p:cNvSpPr/>
            <p:nvPr/>
          </p:nvSpPr>
          <p:spPr>
            <a:xfrm>
              <a:off x="3276600" y="4572000"/>
              <a:ext cx="3179688" cy="152400"/>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Dynamic Braking C lower Short</a:t>
              </a:r>
              <a:endParaRPr lang="en-US" sz="1200" dirty="0"/>
            </a:p>
          </p:txBody>
        </p:sp>
        <p:sp>
          <p:nvSpPr>
            <p:cNvPr id="284" name="Rectangle 283"/>
            <p:cNvSpPr/>
            <p:nvPr/>
          </p:nvSpPr>
          <p:spPr>
            <a:xfrm>
              <a:off x="5516349" y="4343400"/>
              <a:ext cx="2637051" cy="144566"/>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Dynamic Braking C Upper Short</a:t>
              </a:r>
              <a:endParaRPr lang="en-US" sz="1200" dirty="0"/>
            </a:p>
          </p:txBody>
        </p:sp>
        <p:sp>
          <p:nvSpPr>
            <p:cNvPr id="286" name="Rectangle 285"/>
            <p:cNvSpPr/>
            <p:nvPr/>
          </p:nvSpPr>
          <p:spPr>
            <a:xfrm>
              <a:off x="1494090" y="4343400"/>
              <a:ext cx="466398" cy="144566"/>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7" name="Rectangle 286"/>
            <p:cNvSpPr/>
            <p:nvPr/>
          </p:nvSpPr>
          <p:spPr>
            <a:xfrm>
              <a:off x="6608778" y="5486400"/>
              <a:ext cx="1544621" cy="1524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Dynamic Braking</a:t>
              </a:r>
              <a:endParaRPr lang="en-US" sz="1200" dirty="0"/>
            </a:p>
          </p:txBody>
        </p:sp>
        <p:sp>
          <p:nvSpPr>
            <p:cNvPr id="288" name="Rectangle 287"/>
            <p:cNvSpPr/>
            <p:nvPr/>
          </p:nvSpPr>
          <p:spPr>
            <a:xfrm>
              <a:off x="1515055" y="5486400"/>
              <a:ext cx="1544621" cy="1524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Dynamic Braking</a:t>
              </a:r>
              <a:endParaRPr lang="en-US" sz="1200" dirty="0"/>
            </a:p>
          </p:txBody>
        </p:sp>
        <p:sp>
          <p:nvSpPr>
            <p:cNvPr id="289" name="Rectangle 288"/>
            <p:cNvSpPr/>
            <p:nvPr/>
          </p:nvSpPr>
          <p:spPr>
            <a:xfrm>
              <a:off x="2133600" y="5255663"/>
              <a:ext cx="3189371" cy="154537"/>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Dynamic Braking C lower Short</a:t>
              </a:r>
              <a:endParaRPr lang="en-US" sz="1200" dirty="0"/>
            </a:p>
          </p:txBody>
        </p:sp>
      </p:grpSp>
      <p:sp>
        <p:nvSpPr>
          <p:cNvPr id="293" name="TextBox 292"/>
          <p:cNvSpPr txBox="1"/>
          <p:nvPr/>
        </p:nvSpPr>
        <p:spPr>
          <a:xfrm>
            <a:off x="2312907" y="3134882"/>
            <a:ext cx="4630435" cy="369332"/>
          </a:xfrm>
          <a:prstGeom prst="rect">
            <a:avLst/>
          </a:prstGeom>
          <a:noFill/>
        </p:spPr>
        <p:txBody>
          <a:bodyPr wrap="none" rtlCol="0">
            <a:spAutoFit/>
          </a:bodyPr>
          <a:lstStyle/>
          <a:p>
            <a:r>
              <a:rPr lang="en-US" dirty="0" smtClean="0"/>
              <a:t>Braking due to MOSFET short vs </a:t>
            </a:r>
            <a:r>
              <a:rPr lang="en-US" dirty="0" err="1" smtClean="0"/>
              <a:t>BackEMF</a:t>
            </a:r>
            <a:endParaRPr lang="en-US" dirty="0"/>
          </a:p>
        </p:txBody>
      </p:sp>
    </p:spTree>
    <p:extLst>
      <p:ext uri="{BB962C8B-B14F-4D97-AF65-F5344CB8AC3E}">
        <p14:creationId xmlns:p14="http://schemas.microsoft.com/office/powerpoint/2010/main" val="266558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914400"/>
          </a:xfrm>
        </p:spPr>
        <p:txBody>
          <a:bodyPr/>
          <a:lstStyle/>
          <a:p>
            <a:r>
              <a:rPr lang="en-US" dirty="0"/>
              <a:t>Damping as a Function of Filtered Motor </a:t>
            </a:r>
            <a:r>
              <a:rPr lang="en-US" dirty="0" smtClean="0"/>
              <a:t>Velocity (Continued)</a:t>
            </a:r>
            <a:endParaRPr lang="en-US" dirty="0"/>
          </a:p>
        </p:txBody>
      </p:sp>
      <p:sp>
        <p:nvSpPr>
          <p:cNvPr id="3" name="Text Placeholder 2"/>
          <p:cNvSpPr>
            <a:spLocks noGrp="1"/>
          </p:cNvSpPr>
          <p:nvPr>
            <p:ph type="body" sz="half" idx="11"/>
          </p:nvPr>
        </p:nvSpPr>
        <p:spPr/>
        <p:txBody>
          <a:bodyPr/>
          <a:lstStyle/>
          <a:p>
            <a:r>
              <a:rPr lang="en-US" dirty="0" smtClean="0"/>
              <a:t>Reduces the motor torque as a function of the filtered motor velocity</a:t>
            </a:r>
          </a:p>
          <a:p>
            <a:r>
              <a:rPr lang="en-US" dirty="0" smtClean="0"/>
              <a:t>Lowers the effective impact of the braking torque because braking torque is a function of back EMF, which is a function of motor speed</a:t>
            </a:r>
          </a:p>
          <a:p>
            <a:r>
              <a:rPr lang="en-US" dirty="0" smtClean="0"/>
              <a:t>Damping constant can be incorporated as a function of vehicle speed if desired.  Final tuning produced the same calibrations at all speeds for a column assist system.</a:t>
            </a:r>
          </a:p>
          <a:p>
            <a:r>
              <a:rPr lang="en-US" dirty="0" smtClean="0"/>
              <a:t>Tuning is somewhat subjective since a trade off exist between good feel and increased average torque</a:t>
            </a:r>
          </a:p>
          <a:p>
            <a:pPr marL="0" indent="0">
              <a:buNone/>
            </a:pPr>
            <a:endParaRPr lang="en-US" dirty="0"/>
          </a:p>
        </p:txBody>
      </p:sp>
    </p:spTree>
    <p:extLst>
      <p:ext uri="{BB962C8B-B14F-4D97-AF65-F5344CB8AC3E}">
        <p14:creationId xmlns:p14="http://schemas.microsoft.com/office/powerpoint/2010/main" val="2691860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4" y="381000"/>
            <a:ext cx="8229600" cy="914400"/>
          </a:xfrm>
        </p:spPr>
        <p:txBody>
          <a:bodyPr/>
          <a:lstStyle/>
          <a:p>
            <a:r>
              <a:rPr lang="en-US" dirty="0" smtClean="0"/>
              <a:t>Opel </a:t>
            </a:r>
            <a:r>
              <a:rPr lang="en-US" dirty="0" err="1" smtClean="0"/>
              <a:t>Corsa</a:t>
            </a:r>
            <a:r>
              <a:rPr lang="en-US" dirty="0" smtClean="0"/>
              <a:t> Data, Sine Sweep </a:t>
            </a:r>
            <a:r>
              <a:rPr lang="en-US" dirty="0" err="1" smtClean="0"/>
              <a:t>Manuevers</a:t>
            </a:r>
            <a:r>
              <a:rPr lang="en-US" dirty="0" smtClean="0"/>
              <a:t>, Enhanced FET Fault Mitigation On and Off</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991228" cy="449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266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Column Assist Turning </a:t>
            </a:r>
            <a:r>
              <a:rPr lang="en-US" sz="2400" dirty="0"/>
              <a:t>T</a:t>
            </a:r>
            <a:r>
              <a:rPr lang="en-US" sz="2400" dirty="0" smtClean="0"/>
              <a:t>orque Test: FET Short, Manual, and Enhanced FET Fault Mitigation</a:t>
            </a:r>
            <a:endParaRPr lang="en-US" sz="2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08" y="1371600"/>
            <a:ext cx="4581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599" y="3200400"/>
            <a:ext cx="4581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595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Torque with Enhanced FET Fault Mitigation</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26" y="1447800"/>
            <a:ext cx="9734526"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673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Text Placeholder 2"/>
          <p:cNvSpPr>
            <a:spLocks noGrp="1"/>
          </p:cNvSpPr>
          <p:nvPr>
            <p:ph type="body" sz="half" idx="11"/>
          </p:nvPr>
        </p:nvSpPr>
        <p:spPr>
          <a:xfrm>
            <a:off x="457200" y="1219200"/>
            <a:ext cx="8229600" cy="4724400"/>
          </a:xfrm>
        </p:spPr>
        <p:txBody>
          <a:bodyPr>
            <a:normAutofit lnSpcReduction="10000"/>
          </a:bodyPr>
          <a:lstStyle/>
          <a:p>
            <a:r>
              <a:rPr lang="en-US" dirty="0" smtClean="0"/>
              <a:t>Enhanced FET Fault Mitigation improves the abrupt ripple back to the driver due to the braking torque of the shorted FET</a:t>
            </a:r>
          </a:p>
          <a:p>
            <a:r>
              <a:rPr lang="en-US" dirty="0" smtClean="0"/>
              <a:t>The majority of the benefit is due to damping of the torque command from filtered motor velocity</a:t>
            </a:r>
          </a:p>
          <a:p>
            <a:r>
              <a:rPr lang="en-US" dirty="0" smtClean="0"/>
              <a:t>Several people drove an Opel </a:t>
            </a:r>
            <a:r>
              <a:rPr lang="en-US" dirty="0" err="1" smtClean="0"/>
              <a:t>Corsa</a:t>
            </a:r>
            <a:r>
              <a:rPr lang="en-US" dirty="0" smtClean="0"/>
              <a:t> with faults injected and approved of the improvements with the LOA mitigation of the MOSFET failure modes</a:t>
            </a:r>
          </a:p>
          <a:p>
            <a:r>
              <a:rPr lang="en-US" dirty="0" smtClean="0"/>
              <a:t>All enhancements are software related with relatively few changes.  </a:t>
            </a:r>
          </a:p>
          <a:p>
            <a:r>
              <a:rPr lang="en-US" dirty="0" smtClean="0"/>
              <a:t>Current EA3 architecture needs improvements in FET fault handling and may need modifications for upper FET fault commutation due to 100% duty cycle implementation</a:t>
            </a:r>
            <a:endParaRPr lang="en-US" dirty="0"/>
          </a:p>
        </p:txBody>
      </p:sp>
    </p:spTree>
    <p:extLst>
      <p:ext uri="{BB962C8B-B14F-4D97-AF65-F5344CB8AC3E}">
        <p14:creationId xmlns:p14="http://schemas.microsoft.com/office/powerpoint/2010/main" val="374475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a Shorted MOSFET</a:t>
            </a:r>
            <a:endParaRPr lang="en-US" dirty="0"/>
          </a:p>
        </p:txBody>
      </p:sp>
      <p:sp>
        <p:nvSpPr>
          <p:cNvPr id="3" name="Text Placeholder 2"/>
          <p:cNvSpPr>
            <a:spLocks noGrp="1"/>
          </p:cNvSpPr>
          <p:nvPr>
            <p:ph type="body" sz="half" idx="11"/>
          </p:nvPr>
        </p:nvSpPr>
        <p:spPr/>
        <p:txBody>
          <a:bodyPr/>
          <a:lstStyle/>
          <a:p>
            <a:pPr marL="228600" lvl="1">
              <a:buFont typeface="Wingdings" pitchFamily="2" charset="2"/>
              <a:buChar char=""/>
            </a:pPr>
            <a:r>
              <a:rPr lang="en-US" sz="1600" dirty="0" smtClean="0">
                <a:latin typeface="Arial" charset="0"/>
              </a:rPr>
              <a:t>The </a:t>
            </a:r>
            <a:r>
              <a:rPr lang="en-US" sz="1600" dirty="0">
                <a:latin typeface="Arial" charset="0"/>
              </a:rPr>
              <a:t>principal behind shorted </a:t>
            </a:r>
            <a:r>
              <a:rPr lang="en-US" sz="1600" dirty="0" smtClean="0">
                <a:latin typeface="Arial" charset="0"/>
              </a:rPr>
              <a:t>MOSFET </a:t>
            </a:r>
            <a:r>
              <a:rPr lang="en-US" sz="1600" dirty="0">
                <a:latin typeface="Arial" charset="0"/>
              </a:rPr>
              <a:t>detection is that the </a:t>
            </a:r>
            <a:r>
              <a:rPr lang="en-US" sz="1600" dirty="0" smtClean="0">
                <a:latin typeface="Arial" charset="0"/>
              </a:rPr>
              <a:t>MOSFET’s </a:t>
            </a:r>
            <a:r>
              <a:rPr lang="en-US" sz="1600" dirty="0">
                <a:latin typeface="Arial" charset="0"/>
              </a:rPr>
              <a:t>resistance is small compared to that of the motor.  Therefore, the majority of the bridge voltage drop occurs across the motor with a much smaller voltage drop across the </a:t>
            </a:r>
            <a:r>
              <a:rPr lang="en-US" sz="1600" dirty="0" smtClean="0">
                <a:latin typeface="Arial" charset="0"/>
              </a:rPr>
              <a:t>MOSFETs</a:t>
            </a:r>
            <a:r>
              <a:rPr lang="en-US" sz="1600" dirty="0">
                <a:latin typeface="Arial" charset="0"/>
              </a:rPr>
              <a:t>.  During a shorted </a:t>
            </a:r>
            <a:r>
              <a:rPr lang="en-US" sz="1600" dirty="0" smtClean="0">
                <a:latin typeface="Arial" charset="0"/>
              </a:rPr>
              <a:t>MOSFET failure, </a:t>
            </a:r>
            <a:r>
              <a:rPr lang="en-US" sz="1600" dirty="0">
                <a:latin typeface="Arial" charset="0"/>
              </a:rPr>
              <a:t>when the complementary </a:t>
            </a:r>
            <a:r>
              <a:rPr lang="en-US" sz="1600" dirty="0" smtClean="0">
                <a:latin typeface="Arial" charset="0"/>
              </a:rPr>
              <a:t>MOSFET </a:t>
            </a:r>
            <a:r>
              <a:rPr lang="en-US" sz="1600" dirty="0">
                <a:latin typeface="Arial" charset="0"/>
              </a:rPr>
              <a:t>is turned on, the entire bridge voltage is split between the two </a:t>
            </a:r>
            <a:r>
              <a:rPr lang="en-US" sz="1600" dirty="0" smtClean="0">
                <a:latin typeface="Arial" charset="0"/>
              </a:rPr>
              <a:t>MOSFETs</a:t>
            </a:r>
            <a:r>
              <a:rPr lang="en-US" sz="1600" dirty="0">
                <a:latin typeface="Arial" charset="0"/>
              </a:rPr>
              <a:t>.  A shorted </a:t>
            </a:r>
            <a:r>
              <a:rPr lang="en-US" sz="1600" dirty="0" smtClean="0">
                <a:latin typeface="Arial" charset="0"/>
              </a:rPr>
              <a:t>MOSFET </a:t>
            </a:r>
            <a:r>
              <a:rPr lang="en-US" sz="1600" dirty="0">
                <a:latin typeface="Arial" charset="0"/>
              </a:rPr>
              <a:t>is indicated when a </a:t>
            </a:r>
            <a:r>
              <a:rPr lang="en-US" sz="1600" dirty="0" smtClean="0">
                <a:latin typeface="Arial" charset="0"/>
              </a:rPr>
              <a:t>MOSFETs </a:t>
            </a:r>
            <a:r>
              <a:rPr lang="en-US" sz="1600" dirty="0">
                <a:latin typeface="Arial" charset="0"/>
              </a:rPr>
              <a:t>“ON” voltage exceeds a threshold</a:t>
            </a:r>
            <a:r>
              <a:rPr lang="en-US" sz="1600" dirty="0" smtClean="0">
                <a:latin typeface="Arial" charset="0"/>
              </a:rPr>
              <a:t>.</a:t>
            </a:r>
          </a:p>
          <a:p>
            <a:pPr marL="228600" lvl="1">
              <a:buFont typeface="Wingdings" pitchFamily="2" charset="2"/>
              <a:buChar char=""/>
            </a:pPr>
            <a:r>
              <a:rPr lang="en-US" sz="1600" dirty="0"/>
              <a:t>During a stall condition the motor’s BEMF </a:t>
            </a:r>
            <a:r>
              <a:rPr lang="en-US" sz="1600" dirty="0" smtClean="0"/>
              <a:t>                                                                     is </a:t>
            </a:r>
            <a:r>
              <a:rPr lang="en-US" sz="1600" dirty="0"/>
              <a:t>zero and a worst case maximum </a:t>
            </a:r>
            <a:r>
              <a:rPr lang="en-US" sz="1600" dirty="0" smtClean="0"/>
              <a:t>voltage                                                                       </a:t>
            </a:r>
            <a:r>
              <a:rPr lang="en-US" sz="1600" dirty="0"/>
              <a:t>level across the FET </a:t>
            </a:r>
            <a:r>
              <a:rPr lang="en-US" sz="1600" dirty="0" smtClean="0"/>
              <a:t>in normal operating                                                                                  mode can </a:t>
            </a:r>
            <a:r>
              <a:rPr lang="en-US" sz="1600" dirty="0"/>
              <a:t>be determined. </a:t>
            </a:r>
            <a:endParaRPr lang="en-US" sz="1600" dirty="0" smtClean="0"/>
          </a:p>
          <a:p>
            <a:pPr marL="228600" lvl="1">
              <a:buFont typeface="Wingdings" pitchFamily="2" charset="2"/>
              <a:buChar char=""/>
            </a:pPr>
            <a:r>
              <a:rPr lang="en-US" sz="1600" dirty="0" smtClean="0"/>
              <a:t>During a MOSFET short the worst </a:t>
            </a:r>
            <a:r>
              <a:rPr lang="en-US" sz="1600" dirty="0"/>
              <a:t>case </a:t>
            </a:r>
            <a:r>
              <a:rPr lang="en-US" sz="1600" dirty="0" smtClean="0"/>
              <a:t>                                                               minimum MOSFET </a:t>
            </a:r>
            <a:r>
              <a:rPr lang="en-US" sz="1600" dirty="0"/>
              <a:t>voltage is </a:t>
            </a:r>
            <a:r>
              <a:rPr lang="en-US" sz="1600" dirty="0" smtClean="0"/>
              <a:t>determined.</a:t>
            </a:r>
          </a:p>
          <a:p>
            <a:pPr marL="228600" lvl="1">
              <a:buFont typeface="Wingdings" pitchFamily="2" charset="2"/>
              <a:buChar char=""/>
            </a:pPr>
            <a:r>
              <a:rPr lang="en-US" sz="1600" dirty="0" smtClean="0"/>
              <a:t>If the maximum voltage during the normal                                                                   operating mode is less than the worse case                                                                         minimum during a MOSFET short than it can                                                                    be compared against a threshold voltage to                                                                             determine if a shoot through is occurring.</a:t>
            </a:r>
          </a:p>
          <a:p>
            <a:pPr marL="228600" lvl="1">
              <a:buFont typeface="Wingdings" pitchFamily="2" charset="2"/>
              <a:buChar char=""/>
            </a:pPr>
            <a:endParaRPr lang="en-US" sz="1600" dirty="0" smtClean="0"/>
          </a:p>
          <a:p>
            <a:pPr marL="228600" lvl="1">
              <a:buFont typeface="Wingdings" pitchFamily="2" charset="2"/>
              <a:buChar char=""/>
            </a:pPr>
            <a:endParaRPr lang="en-US" sz="1600" dirty="0" smtClean="0"/>
          </a:p>
          <a:p>
            <a:pPr marL="228600" lvl="1">
              <a:buFont typeface="Wingdings" pitchFamily="2" charset="2"/>
              <a:buChar char=""/>
            </a:pPr>
            <a:endParaRPr lang="en-US" sz="1600" dirty="0" smtClean="0"/>
          </a:p>
          <a:p>
            <a:pPr marL="228600" lvl="1">
              <a:buFont typeface="Wingdings" pitchFamily="2" charset="2"/>
              <a:buChar char=""/>
            </a:pPr>
            <a:endParaRPr lang="en-US" sz="1600" dirty="0" smtClean="0">
              <a:latin typeface="Arial" charset="0"/>
            </a:endParaRPr>
          </a:p>
          <a:p>
            <a:pPr marL="228600" lvl="1">
              <a:buFont typeface="Wingdings" pitchFamily="2" charset="2"/>
              <a:buChar char=""/>
            </a:pPr>
            <a:endParaRPr lang="en-US" sz="1600" dirty="0">
              <a:latin typeface="Arial" charset="0"/>
            </a:endParaRPr>
          </a:p>
          <a:p>
            <a:pPr lvl="1"/>
            <a:endParaRPr lang="en-US" sz="1200" dirty="0"/>
          </a:p>
          <a:p>
            <a:endParaRPr lang="en-US" sz="16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990850"/>
            <a:ext cx="3971926"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04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Detecting a Shorted </a:t>
            </a:r>
            <a:r>
              <a:rPr lang="en-US" dirty="0" smtClean="0"/>
              <a:t>MOSFET (continued)</a:t>
            </a:r>
            <a:endParaRPr lang="en-US" dirty="0"/>
          </a:p>
        </p:txBody>
      </p:sp>
      <p:sp>
        <p:nvSpPr>
          <p:cNvPr id="12" name="Text Placeholder 11"/>
          <p:cNvSpPr>
            <a:spLocks noGrp="1"/>
          </p:cNvSpPr>
          <p:nvPr>
            <p:ph type="body" sz="half" idx="11"/>
          </p:nvPr>
        </p:nvSpPr>
        <p:spPr>
          <a:xfrm>
            <a:off x="457200" y="1295400"/>
            <a:ext cx="8229600" cy="4648200"/>
          </a:xfrm>
        </p:spPr>
        <p:txBody>
          <a:bodyPr/>
          <a:lstStyle/>
          <a:p>
            <a:r>
              <a:rPr lang="en-US" sz="1600" dirty="0"/>
              <a:t>The Allegro gate drives </a:t>
            </a:r>
            <a:r>
              <a:rPr lang="en-US" sz="1600" dirty="0" smtClean="0"/>
              <a:t>were </a:t>
            </a:r>
            <a:r>
              <a:rPr lang="en-US" sz="1600" dirty="0"/>
              <a:t>specified to utilize a method of fault detection jointly developed by </a:t>
            </a:r>
            <a:r>
              <a:rPr lang="en-US" sz="1600" dirty="0" err="1"/>
              <a:t>Nexteer</a:t>
            </a:r>
            <a:r>
              <a:rPr lang="en-US" sz="1600" dirty="0"/>
              <a:t> several years ago.</a:t>
            </a:r>
          </a:p>
          <a:p>
            <a:r>
              <a:rPr lang="en-US" sz="1600" dirty="0"/>
              <a:t>The fault detection has the following requirements</a:t>
            </a:r>
            <a:r>
              <a:rPr lang="en-US" sz="1600" dirty="0" smtClean="0"/>
              <a:t>:</a:t>
            </a:r>
            <a:endParaRPr lang="en-US" sz="1200" dirty="0"/>
          </a:p>
          <a:p>
            <a:pPr lvl="1">
              <a:buFont typeface="Wingdings" pitchFamily="2" charset="2"/>
              <a:buChar char="§"/>
            </a:pPr>
            <a:r>
              <a:rPr lang="en-US" sz="1400" dirty="0" smtClean="0"/>
              <a:t>Detect </a:t>
            </a:r>
            <a:r>
              <a:rPr lang="en-US" sz="1400" dirty="0"/>
              <a:t>shorted MOSFET</a:t>
            </a:r>
          </a:p>
          <a:p>
            <a:pPr lvl="1">
              <a:buFont typeface="Wingdings" pitchFamily="2" charset="2"/>
              <a:buChar char="§"/>
            </a:pPr>
            <a:r>
              <a:rPr lang="en-US" sz="1400" dirty="0"/>
              <a:t>Shut down the bridge within microseconds to limit shoot through current</a:t>
            </a:r>
          </a:p>
          <a:p>
            <a:pPr lvl="1">
              <a:buFont typeface="Wingdings" pitchFamily="2" charset="2"/>
              <a:buChar char="§"/>
            </a:pPr>
            <a:r>
              <a:rPr lang="en-US" sz="1400" dirty="0"/>
              <a:t>Report the fault to the DSP</a:t>
            </a:r>
          </a:p>
          <a:p>
            <a:pPr lvl="1">
              <a:buFont typeface="Wingdings" pitchFamily="2" charset="2"/>
              <a:buChar char="§"/>
            </a:pPr>
            <a:r>
              <a:rPr lang="en-US" sz="1400" dirty="0"/>
              <a:t>Report MOSFET that </a:t>
            </a:r>
            <a:r>
              <a:rPr lang="en-US" sz="1400" dirty="0" smtClean="0"/>
              <a:t>Failed</a:t>
            </a:r>
            <a:endParaRPr lang="en-US" sz="1400" dirty="0"/>
          </a:p>
          <a:p>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259" y="3276600"/>
            <a:ext cx="5624513" cy="279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0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Torque with a MOSFET Short</a:t>
            </a:r>
            <a:endParaRPr lang="en-US" dirty="0"/>
          </a:p>
        </p:txBody>
      </p:sp>
      <p:sp>
        <p:nvSpPr>
          <p:cNvPr id="3" name="Text Placeholder 2"/>
          <p:cNvSpPr>
            <a:spLocks noGrp="1"/>
          </p:cNvSpPr>
          <p:nvPr>
            <p:ph type="body" sz="half" idx="11"/>
          </p:nvPr>
        </p:nvSpPr>
        <p:spPr>
          <a:xfrm>
            <a:off x="457200" y="1219200"/>
            <a:ext cx="8229600" cy="4724400"/>
          </a:xfrm>
        </p:spPr>
        <p:txBody>
          <a:bodyPr>
            <a:normAutofit/>
          </a:bodyPr>
          <a:lstStyle/>
          <a:p>
            <a:r>
              <a:rPr lang="en-US" sz="1600" dirty="0" smtClean="0"/>
              <a:t>During a MOSFET Short the complimentary FET cannot be commutated because this would only result in shoot through current to ground. This would be 100’s of amps.</a:t>
            </a:r>
          </a:p>
          <a:p>
            <a:r>
              <a:rPr lang="en-US" sz="1600" dirty="0" smtClean="0"/>
              <a:t>The bridge is then disabled but voltage from the back EMF will conduct internal body diodes of the MOSFETs through the short and result in braking torque.</a:t>
            </a:r>
          </a:p>
          <a:p>
            <a:pPr marL="0" indent="0">
              <a:buNone/>
            </a:pPr>
            <a:endParaRPr lang="en-US" sz="1600" dirty="0" smtClean="0"/>
          </a:p>
          <a:p>
            <a:r>
              <a:rPr lang="en-US" sz="1600" dirty="0" smtClean="0"/>
              <a:t>Simulations of the braking torque at various speeds (</a:t>
            </a:r>
            <a:r>
              <a:rPr lang="en-US" sz="1600" dirty="0" err="1" smtClean="0"/>
              <a:t>Subhra’s</a:t>
            </a:r>
            <a:r>
              <a:rPr lang="en-US" sz="1600" dirty="0" smtClean="0"/>
              <a:t> simulations)</a:t>
            </a:r>
          </a:p>
          <a:p>
            <a:pPr marL="0" indent="0">
              <a:buNone/>
            </a:pPr>
            <a:endParaRPr lang="en-US" sz="1600" dirty="0" smtClean="0"/>
          </a:p>
          <a:p>
            <a:pPr marL="350838" lvl="1" indent="0">
              <a:buNone/>
            </a:pPr>
            <a:r>
              <a:rPr lang="en-US" sz="1400" b="1" dirty="0"/>
              <a:t>Motor </a:t>
            </a:r>
            <a:r>
              <a:rPr lang="en-US" sz="1400" b="1" dirty="0" smtClean="0"/>
              <a:t>parameters for Simulations</a:t>
            </a:r>
            <a:endParaRPr lang="en-US" sz="1400" b="1" dirty="0"/>
          </a:p>
          <a:p>
            <a:pPr lvl="1"/>
            <a:r>
              <a:rPr lang="en-US" sz="1400" dirty="0"/>
              <a:t>Motor phase resistance	</a:t>
            </a:r>
            <a:r>
              <a:rPr lang="en-US" sz="1400" dirty="0" smtClean="0"/>
              <a:t>	11.25 </a:t>
            </a:r>
            <a:r>
              <a:rPr lang="en-US" sz="1400" dirty="0"/>
              <a:t>m</a:t>
            </a:r>
            <a:r>
              <a:rPr lang="el-GR" sz="1400" dirty="0"/>
              <a:t>Ω</a:t>
            </a:r>
          </a:p>
          <a:p>
            <a:pPr lvl="1"/>
            <a:r>
              <a:rPr lang="en-US" sz="1400" dirty="0"/>
              <a:t>Motor phase inductance	</a:t>
            </a:r>
            <a:r>
              <a:rPr lang="en-US" sz="1400" dirty="0" smtClean="0"/>
              <a:t>	84.5 </a:t>
            </a:r>
            <a:r>
              <a:rPr lang="el-GR" sz="1400" dirty="0"/>
              <a:t>μ</a:t>
            </a:r>
            <a:r>
              <a:rPr lang="en-US" sz="1400" dirty="0"/>
              <a:t>H</a:t>
            </a:r>
          </a:p>
          <a:p>
            <a:pPr lvl="1"/>
            <a:r>
              <a:rPr lang="en-US" sz="1400" dirty="0"/>
              <a:t>Motor voltage constant	</a:t>
            </a:r>
            <a:r>
              <a:rPr lang="en-US" sz="1400" dirty="0" smtClean="0"/>
              <a:t>	0.0374 </a:t>
            </a:r>
            <a:r>
              <a:rPr lang="en-US" sz="1400" dirty="0"/>
              <a:t>V/rads-1 </a:t>
            </a:r>
            <a:endParaRPr lang="en-US" sz="1400" dirty="0" smtClean="0"/>
          </a:p>
          <a:p>
            <a:pPr lvl="1"/>
            <a:r>
              <a:rPr lang="en-US" sz="1400" dirty="0" smtClean="0"/>
              <a:t>Controller </a:t>
            </a:r>
            <a:r>
              <a:rPr lang="en-US" sz="1400" dirty="0"/>
              <a:t>resistance per phase	0.1 m</a:t>
            </a:r>
            <a:r>
              <a:rPr lang="el-GR" sz="1400" dirty="0"/>
              <a:t>Ω</a:t>
            </a:r>
          </a:p>
          <a:p>
            <a:pPr lvl="1"/>
            <a:r>
              <a:rPr lang="en-US" sz="1400" dirty="0"/>
              <a:t>FET on resistance	</a:t>
            </a:r>
            <a:r>
              <a:rPr lang="en-US" sz="1400" dirty="0" smtClean="0"/>
              <a:t>		1 </a:t>
            </a:r>
            <a:r>
              <a:rPr lang="en-US" sz="1400" dirty="0"/>
              <a:t>m</a:t>
            </a:r>
            <a:r>
              <a:rPr lang="el-GR" sz="1400" dirty="0"/>
              <a:t>Ω</a:t>
            </a:r>
          </a:p>
          <a:p>
            <a:pPr lvl="1"/>
            <a:r>
              <a:rPr lang="en-US" sz="1400" dirty="0"/>
              <a:t>Short resistance	</a:t>
            </a:r>
            <a:r>
              <a:rPr lang="en-US" sz="1400" dirty="0" smtClean="0"/>
              <a:t>		1 </a:t>
            </a:r>
            <a:r>
              <a:rPr lang="en-US" sz="1400" dirty="0"/>
              <a:t>m</a:t>
            </a:r>
            <a:r>
              <a:rPr lang="el-GR" sz="1400" dirty="0"/>
              <a:t>Ω</a:t>
            </a:r>
          </a:p>
          <a:p>
            <a:pPr lvl="1"/>
            <a:endParaRPr lang="en-US" sz="12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638800" y="2971800"/>
            <a:ext cx="2819400" cy="2819400"/>
          </a:xfrm>
          <a:prstGeom prst="rect">
            <a:avLst/>
          </a:prstGeom>
        </p:spPr>
      </p:pic>
    </p:spTree>
    <p:extLst>
      <p:ext uri="{BB962C8B-B14F-4D97-AF65-F5344CB8AC3E}">
        <p14:creationId xmlns:p14="http://schemas.microsoft.com/office/powerpoint/2010/main" val="3088306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Motor Torque with a MOSFET </a:t>
            </a:r>
            <a:r>
              <a:rPr lang="en-US" dirty="0" smtClean="0"/>
              <a:t>Short (continued)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3962400" cy="2133600"/>
          </a:xfrm>
          <a:prstGeom prst="rect">
            <a:avLst/>
          </a:prstGeom>
          <a:noFill/>
          <a:ln>
            <a:noFill/>
          </a:ln>
        </p:spPr>
      </p:pic>
      <p:sp>
        <p:nvSpPr>
          <p:cNvPr id="5" name="TextBox 4"/>
          <p:cNvSpPr txBox="1"/>
          <p:nvPr/>
        </p:nvSpPr>
        <p:spPr>
          <a:xfrm>
            <a:off x="1524000" y="3200400"/>
            <a:ext cx="1146468" cy="369332"/>
          </a:xfrm>
          <a:prstGeom prst="rect">
            <a:avLst/>
          </a:prstGeom>
          <a:noFill/>
        </p:spPr>
        <p:txBody>
          <a:bodyPr wrap="none" rtlCol="0">
            <a:spAutoFit/>
          </a:bodyPr>
          <a:lstStyle/>
          <a:p>
            <a:r>
              <a:rPr lang="en-US" dirty="0" smtClean="0"/>
              <a:t>100 RPM</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066801"/>
            <a:ext cx="3962400" cy="2133600"/>
          </a:xfrm>
          <a:prstGeom prst="rect">
            <a:avLst/>
          </a:prstGeom>
          <a:noFill/>
          <a:ln>
            <a:noFill/>
          </a:ln>
        </p:spPr>
      </p:pic>
      <p:sp>
        <p:nvSpPr>
          <p:cNvPr id="7" name="TextBox 6"/>
          <p:cNvSpPr txBox="1"/>
          <p:nvPr/>
        </p:nvSpPr>
        <p:spPr>
          <a:xfrm>
            <a:off x="5638800" y="3200400"/>
            <a:ext cx="1146468" cy="369332"/>
          </a:xfrm>
          <a:prstGeom prst="rect">
            <a:avLst/>
          </a:prstGeom>
          <a:noFill/>
        </p:spPr>
        <p:txBody>
          <a:bodyPr wrap="none" rtlCol="0">
            <a:spAutoFit/>
          </a:bodyPr>
          <a:lstStyle/>
          <a:p>
            <a:r>
              <a:rPr lang="en-US" dirty="0" smtClean="0"/>
              <a:t>200 RPM</a:t>
            </a:r>
            <a:endParaRPr lang="en-US" dirty="0"/>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68434" y="3810000"/>
            <a:ext cx="3770166" cy="2057399"/>
          </a:xfrm>
          <a:prstGeom prst="rect">
            <a:avLst/>
          </a:prstGeom>
          <a:noFill/>
          <a:ln>
            <a:noFill/>
          </a:ln>
        </p:spPr>
      </p:pic>
      <p:sp>
        <p:nvSpPr>
          <p:cNvPr id="9" name="TextBox 8"/>
          <p:cNvSpPr txBox="1"/>
          <p:nvPr/>
        </p:nvSpPr>
        <p:spPr>
          <a:xfrm>
            <a:off x="1546412" y="5867399"/>
            <a:ext cx="1146468" cy="369332"/>
          </a:xfrm>
          <a:prstGeom prst="rect">
            <a:avLst/>
          </a:prstGeom>
          <a:noFill/>
        </p:spPr>
        <p:txBody>
          <a:bodyPr wrap="none" rtlCol="0">
            <a:spAutoFit/>
          </a:bodyPr>
          <a:lstStyle/>
          <a:p>
            <a:r>
              <a:rPr lang="en-US" dirty="0" smtClean="0"/>
              <a:t>500 RPM</a:t>
            </a:r>
            <a:endParaRPr lang="en-US" dirty="0"/>
          </a:p>
        </p:txBody>
      </p:sp>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4138182" y="3810001"/>
            <a:ext cx="4091417" cy="2046192"/>
          </a:xfrm>
          <a:prstGeom prst="rect">
            <a:avLst/>
          </a:prstGeom>
          <a:noFill/>
          <a:ln>
            <a:noFill/>
          </a:ln>
        </p:spPr>
      </p:pic>
      <p:sp>
        <p:nvSpPr>
          <p:cNvPr id="12" name="TextBox 11"/>
          <p:cNvSpPr txBox="1"/>
          <p:nvPr/>
        </p:nvSpPr>
        <p:spPr>
          <a:xfrm>
            <a:off x="5751344" y="5856192"/>
            <a:ext cx="1274708" cy="369332"/>
          </a:xfrm>
          <a:prstGeom prst="rect">
            <a:avLst/>
          </a:prstGeom>
          <a:noFill/>
        </p:spPr>
        <p:txBody>
          <a:bodyPr wrap="none" rtlCol="0">
            <a:spAutoFit/>
          </a:bodyPr>
          <a:lstStyle/>
          <a:p>
            <a:r>
              <a:rPr lang="en-US" dirty="0" smtClean="0"/>
              <a:t>1000 RPM</a:t>
            </a:r>
            <a:endParaRPr lang="en-US" dirty="0"/>
          </a:p>
        </p:txBody>
      </p:sp>
    </p:spTree>
    <p:extLst>
      <p:ext uri="{BB962C8B-B14F-4D97-AF65-F5344CB8AC3E}">
        <p14:creationId xmlns:p14="http://schemas.microsoft.com/office/powerpoint/2010/main" val="1061891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Motor Torque with a MOSFET </a:t>
            </a:r>
            <a:r>
              <a:rPr lang="en-US" dirty="0" smtClean="0"/>
              <a:t>Short (continued)</a:t>
            </a:r>
            <a:endParaRPr lang="en-US" dirty="0"/>
          </a:p>
        </p:txBody>
      </p:sp>
      <p:sp>
        <p:nvSpPr>
          <p:cNvPr id="5" name="TextBox 4"/>
          <p:cNvSpPr txBox="1"/>
          <p:nvPr/>
        </p:nvSpPr>
        <p:spPr>
          <a:xfrm>
            <a:off x="1524000" y="3200400"/>
            <a:ext cx="1274708" cy="369332"/>
          </a:xfrm>
          <a:prstGeom prst="rect">
            <a:avLst/>
          </a:prstGeom>
          <a:noFill/>
        </p:spPr>
        <p:txBody>
          <a:bodyPr wrap="none" rtlCol="0">
            <a:spAutoFit/>
          </a:bodyPr>
          <a:lstStyle/>
          <a:p>
            <a:r>
              <a:rPr lang="en-US" dirty="0" smtClean="0"/>
              <a:t>1500 RPM</a:t>
            </a:r>
            <a:endParaRPr lang="en-US" dirty="0"/>
          </a:p>
        </p:txBody>
      </p:sp>
      <p:sp>
        <p:nvSpPr>
          <p:cNvPr id="7" name="TextBox 6"/>
          <p:cNvSpPr txBox="1"/>
          <p:nvPr/>
        </p:nvSpPr>
        <p:spPr>
          <a:xfrm>
            <a:off x="5638800" y="3200400"/>
            <a:ext cx="1274708" cy="369332"/>
          </a:xfrm>
          <a:prstGeom prst="rect">
            <a:avLst/>
          </a:prstGeom>
          <a:noFill/>
        </p:spPr>
        <p:txBody>
          <a:bodyPr wrap="none" rtlCol="0">
            <a:spAutoFit/>
          </a:bodyPr>
          <a:lstStyle/>
          <a:p>
            <a:r>
              <a:rPr lang="en-US" dirty="0" smtClean="0"/>
              <a:t>2000 RPM</a:t>
            </a:r>
            <a:endParaRPr lang="en-US" dirty="0"/>
          </a:p>
        </p:txBody>
      </p:sp>
      <p:sp>
        <p:nvSpPr>
          <p:cNvPr id="9" name="TextBox 8"/>
          <p:cNvSpPr txBox="1"/>
          <p:nvPr/>
        </p:nvSpPr>
        <p:spPr>
          <a:xfrm>
            <a:off x="1546412" y="5867399"/>
            <a:ext cx="1274708" cy="369332"/>
          </a:xfrm>
          <a:prstGeom prst="rect">
            <a:avLst/>
          </a:prstGeom>
          <a:noFill/>
        </p:spPr>
        <p:txBody>
          <a:bodyPr wrap="none" rtlCol="0">
            <a:spAutoFit/>
          </a:bodyPr>
          <a:lstStyle/>
          <a:p>
            <a:r>
              <a:rPr lang="en-US" dirty="0" smtClean="0"/>
              <a:t>3000 RPM</a:t>
            </a:r>
            <a:endParaRPr lang="en-US" dirty="0"/>
          </a:p>
        </p:txBody>
      </p:sp>
      <p:sp>
        <p:nvSpPr>
          <p:cNvPr id="12" name="TextBox 11"/>
          <p:cNvSpPr txBox="1"/>
          <p:nvPr/>
        </p:nvSpPr>
        <p:spPr>
          <a:xfrm>
            <a:off x="5751344" y="5856192"/>
            <a:ext cx="1274708" cy="369332"/>
          </a:xfrm>
          <a:prstGeom prst="rect">
            <a:avLst/>
          </a:prstGeom>
          <a:noFill/>
        </p:spPr>
        <p:txBody>
          <a:bodyPr wrap="none" rtlCol="0">
            <a:spAutoFit/>
          </a:bodyPr>
          <a:lstStyle/>
          <a:p>
            <a:r>
              <a:rPr lang="en-US" dirty="0" smtClean="0"/>
              <a:t>4000 RPM</a:t>
            </a:r>
            <a:endParaRPr lang="en-US" dirty="0"/>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138446" y="1066801"/>
            <a:ext cx="3962400" cy="2002155"/>
          </a:xfrm>
          <a:prstGeom prst="rect">
            <a:avLst/>
          </a:prstGeom>
          <a:noFill/>
          <a:ln>
            <a:noFill/>
          </a:ln>
        </p:spPr>
      </p:pic>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4279564" y="3833404"/>
            <a:ext cx="4218268" cy="2002155"/>
          </a:xfrm>
          <a:prstGeom prst="rect">
            <a:avLst/>
          </a:prstGeom>
          <a:noFill/>
          <a:ln>
            <a:noFill/>
          </a:ln>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388881" y="3833404"/>
            <a:ext cx="3881718" cy="2011680"/>
          </a:xfrm>
          <a:prstGeom prst="rect">
            <a:avLst/>
          </a:prstGeom>
          <a:noFill/>
          <a:ln>
            <a:no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4328737" y="1066801"/>
            <a:ext cx="4204954" cy="2002156"/>
          </a:xfrm>
          <a:prstGeom prst="rect">
            <a:avLst/>
          </a:prstGeom>
          <a:noFill/>
          <a:ln>
            <a:noFill/>
          </a:ln>
        </p:spPr>
      </p:pic>
    </p:spTree>
    <p:extLst>
      <p:ext uri="{BB962C8B-B14F-4D97-AF65-F5344CB8AC3E}">
        <p14:creationId xmlns:p14="http://schemas.microsoft.com/office/powerpoint/2010/main" val="16105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4-Internal-Template_Final">
  <a:themeElements>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xteer 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xteer PP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xteer PP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xteer PP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xteer PP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xteer PP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xteer PP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xteer PP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xteer PP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xteer PP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xteer PP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xteer PP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2014-Internal-Template_Final</Template>
  <TotalTime>5070</TotalTime>
  <Words>2379</Words>
  <Application>Microsoft Office PowerPoint</Application>
  <PresentationFormat>On-screen Show (4:3)</PresentationFormat>
  <Paragraphs>189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2014-Internal-Template_Final</vt:lpstr>
      <vt:lpstr>Enhanced MOSFET Failure Strategy</vt:lpstr>
      <vt:lpstr>MOSFET Failure Background</vt:lpstr>
      <vt:lpstr>MOSFET Failure Upper vs Lower</vt:lpstr>
      <vt:lpstr>MOSFET Failure Upper vs Lower (Simplified Circuits)</vt:lpstr>
      <vt:lpstr>Detecting a Shorted MOSFET</vt:lpstr>
      <vt:lpstr>Detecting a Shorted MOSFET (continued)</vt:lpstr>
      <vt:lpstr>Motor Torque with a MOSFET Short</vt:lpstr>
      <vt:lpstr>Motor Torque with a MOSFET Short (continued)</vt:lpstr>
      <vt:lpstr>Motor Torque with a MOSFET Short (continued)</vt:lpstr>
      <vt:lpstr>Pk to Pk Torque Ripple vs. RPM During Lower C FET short</vt:lpstr>
      <vt:lpstr>Average Torque Ripple vs RPM During Lower C FET short</vt:lpstr>
      <vt:lpstr>Goals of MOSFET Failure Strategy</vt:lpstr>
      <vt:lpstr>Normal Phase Voltage Waveforms: Line to Nuetral</vt:lpstr>
      <vt:lpstr>Normal Phase Voltage Waveforms: Line to Line</vt:lpstr>
      <vt:lpstr>Normal Phase Current Waveforms</vt:lpstr>
      <vt:lpstr>Standard MOSFET Short Failure Mitigation Strategy</vt:lpstr>
      <vt:lpstr>Lower Phase C MOSFET Short Failure Mitigation Line to Neutral Voltage (Phase Adv = 0)</vt:lpstr>
      <vt:lpstr>Lower Phase C MOSFET Short Failure Mitigation Line to Line Voltage (Phase Adv = 0)</vt:lpstr>
      <vt:lpstr>Lower Phase C MOSFET Short Failure Mitigation Phase Currents (Phase Adv = 0)</vt:lpstr>
      <vt:lpstr>Lower Phase C MOSFET Short Failure Mitigation Torque at Motor Velocity = 0</vt:lpstr>
      <vt:lpstr>Lower Phase C MOSFET Short Failure Mitigation with Boost Line to Line Voltage (Phase Adv shift = -20, 20)</vt:lpstr>
      <vt:lpstr>Lower Phase C MOSFET Short Failure Mitigation and Offset Boost: Torque at Motor Velocity = 0</vt:lpstr>
      <vt:lpstr>Torque Output with Velocity During the Failure Mitigation Commutation (500RPM)</vt:lpstr>
      <vt:lpstr>Upper Phase C MOSFET Short Failure Mitigation Line to Neutral Voltage (Phase Adv = 0)</vt:lpstr>
      <vt:lpstr>Upper Phase C MOSFET Short Failure Mitigation Line to Line Voltage (Phase Adv = 0)</vt:lpstr>
      <vt:lpstr>Upper Phase C MOSFET Short Failure Mitigation Phase Currents (Phase Adv = 0)</vt:lpstr>
      <vt:lpstr>Upper Phase C MOSFET Short Failure Mitigation Torque at Motor Velocity = 0</vt:lpstr>
      <vt:lpstr>Upper Phase C MOSFET Short Failure Mitigation with Boost Line to Line Voltage (Phase Adv shift = -20, 20)</vt:lpstr>
      <vt:lpstr>Upper Phase C MOSFET Short Failure Mitigation and Offset Boost: Torque at Motor Velocity = 0</vt:lpstr>
      <vt:lpstr>FET Fault Mitigation Algorithm (1 of 2)</vt:lpstr>
      <vt:lpstr>FET Fault Mitigation Algorithm (1 of 2)</vt:lpstr>
      <vt:lpstr>Open MOSFET with Same Strategy</vt:lpstr>
      <vt:lpstr>History of MOSFET Failure Mitigation</vt:lpstr>
      <vt:lpstr>EA3 Implementation Issues for MOSFET Failure Mitigation</vt:lpstr>
      <vt:lpstr>EA3 Implementation Issues for MOSFET Failure Mitigation (continued)</vt:lpstr>
      <vt:lpstr>Enhanced MOSFET Failure Strategy</vt:lpstr>
      <vt:lpstr>Modulation Index Boost During Mitigation</vt:lpstr>
      <vt:lpstr>Mitigation Enabled/ Disabled as a Function of HW Torque</vt:lpstr>
      <vt:lpstr>Damping as a Function of Filtered Motor Velocity</vt:lpstr>
      <vt:lpstr>Damping as a Function of Filtered Motor Velocity (Continued)</vt:lpstr>
      <vt:lpstr>Opel Corsa Data, Sine Sweep Manuevers, Enhanced FET Fault Mitigation On and Off</vt:lpstr>
      <vt:lpstr>Column Assist Turning Torque Test: FET Short, Manual, and Enhanced FET Fault Mitigation</vt:lpstr>
      <vt:lpstr>Average Torque with Enhanced FET Fault Mitigation</vt:lpstr>
      <vt:lpstr>In Summary</vt:lpstr>
    </vt:vector>
  </TitlesOfParts>
  <Company>Nexteer Automotive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Rumschlag, Neil</dc:creator>
  <cp:lastModifiedBy>Skellenger, Dennis</cp:lastModifiedBy>
  <cp:revision>143</cp:revision>
  <cp:lastPrinted>2014-01-09T14:42:06Z</cp:lastPrinted>
  <dcterms:created xsi:type="dcterms:W3CDTF">2014-03-11T19:13:02Z</dcterms:created>
  <dcterms:modified xsi:type="dcterms:W3CDTF">2016-01-20T13:32:35Z</dcterms:modified>
</cp:coreProperties>
</file>