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3004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6629404" y="6324607"/>
            <a:ext cx="2481263" cy="434976"/>
            <a:chOff x="4818" y="4622"/>
            <a:chExt cx="1562" cy="274"/>
          </a:xfrm>
        </p:grpSpPr>
        <p:sp>
          <p:nvSpPr>
            <p:cNvPr id="30" name="Shape 30"/>
            <p:cNvSpPr/>
            <p:nvPr/>
          </p:nvSpPr>
          <p:spPr>
            <a:xfrm>
              <a:off x="4866" y="4679"/>
              <a:ext cx="1515" cy="218"/>
            </a:xfrm>
            <a:prstGeom prst="rect">
              <a:avLst/>
            </a:prstGeom>
            <a:noFill/>
            <a:ln>
              <a:noFill/>
            </a:ln>
          </p:spPr>
          <p:txBody>
            <a:bodyPr lIns="101600" tIns="49200" rIns="101600" bIns="49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 i="1" u="none" strike="noStrike" cap="none" baseline="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Future Engineering</a:t>
              </a:r>
            </a:p>
          </p:txBody>
        </p:sp>
        <p:sp>
          <p:nvSpPr>
            <p:cNvPr id="31" name="Shape 31"/>
            <p:cNvSpPr/>
            <p:nvPr/>
          </p:nvSpPr>
          <p:spPr>
            <a:xfrm>
              <a:off x="5731" y="4679"/>
              <a:ext cx="96" cy="139"/>
            </a:xfrm>
            <a:custGeom>
              <a:avLst/>
              <a:gdLst/>
              <a:ahLst/>
              <a:cxnLst/>
              <a:rect l="0" t="0" r="0" b="0"/>
              <a:pathLst>
                <a:path w="97" h="140" extrusionOk="0">
                  <a:moveTo>
                    <a:pt x="35" y="0"/>
                  </a:moveTo>
                  <a:lnTo>
                    <a:pt x="49" y="67"/>
                  </a:lnTo>
                  <a:lnTo>
                    <a:pt x="54" y="41"/>
                  </a:lnTo>
                  <a:lnTo>
                    <a:pt x="49" y="68"/>
                  </a:lnTo>
                  <a:lnTo>
                    <a:pt x="96" y="51"/>
                  </a:lnTo>
                  <a:lnTo>
                    <a:pt x="50" y="69"/>
                  </a:lnTo>
                  <a:lnTo>
                    <a:pt x="69" y="78"/>
                  </a:lnTo>
                  <a:lnTo>
                    <a:pt x="49" y="71"/>
                  </a:lnTo>
                  <a:lnTo>
                    <a:pt x="61" y="139"/>
                  </a:lnTo>
                  <a:lnTo>
                    <a:pt x="48" y="71"/>
                  </a:lnTo>
                  <a:lnTo>
                    <a:pt x="42" y="99"/>
                  </a:lnTo>
                  <a:lnTo>
                    <a:pt x="47" y="70"/>
                  </a:lnTo>
                  <a:lnTo>
                    <a:pt x="0" y="88"/>
                  </a:lnTo>
                  <a:lnTo>
                    <a:pt x="47" y="69"/>
                  </a:lnTo>
                  <a:lnTo>
                    <a:pt x="29" y="62"/>
                  </a:lnTo>
                  <a:lnTo>
                    <a:pt x="47" y="68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818" y="4622"/>
              <a:ext cx="951" cy="209"/>
            </a:xfrm>
            <a:custGeom>
              <a:avLst/>
              <a:gdLst/>
              <a:ahLst/>
              <a:cxnLst/>
              <a:rect l="0" t="0" r="0" b="0"/>
              <a:pathLst>
                <a:path w="952" h="210" extrusionOk="0">
                  <a:moveTo>
                    <a:pt x="531" y="16"/>
                  </a:moveTo>
                  <a:lnTo>
                    <a:pt x="522" y="16"/>
                  </a:lnTo>
                  <a:lnTo>
                    <a:pt x="472" y="17"/>
                  </a:lnTo>
                  <a:lnTo>
                    <a:pt x="425" y="20"/>
                  </a:lnTo>
                  <a:lnTo>
                    <a:pt x="379" y="24"/>
                  </a:lnTo>
                  <a:lnTo>
                    <a:pt x="335" y="28"/>
                  </a:lnTo>
                  <a:lnTo>
                    <a:pt x="293" y="34"/>
                  </a:lnTo>
                  <a:lnTo>
                    <a:pt x="253" y="40"/>
                  </a:lnTo>
                  <a:lnTo>
                    <a:pt x="216" y="47"/>
                  </a:lnTo>
                  <a:lnTo>
                    <a:pt x="181" y="56"/>
                  </a:lnTo>
                  <a:lnTo>
                    <a:pt x="151" y="64"/>
                  </a:lnTo>
                  <a:lnTo>
                    <a:pt x="123" y="74"/>
                  </a:lnTo>
                  <a:lnTo>
                    <a:pt x="98" y="84"/>
                  </a:lnTo>
                  <a:lnTo>
                    <a:pt x="78" y="95"/>
                  </a:lnTo>
                  <a:lnTo>
                    <a:pt x="70" y="101"/>
                  </a:lnTo>
                  <a:lnTo>
                    <a:pt x="62" y="107"/>
                  </a:lnTo>
                  <a:lnTo>
                    <a:pt x="56" y="113"/>
                  </a:lnTo>
                  <a:lnTo>
                    <a:pt x="50" y="119"/>
                  </a:lnTo>
                  <a:lnTo>
                    <a:pt x="46" y="125"/>
                  </a:lnTo>
                  <a:lnTo>
                    <a:pt x="43" y="131"/>
                  </a:lnTo>
                  <a:lnTo>
                    <a:pt x="41" y="138"/>
                  </a:lnTo>
                  <a:lnTo>
                    <a:pt x="40" y="145"/>
                  </a:lnTo>
                  <a:lnTo>
                    <a:pt x="41" y="153"/>
                  </a:lnTo>
                  <a:lnTo>
                    <a:pt x="44" y="162"/>
                  </a:lnTo>
                  <a:lnTo>
                    <a:pt x="49" y="170"/>
                  </a:lnTo>
                  <a:lnTo>
                    <a:pt x="56" y="178"/>
                  </a:lnTo>
                  <a:lnTo>
                    <a:pt x="65" y="186"/>
                  </a:lnTo>
                  <a:lnTo>
                    <a:pt x="76" y="194"/>
                  </a:lnTo>
                  <a:lnTo>
                    <a:pt x="88" y="202"/>
                  </a:lnTo>
                  <a:lnTo>
                    <a:pt x="103" y="209"/>
                  </a:lnTo>
                  <a:lnTo>
                    <a:pt x="80" y="200"/>
                  </a:lnTo>
                  <a:lnTo>
                    <a:pt x="60" y="192"/>
                  </a:lnTo>
                  <a:lnTo>
                    <a:pt x="42" y="182"/>
                  </a:lnTo>
                  <a:lnTo>
                    <a:pt x="28" y="172"/>
                  </a:lnTo>
                  <a:lnTo>
                    <a:pt x="16" y="162"/>
                  </a:lnTo>
                  <a:lnTo>
                    <a:pt x="7" y="151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1" y="123"/>
                  </a:lnTo>
                  <a:lnTo>
                    <a:pt x="2" y="116"/>
                  </a:lnTo>
                  <a:lnTo>
                    <a:pt x="6" y="110"/>
                  </a:lnTo>
                  <a:lnTo>
                    <a:pt x="10" y="103"/>
                  </a:lnTo>
                  <a:lnTo>
                    <a:pt x="16" y="97"/>
                  </a:lnTo>
                  <a:lnTo>
                    <a:pt x="22" y="91"/>
                  </a:lnTo>
                  <a:lnTo>
                    <a:pt x="30" y="85"/>
                  </a:lnTo>
                  <a:lnTo>
                    <a:pt x="39" y="79"/>
                  </a:lnTo>
                  <a:lnTo>
                    <a:pt x="59" y="68"/>
                  </a:lnTo>
                  <a:lnTo>
                    <a:pt x="84" y="57"/>
                  </a:lnTo>
                  <a:lnTo>
                    <a:pt x="112" y="47"/>
                  </a:lnTo>
                  <a:lnTo>
                    <a:pt x="144" y="38"/>
                  </a:lnTo>
                  <a:lnTo>
                    <a:pt x="179" y="29"/>
                  </a:lnTo>
                  <a:lnTo>
                    <a:pt x="217" y="22"/>
                  </a:lnTo>
                  <a:lnTo>
                    <a:pt x="258" y="16"/>
                  </a:lnTo>
                  <a:lnTo>
                    <a:pt x="301" y="10"/>
                  </a:lnTo>
                  <a:lnTo>
                    <a:pt x="346" y="6"/>
                  </a:lnTo>
                  <a:lnTo>
                    <a:pt x="393" y="3"/>
                  </a:lnTo>
                  <a:lnTo>
                    <a:pt x="417" y="1"/>
                  </a:lnTo>
                  <a:lnTo>
                    <a:pt x="442" y="1"/>
                  </a:lnTo>
                  <a:lnTo>
                    <a:pt x="492" y="0"/>
                  </a:lnTo>
                  <a:lnTo>
                    <a:pt x="549" y="1"/>
                  </a:lnTo>
                  <a:lnTo>
                    <a:pt x="537" y="11"/>
                  </a:lnTo>
                  <a:lnTo>
                    <a:pt x="574" y="12"/>
                  </a:lnTo>
                  <a:lnTo>
                    <a:pt x="610" y="14"/>
                  </a:lnTo>
                  <a:lnTo>
                    <a:pt x="645" y="17"/>
                  </a:lnTo>
                  <a:lnTo>
                    <a:pt x="677" y="19"/>
                  </a:lnTo>
                  <a:lnTo>
                    <a:pt x="709" y="23"/>
                  </a:lnTo>
                  <a:lnTo>
                    <a:pt x="740" y="27"/>
                  </a:lnTo>
                  <a:lnTo>
                    <a:pt x="768" y="31"/>
                  </a:lnTo>
                  <a:lnTo>
                    <a:pt x="796" y="36"/>
                  </a:lnTo>
                  <a:lnTo>
                    <a:pt x="822" y="41"/>
                  </a:lnTo>
                  <a:lnTo>
                    <a:pt x="846" y="47"/>
                  </a:lnTo>
                  <a:lnTo>
                    <a:pt x="868" y="52"/>
                  </a:lnTo>
                  <a:lnTo>
                    <a:pt x="888" y="58"/>
                  </a:lnTo>
                  <a:lnTo>
                    <a:pt x="907" y="64"/>
                  </a:lnTo>
                  <a:lnTo>
                    <a:pt x="924" y="71"/>
                  </a:lnTo>
                  <a:lnTo>
                    <a:pt x="938" y="77"/>
                  </a:lnTo>
                  <a:lnTo>
                    <a:pt x="951" y="84"/>
                  </a:lnTo>
                  <a:lnTo>
                    <a:pt x="935" y="78"/>
                  </a:lnTo>
                  <a:lnTo>
                    <a:pt x="918" y="72"/>
                  </a:lnTo>
                  <a:lnTo>
                    <a:pt x="898" y="66"/>
                  </a:lnTo>
                  <a:lnTo>
                    <a:pt x="877" y="61"/>
                  </a:lnTo>
                  <a:lnTo>
                    <a:pt x="855" y="56"/>
                  </a:lnTo>
                  <a:lnTo>
                    <a:pt x="831" y="52"/>
                  </a:lnTo>
                  <a:lnTo>
                    <a:pt x="805" y="47"/>
                  </a:lnTo>
                  <a:lnTo>
                    <a:pt x="778" y="43"/>
                  </a:lnTo>
                  <a:lnTo>
                    <a:pt x="750" y="39"/>
                  </a:lnTo>
                  <a:lnTo>
                    <a:pt x="720" y="36"/>
                  </a:lnTo>
                  <a:lnTo>
                    <a:pt x="690" y="33"/>
                  </a:lnTo>
                  <a:lnTo>
                    <a:pt x="658" y="31"/>
                  </a:lnTo>
                  <a:lnTo>
                    <a:pt x="625" y="29"/>
                  </a:lnTo>
                  <a:lnTo>
                    <a:pt x="591" y="27"/>
                  </a:lnTo>
                  <a:lnTo>
                    <a:pt x="556" y="26"/>
                  </a:lnTo>
                  <a:lnTo>
                    <a:pt x="520" y="26"/>
                  </a:lnTo>
                  <a:lnTo>
                    <a:pt x="531" y="16"/>
                  </a:lnTo>
                </a:path>
              </a:pathLst>
            </a:custGeom>
            <a:solidFill>
              <a:srgbClr val="FF17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7" Type="http://schemas.openxmlformats.org/officeDocument/2006/relationships/image" Target="../media/image9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"/><Relationship Id="rId5" Type="http://schemas.openxmlformats.org/officeDocument/2006/relationships/image" Target="../media/image7.tif"/><Relationship Id="rId4" Type="http://schemas.openxmlformats.org/officeDocument/2006/relationships/image" Target="../media/image6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"/><Relationship Id="rId4" Type="http://schemas.openxmlformats.org/officeDocument/2006/relationships/image" Target="../media/image10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</a:t>
            </a:r>
            <a:r>
              <a:rPr lang="en-US" sz="2800" b="1" dirty="0">
                <a:solidFill>
                  <a:srgbClr val="C00000"/>
                </a:solidFill>
              </a:rPr>
              <a:t>142</a:t>
            </a: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LOW </a:t>
            </a:r>
            <a:r>
              <a:rPr lang="en-US" sz="2800" b="1" dirty="0">
                <a:solidFill>
                  <a:srgbClr val="C00000"/>
                </a:solidFill>
              </a:rPr>
              <a:t>COST</a:t>
            </a: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SMALL DIAMETER </a:t>
            </a:r>
            <a:r>
              <a:rPr lang="en-US" sz="2800" b="1" dirty="0">
                <a:solidFill>
                  <a:srgbClr val="C00000"/>
                </a:solidFill>
              </a:rPr>
              <a:t>TORQUE SENSOR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" y="914400"/>
            <a:ext cx="8229600" cy="381000"/>
          </a:xfrm>
        </p:spPr>
        <p:txBody>
          <a:bodyPr/>
          <a:lstStyle/>
          <a:p>
            <a:r>
              <a:rPr lang="en-US" sz="1200" dirty="0" smtClean="0"/>
              <a:t> Comparison of proposed designs with production design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2006"/>
              </p:ext>
            </p:extLst>
          </p:nvPr>
        </p:nvGraphicFramePr>
        <p:xfrm>
          <a:off x="152400" y="1219200"/>
          <a:ext cx="8839200" cy="5577840"/>
        </p:xfrm>
        <a:graphic>
          <a:graphicData uri="http://schemas.openxmlformats.org/drawingml/2006/table">
            <a:tbl>
              <a:tblPr firstRow="1" bandRow="1"/>
              <a:tblGrid>
                <a:gridCol w="1353751"/>
                <a:gridCol w="1513016"/>
                <a:gridCol w="1592649"/>
                <a:gridCol w="1353751"/>
                <a:gridCol w="1592649"/>
                <a:gridCol w="1433384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Picture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Design type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Axial ring magnet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SPM radial magnet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Spoke IPM- Ferrite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Spoke IPM-SmFeN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sng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IPM Production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988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Linear gain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25.6 Gauss/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26.06 Gauss/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28.17 Gauss/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27.22 Gauss/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25 Gauss/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Outermost diameter</a:t>
                      </a:r>
                      <a:endParaRPr lang="en-US" sz="11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47.06mm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51.88mm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55.3mm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49.36mm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51.88mm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2601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Permanent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magnet strength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Br = 0.73T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Br=1.2T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Br=0.38T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Br=0.76T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Br=1.2T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3269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PM material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Injection molded SmFeN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Sintered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NdFeB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(same as production)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Sintered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Ferrite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injection molded SmFeN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Sintered </a:t>
                      </a:r>
                      <a:r>
                        <a:rPr lang="en-US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NdFeB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6484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Total permanent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magnet volume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1250.8 mm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829.44mm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5607 mm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1260mm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1305mm</a:t>
                      </a:r>
                      <a:r>
                        <a:rPr lang="en-US" sz="11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9715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PM density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g/cc</a:t>
                      </a:r>
                      <a:endParaRPr lang="en-US" sz="11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7.57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g/cc</a:t>
                      </a:r>
                      <a:endParaRPr lang="en-US" sz="11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g/cc</a:t>
                      </a:r>
                      <a:endParaRPr lang="en-US" sz="11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g/cc</a:t>
                      </a:r>
                      <a:endParaRPr lang="en-US" sz="11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7.57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g/cc</a:t>
                      </a:r>
                      <a:endParaRPr lang="en-US" sz="11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Cost of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1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p.u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prod. </a:t>
                      </a:r>
                      <a:r>
                        <a:rPr lang="en-US" sz="11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NdFeB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1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0.6165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0.64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0.2148</a:t>
                      </a: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0.6214</a:t>
                      </a:r>
                      <a:endParaRPr lang="en-US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Pros (w.r.t production small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diameter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design)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Smaller diameter, lower PM cost, less steel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material in lower rotor and upper rotor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Less PM material (reduction by 36.44%)</a:t>
                      </a:r>
                    </a:p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Keeps prod.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stator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Least and stable PM cost,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less steel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material in lower rotor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Lower PM cost, smaller diameter,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less steel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material in lower rotor 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baseline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Cons(w.r.t production)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Injection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molding with axially placed iron ring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same as prod. (i.e. 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dependency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rare-earth magnet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Larger diameter, magnetizing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fixture to magnetize spoke pattern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Magnetizing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fixture to magnetize spoke </a:t>
                      </a:r>
                    </a:p>
                    <a:p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pattern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Baseline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3286"/>
            <a:ext cx="1387928" cy="964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/>
          <a:stretch/>
        </p:blipFill>
        <p:spPr>
          <a:xfrm>
            <a:off x="3124200" y="1267800"/>
            <a:ext cx="1371600" cy="1055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22044"/>
            <a:ext cx="1295400" cy="1100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7" y="1313286"/>
            <a:ext cx="1375892" cy="918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1263491"/>
            <a:ext cx="1295400" cy="105005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</a:t>
            </a:r>
            <a:r>
              <a:rPr lang="en-US" sz="2800" b="1" dirty="0">
                <a:solidFill>
                  <a:srgbClr val="C00000"/>
                </a:solidFill>
              </a:rPr>
              <a:t>142</a:t>
            </a: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 LOW </a:t>
            </a:r>
            <a:r>
              <a:rPr lang="en-US" sz="2800" b="1" dirty="0">
                <a:solidFill>
                  <a:srgbClr val="C00000"/>
                </a:solidFill>
              </a:rPr>
              <a:t>COST</a:t>
            </a:r>
            <a:r>
              <a:rPr lang="en-US" sz="2800" b="1" i="0" u="none" strike="noStrike" cap="none" baseline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SMALL DIAMETER </a:t>
            </a:r>
            <a:r>
              <a:rPr lang="en-US" sz="2800" b="1" dirty="0">
                <a:solidFill>
                  <a:srgbClr val="C00000"/>
                </a:solidFill>
              </a:rPr>
              <a:t>TORQUE SENSOR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229600" cy="381000"/>
          </a:xfrm>
        </p:spPr>
        <p:txBody>
          <a:bodyPr/>
          <a:lstStyle/>
          <a:p>
            <a:r>
              <a:rPr lang="en-US" dirty="0" smtClean="0"/>
              <a:t> Proposed design- Spoke IPM with Ferrite magnets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" y="2252622"/>
            <a:ext cx="1838087" cy="1561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47" y="1836093"/>
            <a:ext cx="2092819" cy="13461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1704" y="1943908"/>
            <a:ext cx="13829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3D view of the entire magnet assembly (7 pole pair)</a:t>
            </a:r>
            <a:endParaRPr lang="en-US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9656" y="1363078"/>
            <a:ext cx="247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Si-steel / Carbon steel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lamination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50766" y="1616873"/>
            <a:ext cx="166174" cy="562120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5539" y="1409244"/>
            <a:ext cx="11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Magnet(ferrite, 0.38T)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58733" y="1824890"/>
            <a:ext cx="581547" cy="419100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02614" y="1824890"/>
            <a:ext cx="437665" cy="609600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40279" y="2606290"/>
            <a:ext cx="17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Carbon steel shaft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541104" y="2459938"/>
            <a:ext cx="999175" cy="338706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"/>
          <p:cNvSpPr txBox="1">
            <a:spLocks/>
          </p:cNvSpPr>
          <p:nvPr/>
        </p:nvSpPr>
        <p:spPr>
          <a:xfrm>
            <a:off x="264233" y="4419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For upper and lower rotor laminations – LH Industry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For Ferrite magnets –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Bomatec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Effect of temperature on sensor gain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   shown in Table I.</a:t>
            </a:r>
          </a:p>
          <a:p>
            <a:pPr>
              <a:buFont typeface="Arial" pitchFamily="34" charset="0"/>
              <a:buChar char="•"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Effect of temperature on demagnetization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   magnets not prone to demagnetization at low and high temperature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02" y="3182255"/>
            <a:ext cx="2364602" cy="102767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1905555" y="2509174"/>
            <a:ext cx="323375" cy="272608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5555" y="3040721"/>
            <a:ext cx="438340" cy="303909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69519" y="3230511"/>
            <a:ext cx="106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Si-steel plates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4247026" y="3369011"/>
            <a:ext cx="322493" cy="138499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379033" y="3438260"/>
            <a:ext cx="202671" cy="429850"/>
          </a:xfrm>
          <a:prstGeom prst="straightConnector1">
            <a:avLst/>
          </a:prstGeom>
          <a:ln w="63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28913"/>
              </p:ext>
            </p:extLst>
          </p:nvPr>
        </p:nvGraphicFramePr>
        <p:xfrm>
          <a:off x="4858762" y="4419600"/>
          <a:ext cx="4095259" cy="533400"/>
        </p:xfrm>
        <a:graphic>
          <a:graphicData uri="http://schemas.openxmlformats.org/drawingml/2006/table">
            <a:tbl>
              <a:tblPr firstRow="1" bandRow="1"/>
              <a:tblGrid>
                <a:gridCol w="1389203"/>
                <a:gridCol w="857730"/>
                <a:gridCol w="1056186"/>
                <a:gridCol w="792140"/>
              </a:tblGrid>
              <a:tr h="132080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Temperature</a:t>
                      </a:r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1200" baseline="30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r>
                        <a:rPr lang="en-US" sz="1200" baseline="30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-40</a:t>
                      </a:r>
                      <a:r>
                        <a:rPr lang="en-US" sz="1200" baseline="30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100" i="1" dirty="0" smtClean="0">
                          <a:latin typeface="Times New Roman" pitchFamily="18" charset="0"/>
                          <a:cs typeface="Times New Roman" pitchFamily="18" charset="0"/>
                        </a:rPr>
                        <a:t>Gain [gauss/</a:t>
                      </a:r>
                      <a:r>
                        <a:rPr lang="en-US" sz="11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r>
                        <a:rPr lang="en-US" sz="1100" i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n-US" sz="11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28.17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32.84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400800" y="4142601"/>
            <a:ext cx="106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Table I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71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312</Words>
  <Application>Microsoft Office PowerPoint</Application>
  <PresentationFormat>On-screen Show (4:3)</PresentationFormat>
  <Paragraphs>85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FE142: LOW COST SMALL DIAMETER TORQUE SENSOR</vt:lpstr>
      <vt:lpstr>FE142: LOW COST SMALL DIAMETER TORQUE SENSOR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FE142: LOW COST SMALL DIAMETER TORQUE SENSOR</dc:title>
  <cp:lastModifiedBy>Paul, Subhra</cp:lastModifiedBy>
  <cp:revision>32</cp:revision>
  <dcterms:modified xsi:type="dcterms:W3CDTF">2015-06-24T18:59:54Z</dcterms:modified>
</cp:coreProperties>
</file>