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3"/>
  </p:notesMasterIdLst>
  <p:sldIdLst>
    <p:sldId id="279" r:id="rId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C0202"/>
    <a:srgbClr val="E90202"/>
    <a:srgbClr val="000000"/>
    <a:srgbClr val="E31937"/>
    <a:srgbClr val="FE0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4838"/>
            <a:ext cx="5607050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C0408512-A34B-4484-AAC8-F3A741A58D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23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TitlePageRev-JMJ_R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52400" y="6629400"/>
            <a:ext cx="4495800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800"/>
              <a:t>Legal entity name – </a:t>
            </a:r>
            <a:r>
              <a:rPr lang="en-US" sz="800" i="1"/>
              <a:t>Security Classification</a:t>
            </a:r>
          </a:p>
          <a:p>
            <a:pPr>
              <a:defRPr/>
            </a:pPr>
            <a:endParaRPr lang="en-US" sz="800" i="1"/>
          </a:p>
        </p:txBody>
      </p:sp>
      <p:pic>
        <p:nvPicPr>
          <p:cNvPr id="6" name="Picture 11" descr="Nexteer_rgb cop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943600"/>
            <a:ext cx="22098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1447800"/>
            <a:ext cx="8099425" cy="1262063"/>
          </a:xfrm>
        </p:spPr>
        <p:txBody>
          <a:bodyPr anchor="b"/>
          <a:lstStyle>
            <a:lvl1pPr algn="ctr">
              <a:defRPr sz="3600">
                <a:solidFill>
                  <a:srgbClr val="DC020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89025" y="2819400"/>
            <a:ext cx="6931025" cy="530225"/>
          </a:xfrm>
        </p:spPr>
        <p:txBody>
          <a:bodyPr/>
          <a:lstStyle>
            <a:lvl1pPr marL="0" indent="0" algn="ctr">
              <a:buFont typeface="Wingdings" charset="2"/>
              <a:buNone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296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25B9B-D485-4357-94F8-78C72A532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4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6E76B-4725-4E8F-A479-9F84BA0316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0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0151F-FFFF-488A-87A6-7CF65E8E1F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9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17660-20FF-4FD6-BA50-8597087AB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4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68044-FD84-45B5-929F-7918351BE8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1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9A285-F02B-4FD7-94E3-2CF57F72D3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3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5ED83-A1BB-417E-B703-C0699DCCD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3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DA049-73E8-494A-9DC2-8BE58AD96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2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95FDB-2DBB-4881-9068-7D75804488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9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707C4-9B26-4FC6-B948-38C916A813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9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5943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7363" y="6608763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smtClean="0"/>
            </a:lvl1pPr>
          </a:lstStyle>
          <a:p>
            <a:pPr>
              <a:defRPr/>
            </a:pPr>
            <a:fld id="{3EE3A56A-C312-47FD-97E5-F8056830A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3949700" y="6629400"/>
            <a:ext cx="16891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589938AE-9BF8-407C-AA79-44FB64035A41}" type="datetime4">
              <a:rPr lang="en-US" sz="800"/>
              <a:pPr algn="ctr">
                <a:defRPr/>
              </a:pPr>
              <a:t>January 22, 2015</a:t>
            </a:fld>
            <a:endParaRPr lang="en-US" sz="800"/>
          </a:p>
        </p:txBody>
      </p:sp>
      <p:sp>
        <p:nvSpPr>
          <p:cNvPr id="155663" name="Rectangle 15"/>
          <p:cNvSpPr>
            <a:spLocks noChangeArrowheads="1"/>
          </p:cNvSpPr>
          <p:nvPr/>
        </p:nvSpPr>
        <p:spPr bwMode="auto">
          <a:xfrm>
            <a:off x="152400" y="6629400"/>
            <a:ext cx="4495800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800"/>
              <a:t>Legal entity name – </a:t>
            </a:r>
            <a:r>
              <a:rPr lang="en-US" sz="800" i="1"/>
              <a:t>Security Classification</a:t>
            </a:r>
          </a:p>
          <a:p>
            <a:pPr>
              <a:defRPr/>
            </a:pPr>
            <a:endParaRPr lang="en-US" sz="800" i="1"/>
          </a:p>
        </p:txBody>
      </p:sp>
      <p:pic>
        <p:nvPicPr>
          <p:cNvPr id="1032" name="Picture 20" descr="Nexteer_rgb copy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04800"/>
            <a:ext cx="22098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1775" indent="-231775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5425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Font typeface="Symbol" charset="2"/>
        <a:buChar char="-"/>
        <a:defRPr sz="2000">
          <a:solidFill>
            <a:schemeClr val="tx1"/>
          </a:solidFill>
          <a:latin typeface="+mn-lt"/>
        </a:defRPr>
      </a:lvl2pPr>
      <a:lvl3pPr marL="974725" indent="-228600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"/>
        <a:defRPr>
          <a:solidFill>
            <a:schemeClr val="tx1"/>
          </a:solidFill>
          <a:latin typeface="+mn-lt"/>
        </a:defRPr>
      </a:lvl3pPr>
      <a:lvl4pPr marL="1317625" indent="-228600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Font typeface="Wingdings" charset="2"/>
        <a:buChar char="n"/>
        <a:defRPr sz="1600">
          <a:solidFill>
            <a:schemeClr val="tx1"/>
          </a:solidFill>
          <a:latin typeface="+mn-lt"/>
        </a:defRPr>
      </a:lvl4pPr>
      <a:lvl5pPr marL="1716088" indent="-228600" algn="l" defTabSz="738188" rtl="0" eaLnBrk="0" fontAlgn="base" hangingPunct="0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</a:defRPr>
      </a:lvl5pPr>
      <a:lvl6pPr marL="2173288" indent="-228600" algn="l" defTabSz="738188" rtl="0" fontAlgn="base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</a:defRPr>
      </a:lvl6pPr>
      <a:lvl7pPr marL="2630488" indent="-228600" algn="l" defTabSz="738188" rtl="0" fontAlgn="base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</a:defRPr>
      </a:lvl7pPr>
      <a:lvl8pPr marL="3087688" indent="-228600" algn="l" defTabSz="738188" rtl="0" fontAlgn="base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</a:defRPr>
      </a:lvl8pPr>
      <a:lvl9pPr marL="3544888" indent="-228600" algn="l" defTabSz="738188" rtl="0" fontAlgn="base">
        <a:spcBef>
          <a:spcPct val="20000"/>
        </a:spcBef>
        <a:spcAft>
          <a:spcPct val="0"/>
        </a:spcAft>
        <a:buClr>
          <a:srgbClr val="DC0202"/>
        </a:buClr>
        <a:buSzPct val="7500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248400" cy="914400"/>
          </a:xfrm>
        </p:spPr>
        <p:txBody>
          <a:bodyPr/>
          <a:lstStyle/>
          <a:p>
            <a:r>
              <a:rPr lang="en-US" dirty="0" smtClean="0">
                <a:solidFill>
                  <a:srgbClr val="DC0202"/>
                </a:solidFill>
              </a:rPr>
              <a:t>Remove Reverse-Battery Protection FET from EPS Control Modules</a:t>
            </a:r>
            <a:endParaRPr lang="en-US" dirty="0">
              <a:solidFill>
                <a:srgbClr val="DC020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4876800" cy="3886200"/>
          </a:xfrm>
        </p:spPr>
        <p:txBody>
          <a:bodyPr/>
          <a:lstStyle/>
          <a:p>
            <a:r>
              <a:rPr lang="en-US" sz="1600" dirty="0" smtClean="0"/>
              <a:t>Description</a:t>
            </a:r>
          </a:p>
          <a:p>
            <a:pPr lvl="1"/>
            <a:r>
              <a:rPr lang="en-US" sz="1200" dirty="0" smtClean="0"/>
              <a:t>Remove the reverse-battery protection FET from the EPS control module, and replace with a short circuit</a:t>
            </a:r>
          </a:p>
          <a:p>
            <a:pPr lvl="1"/>
            <a:r>
              <a:rPr lang="en-US" sz="1200" dirty="0" smtClean="0"/>
              <a:t>Add local reverse-battery protection (diodes) at power supply and gate drive</a:t>
            </a:r>
          </a:p>
          <a:p>
            <a:pPr lvl="1"/>
            <a:r>
              <a:rPr lang="en-US" sz="1200" dirty="0" smtClean="0"/>
              <a:t>For a reverse-battery condition, depend on the vehicle fuse to blow before an inverter FET is damaged</a:t>
            </a:r>
          </a:p>
          <a:p>
            <a:r>
              <a:rPr lang="en-US" sz="1600" dirty="0" smtClean="0"/>
              <a:t>Risk: Inverter FET Damage</a:t>
            </a:r>
          </a:p>
          <a:p>
            <a:pPr lvl="1"/>
            <a:r>
              <a:rPr lang="en-US" sz="1200" dirty="0" smtClean="0"/>
              <a:t>Fuses have huge variation in performance</a:t>
            </a:r>
          </a:p>
          <a:p>
            <a:pPr lvl="2"/>
            <a:r>
              <a:rPr lang="en-US" sz="1000" dirty="0" smtClean="0"/>
              <a:t>An MTA MIDI fuse at 200% of current rating is guaranteed to blow somewhere between 3s and 100s</a:t>
            </a:r>
          </a:p>
          <a:p>
            <a:pPr lvl="2"/>
            <a:r>
              <a:rPr lang="en-US" sz="1000" dirty="0" smtClean="0"/>
              <a:t>An MTA MIDI fuse at 500% of current rating is guaranteed to blow somewhere between  0.1s and 1.0s</a:t>
            </a:r>
          </a:p>
          <a:p>
            <a:pPr lvl="1"/>
            <a:r>
              <a:rPr lang="en-US" sz="1200" dirty="0" smtClean="0"/>
              <a:t>Testing has shown that we can not depend on equal current sharing among the 3 legs of the inverter	</a:t>
            </a:r>
            <a:endParaRPr lang="en-US" sz="1200" dirty="0"/>
          </a:p>
          <a:p>
            <a:pPr lvl="1"/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0151F-FFFF-488A-87A6-7CF65E8E1FE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228600" y="4343400"/>
            <a:ext cx="8763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defTabSz="7381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5425" algn="l" defTabSz="7381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Symbol" charset="2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974725" indent="-228600" algn="l" defTabSz="7381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charset="2"/>
              <a:buChar char=""/>
              <a:defRPr>
                <a:solidFill>
                  <a:schemeClr val="tx1"/>
                </a:solidFill>
                <a:latin typeface="+mn-lt"/>
              </a:defRPr>
            </a:lvl3pPr>
            <a:lvl4pPr marL="1317625" indent="-228600" algn="l" defTabSz="7381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Font typeface="Wingdings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4pPr>
            <a:lvl5pPr marL="1716088" indent="-228600" algn="l" defTabSz="7381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173288" indent="-228600" algn="l" defTabSz="738188" rtl="0" fontAlgn="base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630488" indent="-228600" algn="l" defTabSz="738188" rtl="0" fontAlgn="base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087688" indent="-228600" algn="l" defTabSz="738188" rtl="0" fontAlgn="base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544888" indent="-228600" algn="l" defTabSz="738188" rtl="0" fontAlgn="base">
              <a:spcBef>
                <a:spcPct val="20000"/>
              </a:spcBef>
              <a:spcAft>
                <a:spcPct val="0"/>
              </a:spcAft>
              <a:buClr>
                <a:srgbClr val="DC0202"/>
              </a:buClr>
              <a:buSzPct val="7500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dirty="0" smtClean="0"/>
              <a:t>Status</a:t>
            </a:r>
          </a:p>
          <a:p>
            <a:pPr lvl="1"/>
            <a:r>
              <a:rPr lang="en-US" sz="1200" dirty="0" smtClean="0"/>
              <a:t>We are preparing to run PSA RA04 test on PSA BMPV controller </a:t>
            </a:r>
            <a:r>
              <a:rPr lang="en-US" sz="1200" b="1" dirty="0" smtClean="0"/>
              <a:t>(I. Amin and S. Muhammad)</a:t>
            </a:r>
            <a:r>
              <a:rPr lang="en-US" sz="1200" dirty="0" smtClean="0"/>
              <a:t>  </a:t>
            </a:r>
            <a:endParaRPr lang="en-US" sz="1200" dirty="0" smtClean="0"/>
          </a:p>
          <a:p>
            <a:pPr lvl="2"/>
            <a:r>
              <a:rPr lang="en-US" sz="1000" dirty="0" smtClean="0"/>
              <a:t>Procuring test equipment </a:t>
            </a:r>
            <a:r>
              <a:rPr lang="en-US" sz="1000" b="1" dirty="0" smtClean="0"/>
              <a:t>(P. Bright)</a:t>
            </a:r>
            <a:endParaRPr lang="en-US" sz="1000" b="1" dirty="0" smtClean="0"/>
          </a:p>
          <a:p>
            <a:pPr lvl="2"/>
            <a:r>
              <a:rPr lang="en-US" sz="1000" dirty="0" smtClean="0"/>
              <a:t>Procuring more test </a:t>
            </a:r>
            <a:r>
              <a:rPr lang="en-US" sz="1000" dirty="0" err="1" smtClean="0"/>
              <a:t>powerpacks</a:t>
            </a:r>
            <a:r>
              <a:rPr lang="en-US" sz="1000" dirty="0" smtClean="0"/>
              <a:t> </a:t>
            </a:r>
            <a:r>
              <a:rPr lang="en-US" sz="1000" b="1" dirty="0" smtClean="0"/>
              <a:t>(</a:t>
            </a:r>
            <a:r>
              <a:rPr lang="en-US" sz="1000" b="1" dirty="0" err="1" smtClean="0"/>
              <a:t>Taoufik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Hafid</a:t>
            </a:r>
            <a:r>
              <a:rPr lang="en-US" sz="1000" b="1" dirty="0" smtClean="0"/>
              <a:t>)</a:t>
            </a:r>
          </a:p>
          <a:p>
            <a:pPr lvl="2"/>
            <a:r>
              <a:rPr lang="en-US" sz="1000" dirty="0" smtClean="0"/>
              <a:t>Getting clarification on the current pulse (amplitude and duration)  </a:t>
            </a:r>
            <a:r>
              <a:rPr lang="en-US" sz="1000" b="1" dirty="0" smtClean="0"/>
              <a:t>(Cedric </a:t>
            </a:r>
            <a:r>
              <a:rPr lang="en-US" sz="1000" b="1" dirty="0" err="1" smtClean="0"/>
              <a:t>Rousset</a:t>
            </a:r>
            <a:r>
              <a:rPr lang="en-US" sz="1000" b="1" dirty="0" smtClean="0"/>
              <a:t>)</a:t>
            </a:r>
            <a:endParaRPr lang="en-US" sz="1000" b="1" dirty="0" smtClean="0"/>
          </a:p>
          <a:p>
            <a:pPr lvl="1"/>
            <a:r>
              <a:rPr lang="en-US" sz="1200" dirty="0" smtClean="0"/>
              <a:t>Work with NXP to interpret the test results and determine actual junction temperature </a:t>
            </a:r>
            <a:r>
              <a:rPr lang="en-US" sz="1200" b="1" dirty="0" smtClean="0"/>
              <a:t>(S. Muhammad)</a:t>
            </a:r>
            <a:endParaRPr lang="en-US" sz="1200" b="1" dirty="0" smtClean="0"/>
          </a:p>
          <a:p>
            <a:r>
              <a:rPr lang="en-US" sz="1400" dirty="0" smtClean="0"/>
              <a:t>Team Member/Customers</a:t>
            </a:r>
          </a:p>
          <a:p>
            <a:pPr lvl="1"/>
            <a:r>
              <a:rPr lang="en-US" sz="1200" dirty="0" smtClean="0"/>
              <a:t>Pierre </a:t>
            </a:r>
            <a:r>
              <a:rPr lang="en-US" sz="1200" dirty="0" err="1" smtClean="0"/>
              <a:t>Longuemare</a:t>
            </a:r>
            <a:r>
              <a:rPr lang="en-US" sz="1200" dirty="0" smtClean="0"/>
              <a:t> (Paris), </a:t>
            </a:r>
            <a:r>
              <a:rPr lang="en-US" sz="1200" dirty="0" smtClean="0"/>
              <a:t>Cedric </a:t>
            </a:r>
            <a:r>
              <a:rPr lang="en-US" sz="1200" dirty="0" err="1" smtClean="0"/>
              <a:t>Rousset</a:t>
            </a:r>
            <a:r>
              <a:rPr lang="en-US" sz="1200" dirty="0" smtClean="0"/>
              <a:t> (Paris), </a:t>
            </a:r>
            <a:r>
              <a:rPr lang="en-US" sz="1200" dirty="0" err="1" smtClean="0"/>
              <a:t>Taoufik</a:t>
            </a:r>
            <a:r>
              <a:rPr lang="en-US" sz="1200" dirty="0" smtClean="0"/>
              <a:t> </a:t>
            </a:r>
            <a:r>
              <a:rPr lang="en-US" sz="1200" dirty="0" err="1" smtClean="0"/>
              <a:t>Hafid</a:t>
            </a:r>
            <a:r>
              <a:rPr lang="en-US" sz="1200" dirty="0" smtClean="0"/>
              <a:t> (Paris), Sadiq </a:t>
            </a:r>
            <a:r>
              <a:rPr lang="en-US" sz="1200" dirty="0" smtClean="0"/>
              <a:t>Muhammad, </a:t>
            </a:r>
            <a:r>
              <a:rPr lang="en-US" sz="1200" dirty="0" err="1" smtClean="0"/>
              <a:t>Ishtiaque</a:t>
            </a:r>
            <a:r>
              <a:rPr lang="en-US" sz="1200" dirty="0" smtClean="0"/>
              <a:t> Amin, </a:t>
            </a:r>
            <a:r>
              <a:rPr lang="en-US" sz="1200" dirty="0" smtClean="0"/>
              <a:t>Phil Bright</a:t>
            </a:r>
            <a:endParaRPr lang="en-US" sz="1200" dirty="0"/>
          </a:p>
        </p:txBody>
      </p:sp>
      <p:grpSp>
        <p:nvGrpSpPr>
          <p:cNvPr id="7" name="Group 6"/>
          <p:cNvGrpSpPr/>
          <p:nvPr/>
        </p:nvGrpSpPr>
        <p:grpSpPr>
          <a:xfrm>
            <a:off x="5181600" y="1143000"/>
            <a:ext cx="3962400" cy="2362200"/>
            <a:chOff x="5181600" y="1143000"/>
            <a:chExt cx="3962400" cy="2362200"/>
          </a:xfrm>
        </p:grpSpPr>
        <p:sp>
          <p:nvSpPr>
            <p:cNvPr id="6" name="Rectangle 5"/>
            <p:cNvSpPr/>
            <p:nvPr/>
          </p:nvSpPr>
          <p:spPr>
            <a:xfrm>
              <a:off x="5181600" y="1143000"/>
              <a:ext cx="3962400" cy="23622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08" t="36948" r="15817" b="11241"/>
            <a:stretch/>
          </p:blipFill>
          <p:spPr bwMode="auto">
            <a:xfrm>
              <a:off x="5257800" y="1216938"/>
              <a:ext cx="3810000" cy="2221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2632394"/>
      </p:ext>
    </p:extLst>
  </p:cSld>
  <p:clrMapOvr>
    <a:masterClrMapping/>
  </p:clrMapOvr>
</p:sld>
</file>

<file path=ppt/theme/theme1.xml><?xml version="1.0" encoding="utf-8"?>
<a:theme xmlns:a="http://schemas.openxmlformats.org/drawingml/2006/main" name="Nexteer PPT_template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xteer 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xteer 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xteer 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xteer 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1971</TotalTime>
  <Words>222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Nexteer PPT_template</vt:lpstr>
      <vt:lpstr>Remove Reverse-Battery Protection FET from EPS Control Modules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Paquette, Emily</dc:creator>
  <dc:description>Revised 11-03-09</dc:description>
  <cp:lastModifiedBy>Bright, Phil G</cp:lastModifiedBy>
  <cp:revision>50</cp:revision>
  <dcterms:created xsi:type="dcterms:W3CDTF">2009-10-27T17:48:04Z</dcterms:created>
  <dcterms:modified xsi:type="dcterms:W3CDTF">2015-01-22T22:21:40Z</dcterms:modified>
</cp:coreProperties>
</file>