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1761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55953" y="881761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9620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571998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380999" y="152400"/>
            <a:ext cx="6172199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lvl="0" indent="-285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lvl="1" indent="-508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lvl="2" indent="-73025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lvl="3" indent="-730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lvl="4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lvl="5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lvl="6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lvl="7" indent="-77788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lvl="8" indent="-77787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lvl="1" indent="-50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lvl="2" indent="-73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lvl="3" indent="-730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lvl="4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lvl="5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lvl="6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lvl="7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lvl="8" indent="-77787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Georgia"/>
              <a:buNone/>
              <a:defRPr/>
            </a:lvl1pPr>
            <a:lvl2pPr marL="457200" lvl="1" indent="0" rtl="0">
              <a:spcBef>
                <a:spcPts val="0"/>
              </a:spcBef>
              <a:buFont typeface="Georgia"/>
              <a:buNone/>
              <a:defRPr/>
            </a:lvl2pPr>
            <a:lvl3pPr marL="914400" lvl="2" indent="0" rtl="0">
              <a:spcBef>
                <a:spcPts val="0"/>
              </a:spcBef>
              <a:buFont typeface="Georgia"/>
              <a:buNone/>
              <a:defRPr/>
            </a:lvl3pPr>
            <a:lvl4pPr marL="1371600" lvl="3" indent="0" rtl="0">
              <a:spcBef>
                <a:spcPts val="0"/>
              </a:spcBef>
              <a:buFont typeface="Georgia"/>
              <a:buNone/>
              <a:defRPr/>
            </a:lvl4pPr>
            <a:lvl5pPr marL="1828800" lvl="4" indent="0" rtl="0">
              <a:spcBef>
                <a:spcPts val="0"/>
              </a:spcBef>
              <a:buFont typeface="Georgia"/>
              <a:buNone/>
              <a:defRPr/>
            </a:lvl5pPr>
            <a:lvl6pPr marL="2286000" lvl="5" indent="0" rtl="0">
              <a:spcBef>
                <a:spcPts val="0"/>
              </a:spcBef>
              <a:buFont typeface="Georgia"/>
              <a:buNone/>
              <a:defRPr/>
            </a:lvl6pPr>
            <a:lvl7pPr marL="2743200" lvl="6" indent="0" rtl="0">
              <a:spcBef>
                <a:spcPts val="0"/>
              </a:spcBef>
              <a:buFont typeface="Georgia"/>
              <a:buNone/>
              <a:defRPr/>
            </a:lvl7pPr>
            <a:lvl8pPr marL="3200400" lvl="7" indent="0" rtl="0">
              <a:spcBef>
                <a:spcPts val="0"/>
              </a:spcBef>
              <a:buFont typeface="Georgia"/>
              <a:buNone/>
              <a:defRPr/>
            </a:lvl8pPr>
            <a:lvl9pPr marL="3657600" lvl="8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8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Georgia"/>
              <a:buNone/>
              <a:defRPr/>
            </a:lvl1pPr>
            <a:lvl2pPr marL="457200" lvl="1" indent="0" rtl="0">
              <a:spcBef>
                <a:spcPts val="0"/>
              </a:spcBef>
              <a:buFont typeface="Georgia"/>
              <a:buNone/>
              <a:defRPr/>
            </a:lvl2pPr>
            <a:lvl3pPr marL="914400" lvl="2" indent="0" rtl="0">
              <a:spcBef>
                <a:spcPts val="0"/>
              </a:spcBef>
              <a:buFont typeface="Georgia"/>
              <a:buNone/>
              <a:defRPr/>
            </a:lvl3pPr>
            <a:lvl4pPr marL="1371600" lvl="3" indent="0" rtl="0">
              <a:spcBef>
                <a:spcPts val="0"/>
              </a:spcBef>
              <a:buFont typeface="Georgia"/>
              <a:buNone/>
              <a:defRPr/>
            </a:lvl4pPr>
            <a:lvl5pPr marL="1828800" lvl="4" indent="0" rtl="0">
              <a:spcBef>
                <a:spcPts val="0"/>
              </a:spcBef>
              <a:buFont typeface="Georgia"/>
              <a:buNone/>
              <a:defRPr/>
            </a:lvl5pPr>
            <a:lvl6pPr marL="2286000" lvl="5" indent="0" rtl="0">
              <a:spcBef>
                <a:spcPts val="0"/>
              </a:spcBef>
              <a:buFont typeface="Georgia"/>
              <a:buNone/>
              <a:defRPr/>
            </a:lvl6pPr>
            <a:lvl7pPr marL="2743200" lvl="6" indent="0" rtl="0">
              <a:spcBef>
                <a:spcPts val="0"/>
              </a:spcBef>
              <a:buFont typeface="Georgia"/>
              <a:buNone/>
              <a:defRPr/>
            </a:lvl7pPr>
            <a:lvl8pPr marL="3200400" lvl="7" indent="0" rtl="0">
              <a:spcBef>
                <a:spcPts val="0"/>
              </a:spcBef>
              <a:buFont typeface="Georgia"/>
              <a:buNone/>
              <a:defRPr/>
            </a:lvl8pPr>
            <a:lvl9pPr marL="3657600" lvl="8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Georgia"/>
              <a:buNone/>
              <a:defRPr/>
            </a:lvl1pPr>
            <a:lvl2pPr marL="457200" lvl="1" indent="0" rtl="0">
              <a:spcBef>
                <a:spcPts val="0"/>
              </a:spcBef>
              <a:buFont typeface="Georgia"/>
              <a:buNone/>
              <a:defRPr/>
            </a:lvl2pPr>
            <a:lvl3pPr marL="914400" lvl="2" indent="0" rtl="0">
              <a:spcBef>
                <a:spcPts val="0"/>
              </a:spcBef>
              <a:buFont typeface="Georgia"/>
              <a:buNone/>
              <a:defRPr/>
            </a:lvl3pPr>
            <a:lvl4pPr marL="1371600" lvl="3" indent="0" rtl="0">
              <a:spcBef>
                <a:spcPts val="0"/>
              </a:spcBef>
              <a:buFont typeface="Georgia"/>
              <a:buNone/>
              <a:defRPr/>
            </a:lvl4pPr>
            <a:lvl5pPr marL="1828800" lvl="4" indent="0" rtl="0">
              <a:spcBef>
                <a:spcPts val="0"/>
              </a:spcBef>
              <a:buFont typeface="Georgia"/>
              <a:buNone/>
              <a:defRPr/>
            </a:lvl5pPr>
            <a:lvl6pPr marL="2286000" lvl="5" indent="0" rtl="0">
              <a:spcBef>
                <a:spcPts val="0"/>
              </a:spcBef>
              <a:buFont typeface="Georgia"/>
              <a:buNone/>
              <a:defRPr/>
            </a:lvl6pPr>
            <a:lvl7pPr marL="2743200" lvl="6" indent="0" rtl="0">
              <a:spcBef>
                <a:spcPts val="0"/>
              </a:spcBef>
              <a:buFont typeface="Georgia"/>
              <a:buNone/>
              <a:defRPr/>
            </a:lvl7pPr>
            <a:lvl8pPr marL="3200400" lvl="7" indent="0" rtl="0">
              <a:spcBef>
                <a:spcPts val="0"/>
              </a:spcBef>
              <a:buFont typeface="Georgia"/>
              <a:buNone/>
              <a:defRPr/>
            </a:lvl8pPr>
            <a:lvl9pPr marL="3657600" lvl="8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Georgia"/>
              <a:buNone/>
              <a:defRPr/>
            </a:lvl1pPr>
            <a:lvl2pPr marL="457200" lvl="1" indent="0" rtl="0">
              <a:spcBef>
                <a:spcPts val="0"/>
              </a:spcBef>
              <a:buFont typeface="Georgia"/>
              <a:buNone/>
              <a:defRPr/>
            </a:lvl2pPr>
            <a:lvl3pPr marL="914400" lvl="2" indent="0" rtl="0">
              <a:spcBef>
                <a:spcPts val="0"/>
              </a:spcBef>
              <a:buFont typeface="Georgia"/>
              <a:buNone/>
              <a:defRPr/>
            </a:lvl3pPr>
            <a:lvl4pPr marL="1371600" lvl="3" indent="0" rtl="0">
              <a:spcBef>
                <a:spcPts val="0"/>
              </a:spcBef>
              <a:buFont typeface="Georgia"/>
              <a:buNone/>
              <a:defRPr/>
            </a:lvl4pPr>
            <a:lvl5pPr marL="1828800" lvl="4" indent="0" rtl="0">
              <a:spcBef>
                <a:spcPts val="0"/>
              </a:spcBef>
              <a:buFont typeface="Georgia"/>
              <a:buNone/>
              <a:defRPr/>
            </a:lvl5pPr>
            <a:lvl6pPr marL="2286000" lvl="5" indent="0" rtl="0">
              <a:spcBef>
                <a:spcPts val="0"/>
              </a:spcBef>
              <a:buFont typeface="Georgia"/>
              <a:buNone/>
              <a:defRPr/>
            </a:lvl6pPr>
            <a:lvl7pPr marL="2743200" lvl="6" indent="0" rtl="0">
              <a:spcBef>
                <a:spcPts val="0"/>
              </a:spcBef>
              <a:buFont typeface="Georgia"/>
              <a:buNone/>
              <a:defRPr/>
            </a:lvl7pPr>
            <a:lvl8pPr marL="3200400" lvl="7" indent="0" rtl="0">
              <a:spcBef>
                <a:spcPts val="0"/>
              </a:spcBef>
              <a:buFont typeface="Georgia"/>
              <a:buNone/>
              <a:defRPr/>
            </a:lvl8pPr>
            <a:lvl9pPr marL="3657600" lvl="8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Georgia"/>
              <a:buNone/>
              <a:defRPr/>
            </a:lvl1pPr>
            <a:lvl2pPr marL="457200" lvl="1" indent="0" rtl="0">
              <a:spcBef>
                <a:spcPts val="0"/>
              </a:spcBef>
              <a:buFont typeface="Georgia"/>
              <a:buNone/>
              <a:defRPr/>
            </a:lvl2pPr>
            <a:lvl3pPr marL="914400" lvl="2" indent="0" rtl="0">
              <a:spcBef>
                <a:spcPts val="0"/>
              </a:spcBef>
              <a:buFont typeface="Georgia"/>
              <a:buNone/>
              <a:defRPr/>
            </a:lvl3pPr>
            <a:lvl4pPr marL="1371600" lvl="3" indent="0" rtl="0">
              <a:spcBef>
                <a:spcPts val="0"/>
              </a:spcBef>
              <a:buFont typeface="Georgia"/>
              <a:buNone/>
              <a:defRPr/>
            </a:lvl4pPr>
            <a:lvl5pPr marL="1828800" lvl="4" indent="0" rtl="0">
              <a:spcBef>
                <a:spcPts val="0"/>
              </a:spcBef>
              <a:buFont typeface="Georgia"/>
              <a:buNone/>
              <a:defRPr/>
            </a:lvl5pPr>
            <a:lvl6pPr marL="2286000" lvl="5" indent="0" rtl="0">
              <a:spcBef>
                <a:spcPts val="0"/>
              </a:spcBef>
              <a:buFont typeface="Georgia"/>
              <a:buNone/>
              <a:defRPr/>
            </a:lvl6pPr>
            <a:lvl7pPr marL="2743200" lvl="6" indent="0" rtl="0">
              <a:spcBef>
                <a:spcPts val="0"/>
              </a:spcBef>
              <a:buFont typeface="Georgia"/>
              <a:buNone/>
              <a:defRPr/>
            </a:lvl7pPr>
            <a:lvl8pPr marL="3200400" lvl="7" indent="0" rtl="0">
              <a:spcBef>
                <a:spcPts val="0"/>
              </a:spcBef>
              <a:buFont typeface="Georgia"/>
              <a:buNone/>
              <a:defRPr/>
            </a:lvl8pPr>
            <a:lvl9pPr marL="3657600" lvl="8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8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lvl="0" indent="-285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lvl="1" indent="-50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lvl="2" indent="-730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lvl="3" indent="-7302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lvl="4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lvl="5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lvl="6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lvl="7" indent="-7778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lvl="8" indent="-77787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8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Georgia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+mn-lt"/>
                <a:ea typeface="Georgia"/>
                <a:cs typeface="Georgia"/>
                <a:sym typeface="Georgia"/>
              </a:rPr>
              <a:t>2 Stop</a:t>
            </a:r>
            <a:r>
              <a:rPr lang="pl-PL" sz="2800" b="1" i="0" u="none" strike="noStrike" cap="none" dirty="0" smtClean="0">
                <a:solidFill>
                  <a:srgbClr val="C00000"/>
                </a:solidFill>
                <a:latin typeface="+mn-lt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+mn-lt"/>
                <a:ea typeface="Georgia"/>
                <a:cs typeface="Georgia"/>
                <a:sym typeface="Georgia"/>
              </a:rPr>
              <a:t>Tooth PEPS PSA CMP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+mn-lt"/>
                <a:ea typeface="Georgia"/>
                <a:cs typeface="Georgia"/>
                <a:sym typeface="Georgia"/>
              </a:rPr>
              <a:t/>
            </a:r>
            <a:br>
              <a:rPr lang="en-US" sz="2800" b="1" i="0" u="none" strike="noStrike" cap="none" dirty="0">
                <a:solidFill>
                  <a:srgbClr val="C00000"/>
                </a:solidFill>
                <a:latin typeface="+mn-lt"/>
                <a:ea typeface="Georgia"/>
                <a:cs typeface="Georgia"/>
                <a:sym typeface="Georgia"/>
              </a:rPr>
            </a:br>
            <a:r>
              <a:rPr lang="en-US" sz="2800" b="1" i="0" u="none" strike="noStrike" cap="none" dirty="0" smtClean="0">
                <a:solidFill>
                  <a:srgbClr val="C00000"/>
                </a:solidFill>
                <a:latin typeface="+mn-lt"/>
                <a:ea typeface="Georgia"/>
                <a:cs typeface="Georgia"/>
                <a:sym typeface="Georgia"/>
              </a:rPr>
              <a:t>TRM CCM 166               </a:t>
            </a:r>
            <a:endParaRPr lang="en-US" sz="2800" b="1" i="0" u="none" strike="noStrike" cap="none" dirty="0">
              <a:solidFill>
                <a:srgbClr val="C00000"/>
              </a:solidFill>
              <a:latin typeface="+mn-lt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1142107"/>
            <a:ext cx="6629400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</a:p>
          <a:p>
            <a:pPr marL="5715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cost PEPS 2 stop tooth design to replace legacy 6 tooth design</a:t>
            </a:r>
          </a:p>
          <a:p>
            <a:pPr marL="5715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Coordinated change with duel press T-bar &amp; axial sensor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Design will be significantly affected if the other 2 changes are not implemented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performance and durability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228600"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XX </a:t>
            </a:r>
            <a:r>
              <a:rPr lang="en-US" sz="1800" dirty="0">
                <a:solidFill>
                  <a:schemeClr val="dk1"/>
                </a:solidFill>
              </a:rPr>
              <a:t>- </a:t>
            </a:r>
            <a:r>
              <a:rPr lang="en-US" sz="1800" dirty="0" smtClean="0">
                <a:solidFill>
                  <a:schemeClr val="dk1"/>
                </a:solidFill>
              </a:rPr>
              <a:t> Shaft test completion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XX – AM development test completion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TBD –  1</a:t>
            </a:r>
            <a:r>
              <a:rPr lang="en-US" sz="1800" b="0" i="0" u="none" strike="noStrike" cap="none" baseline="30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PSA prototypes expected</a:t>
            </a:r>
          </a:p>
          <a:p>
            <a:pPr marL="5715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TBD </a:t>
            </a:r>
            <a:r>
              <a:rPr lang="en-US" sz="1800" dirty="0" smtClean="0">
                <a:solidFill>
                  <a:schemeClr val="dk1"/>
                </a:solidFill>
              </a:rPr>
              <a:t>– </a:t>
            </a:r>
            <a:r>
              <a:rPr lang="en-US" sz="1800" dirty="0" smtClean="0">
                <a:solidFill>
                  <a:schemeClr val="dk1"/>
                </a:solidFill>
              </a:rPr>
              <a:t> DV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228600">
              <a:buSzPct val="75000"/>
              <a:buFont typeface="Arial"/>
              <a:buChar char="−"/>
            </a:pPr>
            <a:r>
              <a:rPr lang="en-US" sz="1800" dirty="0" smtClean="0">
                <a:solidFill>
                  <a:schemeClr val="dk1"/>
                </a:solidFill>
              </a:rPr>
              <a:t>Chris Walsh, John Andres, Keith Kidder, Pierre </a:t>
            </a:r>
            <a:r>
              <a:rPr lang="en-US" sz="1800" dirty="0" smtClean="0">
                <a:solidFill>
                  <a:schemeClr val="dk1"/>
                </a:solidFill>
              </a:rPr>
              <a:t>Longuemare</a:t>
            </a:r>
            <a:r>
              <a:rPr lang="en-US" sz="1800" dirty="0" smtClean="0">
                <a:solidFill>
                  <a:schemeClr val="dk1"/>
                </a:solidFill>
              </a:rPr>
              <a:t>, Dave Stearns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14"/>
          <p:cNvSpPr txBox="1"/>
          <p:nvPr/>
        </p:nvSpPr>
        <p:spPr>
          <a:xfrm>
            <a:off x="5791200" y="699650"/>
            <a:ext cx="31241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updated: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14,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2" r="16274"/>
          <a:stretch/>
        </p:blipFill>
        <p:spPr bwMode="auto">
          <a:xfrm>
            <a:off x="7994074" y="1219199"/>
            <a:ext cx="921326" cy="272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4" r="29051"/>
          <a:stretch/>
        </p:blipFill>
        <p:spPr bwMode="auto">
          <a:xfrm>
            <a:off x="6909953" y="1167217"/>
            <a:ext cx="886692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1"/>
          <a:stretch/>
        </p:blipFill>
        <p:spPr bwMode="auto">
          <a:xfrm>
            <a:off x="6054436" y="4114800"/>
            <a:ext cx="2942856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2023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 is complete</a:t>
            </a: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None/>
            </a:pP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Test shafts delivered</a:t>
            </a: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Ultimate torque / JAEL testing </a:t>
            </a:r>
            <a:endParaRPr lang="en-US" sz="1600" dirty="0" smtClean="0">
              <a:solidFill>
                <a:schemeClr val="dk1"/>
              </a:solidFill>
            </a:endParaRPr>
          </a:p>
          <a:p>
            <a:pPr lvl="1"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Durability testing </a:t>
            </a:r>
          </a:p>
          <a:p>
            <a:pPr lvl="1" indent="-231775">
              <a:buSzPct val="100000"/>
              <a:buFont typeface="Arial"/>
              <a:buChar char="■"/>
            </a:pPr>
            <a:endParaRPr lang="en-US" sz="1600" dirty="0" smtClean="0">
              <a:solidFill>
                <a:schemeClr val="dk1"/>
              </a:solidFill>
            </a:endParaRPr>
          </a:p>
          <a:p>
            <a:pPr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Sensor attachment testing</a:t>
            </a:r>
          </a:p>
          <a:p>
            <a:pPr indent="-231775">
              <a:buSzPct val="100000"/>
              <a:buFont typeface="Arial"/>
              <a:buChar char="■"/>
            </a:pPr>
            <a:endParaRPr lang="en-US" sz="1600" dirty="0">
              <a:solidFill>
                <a:schemeClr val="dk1"/>
              </a:solidFill>
            </a:endParaRPr>
          </a:p>
          <a:p>
            <a:pPr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Duel press T-bar testing</a:t>
            </a:r>
          </a:p>
          <a:p>
            <a:pPr indent="-231775">
              <a:buSzPct val="100000"/>
              <a:buFont typeface="Arial"/>
              <a:buChar char="■"/>
            </a:pPr>
            <a:endParaRPr lang="en-US" sz="1600" dirty="0" smtClean="0">
              <a:solidFill>
                <a:schemeClr val="dk1"/>
              </a:solidFill>
            </a:endParaRPr>
          </a:p>
          <a:p>
            <a:pPr indent="-231775"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Order of </a:t>
            </a:r>
            <a:r>
              <a:rPr lang="en-US" sz="1600" dirty="0" smtClean="0">
                <a:solidFill>
                  <a:schemeClr val="dk1"/>
                </a:solidFill>
              </a:rPr>
              <a:t>PSA CMP shafts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39725" lvl="1" indent="0">
              <a:buSzPct val="100000"/>
              <a:buNone/>
            </a:pPr>
            <a:endParaRPr lang="en-US" sz="1600" dirty="0" smtClean="0">
              <a:solidFill>
                <a:schemeClr val="dk1"/>
              </a:solidFill>
            </a:endParaRPr>
          </a:p>
          <a:p>
            <a:pPr lvl="1" indent="-231775">
              <a:buSzPct val="100000"/>
              <a:buFont typeface="Arial"/>
              <a:buChar char="■"/>
            </a:pPr>
            <a:endParaRPr lang="en-US" sz="1600" dirty="0" smtClean="0">
              <a:solidFill>
                <a:schemeClr val="dk1"/>
              </a:solidFill>
            </a:endParaRPr>
          </a:p>
          <a:p>
            <a:pPr indent="-231775">
              <a:buSzPct val="100000"/>
              <a:buFont typeface="Arial"/>
              <a:buChar char="■"/>
            </a:pPr>
            <a:endParaRPr lang="en-US" sz="1600" dirty="0">
              <a:solidFill>
                <a:schemeClr val="dk1"/>
              </a:solidFill>
            </a:endParaRPr>
          </a:p>
          <a:p>
            <a:pPr lvl="1" indent="-231775">
              <a:buSzPct val="100000"/>
              <a:buFont typeface="Arial"/>
              <a:buChar char="■"/>
            </a:pP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Pct val="100000"/>
              <a:buNone/>
            </a:pP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987636" y="1136123"/>
            <a:ext cx="3886200" cy="25526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sensor testing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dirty="0" smtClean="0"/>
              <a:t>Parallel duel press T-bar testing</a:t>
            </a:r>
          </a:p>
          <a:p>
            <a:pPr marL="231775" marR="0" lvl="0" indent="-2317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PSA packaging of axial sensor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791200" y="699650"/>
            <a:ext cx="31241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updated: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14,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87636" y="3867358"/>
            <a:ext cx="3886200" cy="24780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Evaluation of prototype test shafts</a:t>
            </a:r>
          </a:p>
          <a:p>
            <a:pPr marL="231775" indent="-231775">
              <a:spcBef>
                <a:spcPts val="480"/>
              </a:spcBef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600" dirty="0" smtClean="0">
                <a:solidFill>
                  <a:schemeClr val="dk1"/>
                </a:solidFill>
              </a:rPr>
              <a:t>Order PSA developmental shafts</a:t>
            </a:r>
          </a:p>
          <a:p>
            <a:pPr>
              <a:spcBef>
                <a:spcPts val="480"/>
              </a:spcBef>
              <a:buClr>
                <a:srgbClr val="E31937"/>
              </a:buClr>
              <a:buSzPct val="10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231775" lvl="4" indent="-231775">
              <a:spcBef>
                <a:spcPts val="480"/>
              </a:spcBef>
              <a:buClr>
                <a:srgbClr val="E31937"/>
              </a:buClr>
              <a:buSzPct val="100000"/>
              <a:buFont typeface="Arial"/>
              <a:buChar char="■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600" dirty="0" smtClean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</a:pPr>
            <a:endParaRPr lang="en-US" sz="1600" dirty="0">
              <a:solidFill>
                <a:schemeClr val="dk1"/>
              </a:solidFill>
            </a:endParaRPr>
          </a:p>
          <a:p>
            <a:pPr marL="231775" marR="0" lvl="0" indent="-2317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6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100000"/>
            </a:pP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7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C00000"/>
              </a:buClr>
              <a:buSzPct val="25000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  <a:ea typeface="Georgia"/>
                <a:cs typeface="Georgia"/>
                <a:sym typeface="Georgia"/>
              </a:rPr>
              <a:t>2 Stop</a:t>
            </a:r>
            <a:r>
              <a:rPr lang="pl-PL" sz="2800" b="1" i="0" u="none" strike="noStrike" cap="none" dirty="0" smtClean="0">
                <a:solidFill>
                  <a:srgbClr val="C00000"/>
                </a:solidFill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+mj-lt"/>
                <a:ea typeface="Georgia"/>
                <a:cs typeface="Georgia"/>
                <a:sym typeface="Georgia"/>
              </a:rPr>
              <a:t>Tooth PEPS PSA CMP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+mj-lt"/>
                <a:ea typeface="Georgia"/>
                <a:cs typeface="Georgia"/>
                <a:sym typeface="Georgia"/>
              </a:rPr>
              <a:t/>
            </a:r>
            <a:br>
              <a:rPr lang="en-US" sz="2800" b="1" i="0" u="none" strike="noStrike" cap="none" dirty="0">
                <a:solidFill>
                  <a:srgbClr val="C00000"/>
                </a:solidFill>
                <a:latin typeface="+mj-lt"/>
                <a:ea typeface="Georgia"/>
                <a:cs typeface="Georgia"/>
                <a:sym typeface="Georgia"/>
              </a:rPr>
            </a:br>
            <a:r>
              <a:rPr lang="en-US" sz="2800" b="1" dirty="0" smtClean="0">
                <a:solidFill>
                  <a:srgbClr val="C00000"/>
                </a:solidFill>
                <a:ea typeface="Georgia"/>
                <a:cs typeface="Georgia"/>
                <a:sym typeface="Georgia"/>
              </a:rPr>
              <a:t>TRM </a:t>
            </a:r>
            <a:r>
              <a:rPr lang="en-US" sz="2800" b="1" dirty="0">
                <a:solidFill>
                  <a:srgbClr val="C00000"/>
                </a:solidFill>
                <a:ea typeface="Georgia"/>
                <a:cs typeface="Georgia"/>
                <a:sym typeface="Georgia"/>
              </a:rPr>
              <a:t>CCM 166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+mj-lt"/>
                <a:ea typeface="Georgia"/>
                <a:cs typeface="Georgia"/>
                <a:sym typeface="Georgia"/>
              </a:rPr>
              <a:t>                  </a:t>
            </a:r>
            <a:endParaRPr lang="en-US" sz="2800" b="1" i="0" u="none" strike="noStrike" cap="none" dirty="0">
              <a:solidFill>
                <a:srgbClr val="C00000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162</Words>
  <Application>Microsoft Office PowerPoint</Application>
  <PresentationFormat>On-screen Show (4:3)</PresentationFormat>
  <Paragraphs>47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2 Stop Tooth PEPS PSA CMP TRM CCM 166               </vt:lpstr>
      <vt:lpstr>2 Stop Tooth PEPS PSA CMP TRM CCM 166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CCM-86: Low Mass Plastic CEPS                    Housing</dc:title>
  <dc:creator>von Matt, Nik A</dc:creator>
  <cp:lastModifiedBy>Andres, John</cp:lastModifiedBy>
  <cp:revision>20</cp:revision>
  <cp:lastPrinted>2016-04-14T16:23:30Z</cp:lastPrinted>
  <dcterms:modified xsi:type="dcterms:W3CDTF">2016-04-14T16:48:24Z</dcterms:modified>
</cp:coreProperties>
</file>