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8" r:id="rId6"/>
    <p:sldId id="259" r:id="rId7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F5"/>
    <a:srgbClr val="E4E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>
        <p:scale>
          <a:sx n="100" d="100"/>
          <a:sy n="100" d="100"/>
        </p:scale>
        <p:origin x="-1944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April 19, 2016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Axial Sensor Evaluations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(with stators built closer to print)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 smtClean="0"/>
              <a:t>Prototype axial URA and LRA assembled to T1xx shaft</a:t>
            </a:r>
          </a:p>
          <a:p>
            <a:r>
              <a:rPr lang="en-US" dirty="0" smtClean="0"/>
              <a:t>T1xx FR4 PHA used for torque sensing</a:t>
            </a:r>
          </a:p>
          <a:p>
            <a:r>
              <a:rPr lang="en-US" dirty="0" smtClean="0"/>
              <a:t>Axial LRA shimmed to center PHA in stator gap</a:t>
            </a:r>
          </a:p>
          <a:p>
            <a:r>
              <a:rPr lang="en-US" dirty="0" smtClean="0"/>
              <a:t>URA to LRA gap ≈ 0.5mm</a:t>
            </a:r>
          </a:p>
          <a:p>
            <a:r>
              <a:rPr lang="en-US" dirty="0" smtClean="0"/>
              <a:t>LRA stators were of better build quality than previous batch – much closer to print</a:t>
            </a:r>
          </a:p>
          <a:p>
            <a:r>
              <a:rPr lang="en-US" dirty="0" smtClean="0"/>
              <a:t>Comparison between 3 parts:</a:t>
            </a:r>
          </a:p>
          <a:p>
            <a:pPr lvl="1"/>
            <a:r>
              <a:rPr lang="en-US" dirty="0" smtClean="0"/>
              <a:t>Axial sensor design with new “good” stators</a:t>
            </a:r>
          </a:p>
          <a:p>
            <a:pPr lvl="1"/>
            <a:r>
              <a:rPr lang="en-US" dirty="0" smtClean="0"/>
              <a:t>Axial sensor design with old “bad” stators</a:t>
            </a:r>
          </a:p>
          <a:p>
            <a:pPr lvl="1"/>
            <a:r>
              <a:rPr lang="en-US" dirty="0" smtClean="0"/>
              <a:t>Current Production radial sensor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2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Axial sensors seem to have comparable or possibly better gain than the current radial sensor.</a:t>
            </a:r>
          </a:p>
          <a:p>
            <a:r>
              <a:rPr lang="en-US" dirty="0" smtClean="0"/>
              <a:t>Axial sensors have worse linearity than the current radial sensor.</a:t>
            </a:r>
          </a:p>
          <a:p>
            <a:r>
              <a:rPr lang="en-US" dirty="0" smtClean="0"/>
              <a:t>The axial LRA with “good” stators has a lot less 1/rev than the last ones tested, and also appear to have less gap variation based on the gain results.</a:t>
            </a:r>
          </a:p>
          <a:p>
            <a:r>
              <a:rPr lang="en-US" dirty="0" smtClean="0"/>
              <a:t>The 1/rev and 7/rev are worse on the axial sensor than the radial sensor’s 1/rev and 6/rev (7/rev possibly due to probe location in the gap, 1/rev possibly due to parallelism between URA and LRA surfaces).</a:t>
            </a:r>
          </a:p>
          <a:p>
            <a:r>
              <a:rPr lang="en-US" dirty="0" smtClean="0"/>
              <a:t>Degaussing the axial LRA with “good” stators appears to improve the 1/rev and 7/rev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7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Sensor gain was measured by applying torque to the 3 </a:t>
            </a:r>
            <a:r>
              <a:rPr lang="en-US" dirty="0" smtClean="0"/>
              <a:t>systems. Graphs and numeric results below.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Difference between “bad” and “good” stators might be due to different stator gap (“bad” stator gap is a little tighter?)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5906" y="1977505"/>
            <a:ext cx="8669168" cy="3192884"/>
            <a:chOff x="255906" y="2380327"/>
            <a:chExt cx="8669168" cy="3192884"/>
          </a:xfrm>
        </p:grpSpPr>
        <p:grpSp>
          <p:nvGrpSpPr>
            <p:cNvPr id="9" name="Group 8"/>
            <p:cNvGrpSpPr/>
            <p:nvPr/>
          </p:nvGrpSpPr>
          <p:grpSpPr>
            <a:xfrm>
              <a:off x="255906" y="2380327"/>
              <a:ext cx="8625795" cy="3192884"/>
              <a:chOff x="255906" y="2380327"/>
              <a:chExt cx="8625795" cy="319288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62300" y="2380327"/>
                <a:ext cx="8619401" cy="2667000"/>
                <a:chOff x="262299" y="2514601"/>
                <a:chExt cx="8619401" cy="2667000"/>
              </a:xfrm>
            </p:grpSpPr>
            <p:pic>
              <p:nvPicPr>
                <p:cNvPr id="307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2299" y="2514601"/>
                  <a:ext cx="2667000" cy="2667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075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91598" y="2514601"/>
                  <a:ext cx="2760803" cy="2667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076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14700" y="2514601"/>
                  <a:ext cx="2667000" cy="2667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7" name="TextBox 6"/>
              <p:cNvSpPr txBox="1"/>
              <p:nvPr/>
            </p:nvSpPr>
            <p:spPr>
              <a:xfrm>
                <a:off x="255906" y="5049991"/>
                <a:ext cx="2667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Axial w/ “bad” stators</a:t>
                </a:r>
              </a:p>
              <a:p>
                <a:r>
                  <a:rPr lang="en-US" sz="1400" dirty="0" smtClean="0"/>
                  <a:t>Average Gain = 26.83 G/°</a:t>
                </a:r>
                <a:endParaRPr lang="en-US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198656" y="5047327"/>
                <a:ext cx="27537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Axial w/ “good” stators</a:t>
                </a:r>
              </a:p>
              <a:p>
                <a:r>
                  <a:rPr lang="en-US" sz="1400" dirty="0" smtClean="0"/>
                  <a:t>Average Gain = 24.99 G/°</a:t>
                </a:r>
                <a:endParaRPr lang="en-US" sz="14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171328" y="5049991"/>
              <a:ext cx="2753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Radial Sensor</a:t>
              </a:r>
            </a:p>
            <a:p>
              <a:r>
                <a:rPr lang="en-US" sz="1400" dirty="0" smtClean="0"/>
                <a:t>Average Gain = 25.05 G/°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30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Rotational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Harmonics were measured while rotating the sensor components. Below are graphs and results from the 3 tests</a:t>
            </a:r>
          </a:p>
          <a:p>
            <a:pPr lvl="1"/>
            <a:r>
              <a:rPr lang="en-US" sz="1600" dirty="0" smtClean="0"/>
              <a:t>(vertical units – </a:t>
            </a:r>
            <a:r>
              <a:rPr lang="en-US" sz="1600" dirty="0" err="1" smtClean="0"/>
              <a:t>uncalibrated</a:t>
            </a:r>
            <a:r>
              <a:rPr lang="en-US" sz="1600" dirty="0" smtClean="0"/>
              <a:t> sensor Nm, horizontal units – encoder degrees)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endParaRPr lang="en-US" dirty="0" smtClean="0"/>
          </a:p>
          <a:p>
            <a:r>
              <a:rPr lang="en-US" dirty="0" smtClean="0"/>
              <a:t>The axial part with better quality stators had much lower 1/rev</a:t>
            </a:r>
            <a:r>
              <a:rPr lang="en-US" dirty="0"/>
              <a:t> </a:t>
            </a:r>
            <a:r>
              <a:rPr lang="en-US" dirty="0" smtClean="0"/>
              <a:t>– but still larger harmonics than the radial part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0877" y="2819398"/>
            <a:ext cx="8462246" cy="2252339"/>
            <a:chOff x="340877" y="2576638"/>
            <a:chExt cx="8462246" cy="2252339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923" y="2576638"/>
              <a:ext cx="2362200" cy="1421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340877" y="2576638"/>
              <a:ext cx="8462246" cy="2252339"/>
              <a:chOff x="340877" y="2576638"/>
              <a:chExt cx="8462246" cy="225233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40877" y="2576638"/>
                <a:ext cx="8462246" cy="2252339"/>
                <a:chOff x="72154" y="2819398"/>
                <a:chExt cx="8462246" cy="2252339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72154" y="4240739"/>
                  <a:ext cx="236624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Axial w/ “Bad” stators</a:t>
                  </a:r>
                </a:p>
                <a:p>
                  <a:r>
                    <a:rPr lang="en-US" sz="1600" dirty="0" smtClean="0"/>
                    <a:t>1/rev </a:t>
                  </a:r>
                  <a:r>
                    <a:rPr lang="en-US" sz="1600" dirty="0" err="1"/>
                    <a:t>pk-pk</a:t>
                  </a:r>
                  <a:r>
                    <a:rPr lang="en-US" sz="1600" dirty="0"/>
                    <a:t> </a:t>
                  </a:r>
                  <a:r>
                    <a:rPr lang="en-US" sz="1600" dirty="0" smtClean="0"/>
                    <a:t>≈ 30 Gauss</a:t>
                  </a:r>
                </a:p>
                <a:p>
                  <a:r>
                    <a:rPr lang="en-US" sz="1600" dirty="0" smtClean="0"/>
                    <a:t>7/rev </a:t>
                  </a:r>
                  <a:r>
                    <a:rPr lang="en-US" sz="1600" dirty="0" err="1"/>
                    <a:t>pk-pk</a:t>
                  </a:r>
                  <a:r>
                    <a:rPr lang="en-US" sz="1600" dirty="0"/>
                    <a:t> </a:t>
                  </a:r>
                  <a:r>
                    <a:rPr lang="en-US" sz="1600" dirty="0" smtClean="0"/>
                    <a:t>≈ 4 Gauss</a:t>
                  </a:r>
                  <a:endParaRPr lang="en-US" sz="1600" dirty="0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3124200" y="2819398"/>
                  <a:ext cx="2362200" cy="2252339"/>
                  <a:chOff x="3505200" y="2819398"/>
                  <a:chExt cx="2362200" cy="2252339"/>
                </a:xfrm>
              </p:grpSpPr>
              <p:pic>
                <p:nvPicPr>
                  <p:cNvPr id="102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05200" y="2819398"/>
                    <a:ext cx="2362200" cy="14199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505200" y="4240740"/>
                    <a:ext cx="236220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/>
                      <a:t>Axial w/ “Good” stators</a:t>
                    </a:r>
                  </a:p>
                  <a:p>
                    <a:r>
                      <a:rPr lang="en-US" sz="1600" dirty="0" smtClean="0"/>
                      <a:t>1/rev </a:t>
                    </a:r>
                    <a:r>
                      <a:rPr lang="en-US" sz="1600" dirty="0" err="1" smtClean="0"/>
                      <a:t>pk-pk</a:t>
                    </a:r>
                    <a:r>
                      <a:rPr lang="en-US" sz="1600" dirty="0" smtClean="0"/>
                      <a:t> ≈ 5.5 Gauss</a:t>
                    </a:r>
                  </a:p>
                  <a:p>
                    <a:r>
                      <a:rPr lang="en-US" sz="1600" dirty="0" smtClean="0"/>
                      <a:t>7/rev </a:t>
                    </a:r>
                    <a:r>
                      <a:rPr lang="en-US" sz="1600" dirty="0" err="1"/>
                      <a:t>pk-pk</a:t>
                    </a:r>
                    <a:r>
                      <a:rPr lang="en-US" sz="1600" dirty="0"/>
                      <a:t> </a:t>
                    </a:r>
                    <a:r>
                      <a:rPr lang="en-US" sz="1600" dirty="0" smtClean="0"/>
                      <a:t>≈ 6.8 Gauss</a:t>
                    </a:r>
                    <a:endParaRPr lang="en-US" sz="1600" dirty="0"/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6172200" y="4240038"/>
                  <a:ext cx="23622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Radial Sensor</a:t>
                  </a:r>
                </a:p>
                <a:p>
                  <a:r>
                    <a:rPr lang="en-US" sz="1600" dirty="0" smtClean="0"/>
                    <a:t>1/rev </a:t>
                  </a:r>
                  <a:r>
                    <a:rPr lang="en-US" sz="1600" dirty="0" err="1"/>
                    <a:t>pk-pk</a:t>
                  </a:r>
                  <a:r>
                    <a:rPr lang="en-US" sz="1600" dirty="0"/>
                    <a:t> </a:t>
                  </a:r>
                  <a:r>
                    <a:rPr lang="en-US" sz="1600" dirty="0" smtClean="0"/>
                    <a:t>≈ 0.4 Gauss</a:t>
                  </a:r>
                </a:p>
                <a:p>
                  <a:r>
                    <a:rPr lang="en-US" sz="1600" dirty="0" smtClean="0"/>
                    <a:t>6/rev </a:t>
                  </a:r>
                  <a:r>
                    <a:rPr lang="en-US" sz="1600" dirty="0" err="1"/>
                    <a:t>pk-pk</a:t>
                  </a:r>
                  <a:r>
                    <a:rPr lang="en-US" sz="1600" dirty="0"/>
                    <a:t> </a:t>
                  </a:r>
                  <a:r>
                    <a:rPr lang="en-US" sz="1600" dirty="0" smtClean="0"/>
                    <a:t>≈ 2.5 Gauss</a:t>
                  </a:r>
                  <a:endParaRPr lang="en-US" sz="1600" dirty="0"/>
                </a:p>
              </p:txBody>
            </p:sp>
          </p:grpSp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922" y="2578607"/>
                <a:ext cx="2362201" cy="141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7159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Rotational Test - Degaussing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410712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Harmonics were measured on the “good” stator part before and after degaussing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 appears that degaussing does provide a small improvement to the 1/rev, and even the 7/rev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43235" y="2459979"/>
            <a:ext cx="6857531" cy="2757414"/>
            <a:chOff x="2330731" y="2565175"/>
            <a:chExt cx="6857531" cy="2757414"/>
          </a:xfrm>
        </p:grpSpPr>
        <p:grpSp>
          <p:nvGrpSpPr>
            <p:cNvPr id="6" name="Group 5"/>
            <p:cNvGrpSpPr/>
            <p:nvPr/>
          </p:nvGrpSpPr>
          <p:grpSpPr>
            <a:xfrm>
              <a:off x="2330731" y="2565175"/>
              <a:ext cx="6356069" cy="2757414"/>
              <a:chOff x="2330731" y="2565175"/>
              <a:chExt cx="6356069" cy="2757414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0731" y="2565175"/>
                <a:ext cx="3208048" cy="1928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753655" y="4491592"/>
                <a:ext cx="2362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Before Degaussing</a:t>
                </a:r>
              </a:p>
              <a:p>
                <a:r>
                  <a:rPr lang="en-US" sz="1600" dirty="0" smtClean="0"/>
                  <a:t>1/rev </a:t>
                </a:r>
                <a:r>
                  <a:rPr lang="en-US" sz="1600" dirty="0" err="1" smtClean="0"/>
                  <a:t>pk-pk</a:t>
                </a:r>
                <a:r>
                  <a:rPr lang="en-US" sz="1600" dirty="0" smtClean="0"/>
                  <a:t> ≈ 5.5 Gauss</a:t>
                </a:r>
              </a:p>
              <a:p>
                <a:r>
                  <a:rPr lang="en-US" sz="1600" dirty="0" smtClean="0"/>
                  <a:t>7/rev </a:t>
                </a:r>
                <a:r>
                  <a:rPr lang="en-US" sz="1600" dirty="0" err="1"/>
                  <a:t>pk-pk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≈ 6.8 Gauss</a:t>
                </a:r>
                <a:endParaRPr lang="en-US" sz="16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324600" y="4490187"/>
                <a:ext cx="2362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After Degaussing</a:t>
                </a:r>
              </a:p>
              <a:p>
                <a:r>
                  <a:rPr lang="en-US" sz="1600" dirty="0" smtClean="0"/>
                  <a:t>1/rev </a:t>
                </a:r>
                <a:r>
                  <a:rPr lang="en-US" sz="1600" dirty="0" err="1" smtClean="0"/>
                  <a:t>pk-pk</a:t>
                </a:r>
                <a:r>
                  <a:rPr lang="en-US" sz="1600" dirty="0" smtClean="0"/>
                  <a:t> ≈ 2.1 Gauss</a:t>
                </a:r>
              </a:p>
              <a:p>
                <a:r>
                  <a:rPr lang="en-US" sz="1600" dirty="0" smtClean="0"/>
                  <a:t>7/rev </a:t>
                </a:r>
                <a:r>
                  <a:rPr lang="en-US" sz="1600" dirty="0" err="1"/>
                  <a:t>pk-pk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≈ 6 Gauss</a:t>
                </a:r>
                <a:endParaRPr lang="en-US" sz="1600" dirty="0"/>
              </a:p>
            </p:txBody>
          </p:sp>
        </p:grp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5538" y="2565176"/>
              <a:ext cx="3212724" cy="1931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41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Internal-Template_Final (1)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2014-Internal-Template_Final (1)</Template>
  <TotalTime>365</TotalTime>
  <Words>445</Words>
  <Application>Microsoft Office PowerPoint</Application>
  <PresentationFormat>On-screen Show (4:3)</PresentationFormat>
  <Paragraphs>74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2014-Internal-Template_Final (1)</vt:lpstr>
      <vt:lpstr>Axial Sensor Evaluations</vt:lpstr>
      <vt:lpstr>Assembly Overview</vt:lpstr>
      <vt:lpstr>Conclusions</vt:lpstr>
      <vt:lpstr>Gain Test</vt:lpstr>
      <vt:lpstr>Rotational Test</vt:lpstr>
      <vt:lpstr>Rotational Test - Degaussing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45</cp:revision>
  <cp:lastPrinted>2014-01-09T14:42:06Z</cp:lastPrinted>
  <dcterms:created xsi:type="dcterms:W3CDTF">2015-03-24T14:26:19Z</dcterms:created>
  <dcterms:modified xsi:type="dcterms:W3CDTF">2016-04-19T20:00:13Z</dcterms:modified>
</cp:coreProperties>
</file>