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84" r:id="rId2"/>
    <p:sldId id="285" r:id="rId3"/>
    <p:sldId id="29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7BD63-82C5-49ED-B34A-75D848E08F5A}" type="datetimeFigureOut">
              <a:rPr lang="en-US" smtClean="0"/>
              <a:t>4/26/2016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B3E48-2F43-4B94-BD78-64065EA8C52E}" type="slidenum">
              <a:rPr lang="en-US" smtClean="0"/>
              <a:t>‹#›</a:t>
            </a:fld>
            <a:endParaRPr lang="en-US"/>
          </a:p>
        </p:txBody>
      </p:sp>
    </p:spTree>
    <p:extLst>
      <p:ext uri="{BB962C8B-B14F-4D97-AF65-F5344CB8AC3E}">
        <p14:creationId xmlns:p14="http://schemas.microsoft.com/office/powerpoint/2010/main" val="70767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6678" name="Picture 6" descr="TitlePageRev-JMJ_R3"/>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56679" name="Picture 7" descr="Nexteer_rgb"/>
          <p:cNvPicPr>
            <a:picLocks noChangeAspect="1" noChangeArrowheads="1"/>
          </p:cNvPicPr>
          <p:nvPr/>
        </p:nvPicPr>
        <p:blipFill>
          <a:blip r:embed="rId3" cstate="print"/>
          <a:srcRect/>
          <a:stretch>
            <a:fillRect/>
          </a:stretch>
        </p:blipFill>
        <p:spPr bwMode="auto">
          <a:xfrm>
            <a:off x="6629400" y="6019800"/>
            <a:ext cx="2209800" cy="430213"/>
          </a:xfrm>
          <a:prstGeom prst="rect">
            <a:avLst/>
          </a:prstGeom>
          <a:noFill/>
        </p:spPr>
      </p:pic>
      <p:sp>
        <p:nvSpPr>
          <p:cNvPr id="156674" name="Rectangle 2"/>
          <p:cNvSpPr>
            <a:spLocks noGrp="1" noChangeArrowheads="1"/>
          </p:cNvSpPr>
          <p:nvPr>
            <p:ph type="ctrTitle"/>
          </p:nvPr>
        </p:nvSpPr>
        <p:spPr>
          <a:xfrm>
            <a:off x="508000" y="1447800"/>
            <a:ext cx="8099425" cy="1262063"/>
          </a:xfrm>
        </p:spPr>
        <p:txBody>
          <a:bodyPr anchor="b"/>
          <a:lstStyle>
            <a:lvl1pPr algn="ctr">
              <a:defRPr sz="3600">
                <a:solidFill>
                  <a:srgbClr val="E31937"/>
                </a:solidFill>
              </a:defRPr>
            </a:lvl1pPr>
          </a:lstStyle>
          <a:p>
            <a:r>
              <a:rPr lang="en-US" smtClean="0"/>
              <a:t>Click to edit Master title style</a:t>
            </a:r>
            <a:endParaRPr lang="en-US"/>
          </a:p>
        </p:txBody>
      </p:sp>
      <p:sp>
        <p:nvSpPr>
          <p:cNvPr id="156675" name="Rectangle 3"/>
          <p:cNvSpPr>
            <a:spLocks noGrp="1" noChangeArrowheads="1"/>
          </p:cNvSpPr>
          <p:nvPr>
            <p:ph type="subTitle" idx="1"/>
          </p:nvPr>
        </p:nvSpPr>
        <p:spPr>
          <a:xfrm>
            <a:off x="1089025" y="2819400"/>
            <a:ext cx="6931025" cy="530225"/>
          </a:xfrm>
        </p:spPr>
        <p:txBody>
          <a:bodyPr/>
          <a:lstStyle>
            <a:lvl1pPr marL="0" indent="0" algn="ctr">
              <a:buFont typeface="Wingdings" pitchFamily="-80" charset="2"/>
              <a:buNone/>
              <a:defRPr sz="1600">
                <a:solidFill>
                  <a:srgbClr val="000000"/>
                </a:solidFill>
              </a:defRPr>
            </a:lvl1pPr>
          </a:lstStyle>
          <a:p>
            <a:r>
              <a:rPr lang="en-US" smtClean="0"/>
              <a:t>Click to edit Master subtitle style</a:t>
            </a:r>
            <a:endParaRPr lang="en-US"/>
          </a:p>
        </p:txBody>
      </p:sp>
      <p:sp>
        <p:nvSpPr>
          <p:cNvPr id="156680" name="Rectangle 8"/>
          <p:cNvSpPr>
            <a:spLocks noChangeArrowheads="1"/>
          </p:cNvSpPr>
          <p:nvPr userDrawn="1"/>
        </p:nvSpPr>
        <p:spPr bwMode="auto">
          <a:xfrm>
            <a:off x="152400" y="6629400"/>
            <a:ext cx="4495800" cy="325438"/>
          </a:xfrm>
          <a:prstGeom prst="rect">
            <a:avLst/>
          </a:prstGeom>
          <a:noFill/>
          <a:ln w="9525">
            <a:noFill/>
            <a:miter lim="800000"/>
            <a:headEnd/>
            <a:tailEnd/>
          </a:ln>
          <a:effectLst/>
        </p:spPr>
        <p:txBody>
          <a:bodyPr/>
          <a:lstStyle/>
          <a:p>
            <a:pPr fontAlgn="base">
              <a:spcBef>
                <a:spcPct val="0"/>
              </a:spcBef>
              <a:spcAft>
                <a:spcPct val="0"/>
              </a:spcAft>
            </a:pPr>
            <a:r>
              <a:rPr lang="en-US" sz="800">
                <a:solidFill>
                  <a:srgbClr val="000000"/>
                </a:solidFill>
              </a:rPr>
              <a:t>Legal entity name – </a:t>
            </a:r>
            <a:r>
              <a:rPr lang="en-US" sz="800" i="1">
                <a:solidFill>
                  <a:srgbClr val="000000"/>
                </a:solidFill>
              </a:rPr>
              <a:t>Security Classification</a:t>
            </a:r>
          </a:p>
          <a:p>
            <a:pPr fontAlgn="base">
              <a:spcBef>
                <a:spcPct val="0"/>
              </a:spcBef>
              <a:spcAft>
                <a:spcPct val="0"/>
              </a:spcAft>
            </a:pPr>
            <a:endParaRPr lang="en-US" sz="800" i="1">
              <a:solidFill>
                <a:srgbClr val="000000"/>
              </a:solidFill>
            </a:endParaRPr>
          </a:p>
        </p:txBody>
      </p:sp>
    </p:spTree>
    <p:extLst>
      <p:ext uri="{BB962C8B-B14F-4D97-AF65-F5344CB8AC3E}">
        <p14:creationId xmlns:p14="http://schemas.microsoft.com/office/powerpoint/2010/main" val="128960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416CA19-5F3A-4901-8172-C4F54AFAC0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011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9B5869C-B4D7-4998-99E3-8535B795D92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36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C35F2B8-CA52-4B7C-9C1F-028263963D5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9106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75A4430-F84E-40A1-BC51-8413BACA04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903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94E7EA9-AE6D-4FBE-918D-9B140E5A9F0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42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17A37D5-D3C0-4431-A633-918F660F3A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1440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9A6F443-357B-4062-A783-5F03FF6CAEE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219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505A87B-9EAF-445F-A749-708C27883B1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12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CF0FAE0-750B-4FDC-8305-99664437284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8159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0CE038A-246E-45A8-83B8-5F8EEB06093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2327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5661" name="Picture 13"/>
          <p:cNvPicPr>
            <a:picLocks noChangeAspect="1" noChangeArrowheads="1"/>
          </p:cNvPicPr>
          <p:nvPr/>
        </p:nvPicPr>
        <p:blipFill>
          <a:blip r:embed="rId13" cstate="print"/>
          <a:srcRect/>
          <a:stretch>
            <a:fillRect/>
          </a:stretch>
        </p:blipFill>
        <p:spPr bwMode="auto">
          <a:xfrm>
            <a:off x="0" y="0"/>
            <a:ext cx="9144000" cy="1035050"/>
          </a:xfrm>
          <a:prstGeom prst="rect">
            <a:avLst/>
          </a:prstGeom>
          <a:noFill/>
        </p:spPr>
      </p:pic>
      <p:pic>
        <p:nvPicPr>
          <p:cNvPr id="155662" name="Picture 14" descr="Nexteer_rgb"/>
          <p:cNvPicPr>
            <a:picLocks noChangeAspect="1" noChangeArrowheads="1"/>
          </p:cNvPicPr>
          <p:nvPr/>
        </p:nvPicPr>
        <p:blipFill>
          <a:blip r:embed="rId14" cstate="print"/>
          <a:srcRect/>
          <a:stretch>
            <a:fillRect/>
          </a:stretch>
        </p:blipFill>
        <p:spPr bwMode="auto">
          <a:xfrm>
            <a:off x="6553200" y="298450"/>
            <a:ext cx="2133600" cy="414338"/>
          </a:xfrm>
          <a:prstGeom prst="rect">
            <a:avLst/>
          </a:prstGeom>
          <a:noFill/>
        </p:spPr>
      </p:pic>
      <p:sp>
        <p:nvSpPr>
          <p:cNvPr id="155650" name="Rectangle 2"/>
          <p:cNvSpPr>
            <a:spLocks noGrp="1" noChangeArrowheads="1"/>
          </p:cNvSpPr>
          <p:nvPr>
            <p:ph type="title"/>
          </p:nvPr>
        </p:nvSpPr>
        <p:spPr bwMode="auto">
          <a:xfrm>
            <a:off x="457200" y="76200"/>
            <a:ext cx="5943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5651" name="Rectangle 3"/>
          <p:cNvSpPr>
            <a:spLocks noGrp="1" noChangeArrowheads="1"/>
          </p:cNvSpPr>
          <p:nvPr>
            <p:ph type="body" idx="1"/>
          </p:nvPr>
        </p:nvSpPr>
        <p:spPr bwMode="auto">
          <a:xfrm>
            <a:off x="457200" y="12954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5652" name="Rectangle 4"/>
          <p:cNvSpPr>
            <a:spLocks noGrp="1" noChangeArrowheads="1"/>
          </p:cNvSpPr>
          <p:nvPr>
            <p:ph type="sldNum" sz="quarter" idx="4"/>
          </p:nvPr>
        </p:nvSpPr>
        <p:spPr bwMode="auto">
          <a:xfrm>
            <a:off x="8107363" y="6608763"/>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870DE71D-ED1E-47EA-AF12-7E66F022B1AA}" type="slidenum">
              <a:rPr lang="en-US">
                <a:solidFill>
                  <a:srgbClr val="000000"/>
                </a:solidFill>
              </a:rPr>
              <a:pPr fontAlgn="base">
                <a:spcBef>
                  <a:spcPct val="0"/>
                </a:spcBef>
                <a:spcAft>
                  <a:spcPct val="0"/>
                </a:spcAft>
              </a:pPr>
              <a:t>‹#›</a:t>
            </a:fld>
            <a:endParaRPr lang="en-US">
              <a:solidFill>
                <a:srgbClr val="000000"/>
              </a:solidFill>
            </a:endParaRPr>
          </a:p>
        </p:txBody>
      </p:sp>
      <p:sp>
        <p:nvSpPr>
          <p:cNvPr id="155654" name="Rectangle 6"/>
          <p:cNvSpPr>
            <a:spLocks noChangeArrowheads="1"/>
          </p:cNvSpPr>
          <p:nvPr/>
        </p:nvSpPr>
        <p:spPr bwMode="auto">
          <a:xfrm>
            <a:off x="3949700" y="6629400"/>
            <a:ext cx="1689100" cy="228600"/>
          </a:xfrm>
          <a:prstGeom prst="rect">
            <a:avLst/>
          </a:prstGeom>
          <a:noFill/>
          <a:ln w="9525">
            <a:noFill/>
            <a:miter lim="800000"/>
            <a:headEnd/>
            <a:tailEnd/>
          </a:ln>
          <a:effectLst/>
        </p:spPr>
        <p:txBody>
          <a:bodyPr/>
          <a:lstStyle/>
          <a:p>
            <a:pPr algn="ctr" fontAlgn="base">
              <a:spcBef>
                <a:spcPct val="0"/>
              </a:spcBef>
              <a:spcAft>
                <a:spcPct val="0"/>
              </a:spcAft>
            </a:pPr>
            <a:fld id="{5D1BB9FD-04FD-4ADE-9EC7-507AC1C4168F}" type="datetime4">
              <a:rPr lang="en-US" sz="800">
                <a:solidFill>
                  <a:srgbClr val="000000"/>
                </a:solidFill>
              </a:rPr>
              <a:pPr algn="ctr" fontAlgn="base">
                <a:spcBef>
                  <a:spcPct val="0"/>
                </a:spcBef>
                <a:spcAft>
                  <a:spcPct val="0"/>
                </a:spcAft>
              </a:pPr>
              <a:t>April 26, 2016</a:t>
            </a:fld>
            <a:endParaRPr lang="en-US" sz="800">
              <a:solidFill>
                <a:srgbClr val="000000"/>
              </a:solidFill>
            </a:endParaRPr>
          </a:p>
        </p:txBody>
      </p:sp>
      <p:sp>
        <p:nvSpPr>
          <p:cNvPr id="155663" name="Rectangle 15"/>
          <p:cNvSpPr>
            <a:spLocks noChangeArrowheads="1"/>
          </p:cNvSpPr>
          <p:nvPr/>
        </p:nvSpPr>
        <p:spPr bwMode="auto">
          <a:xfrm>
            <a:off x="152400" y="6629400"/>
            <a:ext cx="4495800" cy="325438"/>
          </a:xfrm>
          <a:prstGeom prst="rect">
            <a:avLst/>
          </a:prstGeom>
          <a:noFill/>
          <a:ln w="9525">
            <a:noFill/>
            <a:miter lim="800000"/>
            <a:headEnd/>
            <a:tailEnd/>
          </a:ln>
          <a:effectLst/>
        </p:spPr>
        <p:txBody>
          <a:bodyPr/>
          <a:lstStyle/>
          <a:p>
            <a:pPr fontAlgn="base">
              <a:spcBef>
                <a:spcPct val="0"/>
              </a:spcBef>
              <a:spcAft>
                <a:spcPct val="0"/>
              </a:spcAft>
            </a:pPr>
            <a:r>
              <a:rPr lang="en-US" sz="800">
                <a:solidFill>
                  <a:srgbClr val="000000"/>
                </a:solidFill>
              </a:rPr>
              <a:t>Legal entity name – </a:t>
            </a:r>
            <a:r>
              <a:rPr lang="en-US" sz="800" i="1">
                <a:solidFill>
                  <a:srgbClr val="000000"/>
                </a:solidFill>
              </a:rPr>
              <a:t>Security Classification</a:t>
            </a:r>
          </a:p>
          <a:p>
            <a:pPr fontAlgn="base">
              <a:spcBef>
                <a:spcPct val="0"/>
              </a:spcBef>
              <a:spcAft>
                <a:spcPct val="0"/>
              </a:spcAft>
            </a:pPr>
            <a:endParaRPr lang="en-US" sz="800" i="1">
              <a:solidFill>
                <a:srgbClr val="000000"/>
              </a:solidFill>
            </a:endParaRPr>
          </a:p>
        </p:txBody>
      </p:sp>
    </p:spTree>
    <p:extLst>
      <p:ext uri="{BB962C8B-B14F-4D97-AF65-F5344CB8AC3E}">
        <p14:creationId xmlns:p14="http://schemas.microsoft.com/office/powerpoint/2010/main" val="2262193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31775" indent="-231775" algn="l" defTabSz="738188" rtl="0" eaLnBrk="1" fontAlgn="base" hangingPunct="1">
        <a:spcBef>
          <a:spcPct val="20000"/>
        </a:spcBef>
        <a:spcAft>
          <a:spcPct val="0"/>
        </a:spcAft>
        <a:buClr>
          <a:srgbClr val="DC0202"/>
        </a:buClr>
        <a:buSzPct val="75000"/>
        <a:buFont typeface="Wingdings" pitchFamily="-80" charset="2"/>
        <a:buChar char="n"/>
        <a:defRPr sz="2400">
          <a:solidFill>
            <a:schemeClr val="tx1"/>
          </a:solidFill>
          <a:latin typeface="+mn-lt"/>
          <a:ea typeface="+mn-ea"/>
          <a:cs typeface="+mn-cs"/>
        </a:defRPr>
      </a:lvl1pPr>
      <a:lvl2pPr marL="571500" indent="-225425" algn="l" defTabSz="738188" rtl="0" eaLnBrk="1" fontAlgn="base" hangingPunct="1">
        <a:spcBef>
          <a:spcPct val="20000"/>
        </a:spcBef>
        <a:spcAft>
          <a:spcPct val="0"/>
        </a:spcAft>
        <a:buClr>
          <a:srgbClr val="DC0202"/>
        </a:buClr>
        <a:buSzPct val="75000"/>
        <a:buFont typeface="Symbol" pitchFamily="-80" charset="2"/>
        <a:buChar char="-"/>
        <a:defRPr sz="2000">
          <a:solidFill>
            <a:schemeClr val="tx1"/>
          </a:solidFill>
          <a:latin typeface="+mn-lt"/>
        </a:defRPr>
      </a:lvl2pPr>
      <a:lvl3pPr marL="974725" indent="-228600" algn="l" defTabSz="738188" rtl="0" eaLnBrk="1" fontAlgn="base" hangingPunct="1">
        <a:spcBef>
          <a:spcPct val="20000"/>
        </a:spcBef>
        <a:spcAft>
          <a:spcPct val="0"/>
        </a:spcAft>
        <a:buClr>
          <a:srgbClr val="DC0202"/>
        </a:buClr>
        <a:buSzPct val="75000"/>
        <a:buFont typeface="Wingdings" pitchFamily="-80" charset="2"/>
        <a:buChar char=""/>
        <a:defRPr>
          <a:solidFill>
            <a:schemeClr val="tx1"/>
          </a:solidFill>
          <a:latin typeface="+mn-lt"/>
        </a:defRPr>
      </a:lvl3pPr>
      <a:lvl4pPr marL="1317625" indent="-228600" algn="l" defTabSz="738188" rtl="0" eaLnBrk="1" fontAlgn="base" hangingPunct="1">
        <a:spcBef>
          <a:spcPct val="20000"/>
        </a:spcBef>
        <a:spcAft>
          <a:spcPct val="0"/>
        </a:spcAft>
        <a:buClr>
          <a:srgbClr val="DC0202"/>
        </a:buClr>
        <a:buSzPct val="75000"/>
        <a:buFont typeface="Wingdings" pitchFamily="-80" charset="2"/>
        <a:buChar char="n"/>
        <a:defRPr sz="1600">
          <a:solidFill>
            <a:schemeClr val="tx1"/>
          </a:solidFill>
          <a:latin typeface="+mn-lt"/>
        </a:defRPr>
      </a:lvl4pPr>
      <a:lvl5pPr marL="17160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5pPr>
      <a:lvl6pPr marL="21732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6pPr>
      <a:lvl7pPr marL="26304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7pPr>
      <a:lvl8pPr marL="30876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8pPr>
      <a:lvl9pPr marL="35448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5943600" cy="609600"/>
          </a:xfrm>
        </p:spPr>
        <p:txBody>
          <a:bodyPr/>
          <a:lstStyle/>
          <a:p>
            <a:r>
              <a:rPr lang="en-US" dirty="0" smtClean="0"/>
              <a:t>Reduction of Motor Friction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9C35F2B8-CA52-4B7C-9C1F-028263963D50}" type="slidenum">
              <a:rPr lang="en-US" smtClean="0">
                <a:solidFill>
                  <a:srgbClr val="000000"/>
                </a:solidFill>
              </a:rPr>
              <a:pPr/>
              <a:t>1</a:t>
            </a:fld>
            <a:endParaRPr lang="en-US">
              <a:solidFill>
                <a:srgbClr val="000000"/>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255424"/>
            <a:ext cx="3569035" cy="214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652" y="1085166"/>
            <a:ext cx="4724400" cy="215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2086451" y="1237566"/>
            <a:ext cx="381000" cy="304800"/>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3851" y="1066800"/>
            <a:ext cx="1031051" cy="646331"/>
          </a:xfrm>
          <a:prstGeom prst="rect">
            <a:avLst/>
          </a:prstGeom>
          <a:noFill/>
        </p:spPr>
        <p:txBody>
          <a:bodyPr wrap="none" rtlCol="0">
            <a:spAutoFit/>
          </a:bodyPr>
          <a:lstStyle/>
          <a:p>
            <a:pPr algn="ctr"/>
            <a:r>
              <a:rPr lang="en-US" dirty="0" smtClean="0"/>
              <a:t>Point of </a:t>
            </a:r>
          </a:p>
          <a:p>
            <a:pPr algn="ctr"/>
            <a:r>
              <a:rPr lang="en-US" dirty="0" smtClean="0"/>
              <a:t>Interest</a:t>
            </a:r>
            <a:endParaRPr lang="en-US" dirty="0"/>
          </a:p>
        </p:txBody>
      </p:sp>
      <p:cxnSp>
        <p:nvCxnSpPr>
          <p:cNvPr id="10" name="Straight Arrow Connector 9"/>
          <p:cNvCxnSpPr>
            <a:stCxn id="8" idx="3"/>
            <a:endCxn id="7" idx="2"/>
          </p:cNvCxnSpPr>
          <p:nvPr/>
        </p:nvCxnSpPr>
        <p:spPr>
          <a:xfrm>
            <a:off x="1364902" y="1389966"/>
            <a:ext cx="721549"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63251" y="1257274"/>
            <a:ext cx="1723549" cy="646331"/>
          </a:xfrm>
          <a:prstGeom prst="rect">
            <a:avLst/>
          </a:prstGeom>
          <a:noFill/>
        </p:spPr>
        <p:txBody>
          <a:bodyPr wrap="none" rtlCol="0">
            <a:spAutoFit/>
          </a:bodyPr>
          <a:lstStyle/>
          <a:p>
            <a:pPr algn="ctr"/>
            <a:r>
              <a:rPr lang="en-US" dirty="0" smtClean="0"/>
              <a:t>Finite Element </a:t>
            </a:r>
          </a:p>
          <a:p>
            <a:pPr algn="ctr"/>
            <a:r>
              <a:rPr lang="en-US" dirty="0" smtClean="0"/>
              <a:t>Models</a:t>
            </a:r>
            <a:endParaRPr lang="en-US" dirty="0"/>
          </a:p>
        </p:txBody>
      </p:sp>
      <p:cxnSp>
        <p:nvCxnSpPr>
          <p:cNvPr id="14" name="Straight Arrow Connector 13"/>
          <p:cNvCxnSpPr>
            <a:stCxn id="13" idx="1"/>
          </p:cNvCxnSpPr>
          <p:nvPr/>
        </p:nvCxnSpPr>
        <p:spPr>
          <a:xfrm flipH="1">
            <a:off x="5667851" y="1580440"/>
            <a:ext cx="1295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1"/>
          </p:cNvCxnSpPr>
          <p:nvPr/>
        </p:nvCxnSpPr>
        <p:spPr>
          <a:xfrm flipH="1">
            <a:off x="5667851" y="1580440"/>
            <a:ext cx="1295400" cy="32316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1"/>
          </p:cNvCxnSpPr>
          <p:nvPr/>
        </p:nvCxnSpPr>
        <p:spPr>
          <a:xfrm flipH="1">
            <a:off x="5667851" y="1580440"/>
            <a:ext cx="1295400" cy="97122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93464" y="2526268"/>
            <a:ext cx="1710726" cy="369332"/>
          </a:xfrm>
          <a:prstGeom prst="rect">
            <a:avLst/>
          </a:prstGeom>
          <a:noFill/>
        </p:spPr>
        <p:txBody>
          <a:bodyPr wrap="none" rtlCol="0">
            <a:spAutoFit/>
          </a:bodyPr>
          <a:lstStyle/>
          <a:p>
            <a:pPr algn="ctr"/>
            <a:r>
              <a:rPr lang="en-US" dirty="0" smtClean="0"/>
              <a:t>Measurements</a:t>
            </a:r>
            <a:endParaRPr lang="en-US" dirty="0"/>
          </a:p>
        </p:txBody>
      </p:sp>
      <p:cxnSp>
        <p:nvCxnSpPr>
          <p:cNvPr id="24" name="Straight Arrow Connector 23"/>
          <p:cNvCxnSpPr>
            <a:stCxn id="23" idx="1"/>
          </p:cNvCxnSpPr>
          <p:nvPr/>
        </p:nvCxnSpPr>
        <p:spPr>
          <a:xfrm flipH="1">
            <a:off x="5667851" y="2710934"/>
            <a:ext cx="1225613" cy="9233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5" y="3583032"/>
            <a:ext cx="2460625"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7741" y="3583032"/>
            <a:ext cx="2903537"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67278" y="5716632"/>
            <a:ext cx="5334000" cy="228600"/>
          </a:xfrm>
          <a:prstGeom prst="rect">
            <a:avLst/>
          </a:prstGeom>
          <a:solidFill>
            <a:schemeClr val="accent1">
              <a:alpha val="3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3580" y="6488668"/>
            <a:ext cx="2537874" cy="369332"/>
          </a:xfrm>
          <a:prstGeom prst="rect">
            <a:avLst/>
          </a:prstGeom>
          <a:solidFill>
            <a:schemeClr val="bg1"/>
          </a:solidFill>
        </p:spPr>
        <p:txBody>
          <a:bodyPr wrap="none" rtlCol="0">
            <a:spAutoFit/>
          </a:bodyPr>
          <a:lstStyle/>
          <a:p>
            <a:r>
              <a:rPr lang="en-US" dirty="0" smtClean="0"/>
              <a:t>Reduced by 43%~46%</a:t>
            </a:r>
            <a:endParaRPr lang="en-US" dirty="0"/>
          </a:p>
        </p:txBody>
      </p:sp>
      <p:cxnSp>
        <p:nvCxnSpPr>
          <p:cNvPr id="31" name="Straight Arrow Connector 30"/>
          <p:cNvCxnSpPr>
            <a:stCxn id="29" idx="1"/>
          </p:cNvCxnSpPr>
          <p:nvPr/>
        </p:nvCxnSpPr>
        <p:spPr>
          <a:xfrm>
            <a:off x="67278" y="5830932"/>
            <a:ext cx="76200" cy="71824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5000" y="4343400"/>
            <a:ext cx="780983" cy="276999"/>
          </a:xfrm>
          <a:prstGeom prst="rect">
            <a:avLst/>
          </a:prstGeom>
          <a:noFill/>
        </p:spPr>
        <p:txBody>
          <a:bodyPr wrap="none" rtlCol="0">
            <a:spAutoFit/>
          </a:bodyPr>
          <a:lstStyle/>
          <a:p>
            <a:r>
              <a:rPr lang="en-US" sz="1200" b="1" dirty="0" smtClean="0"/>
              <a:t>26 </a:t>
            </a:r>
            <a:r>
              <a:rPr lang="en-US" sz="1200" b="1" dirty="0" err="1" smtClean="0"/>
              <a:t>mNm</a:t>
            </a:r>
            <a:endParaRPr lang="en-US" sz="1200" b="1" dirty="0"/>
          </a:p>
        </p:txBody>
      </p:sp>
      <p:sp>
        <p:nvSpPr>
          <p:cNvPr id="37" name="TextBox 36"/>
          <p:cNvSpPr txBox="1"/>
          <p:nvPr/>
        </p:nvSpPr>
        <p:spPr>
          <a:xfrm>
            <a:off x="6511059" y="4953000"/>
            <a:ext cx="780983" cy="276999"/>
          </a:xfrm>
          <a:prstGeom prst="rect">
            <a:avLst/>
          </a:prstGeom>
          <a:noFill/>
        </p:spPr>
        <p:txBody>
          <a:bodyPr wrap="none" rtlCol="0">
            <a:spAutoFit/>
          </a:bodyPr>
          <a:lstStyle/>
          <a:p>
            <a:r>
              <a:rPr lang="en-US" sz="1200" b="1" dirty="0"/>
              <a:t>1</a:t>
            </a:r>
            <a:r>
              <a:rPr lang="en-US" sz="1200" b="1" dirty="0" smtClean="0"/>
              <a:t>6 </a:t>
            </a:r>
            <a:r>
              <a:rPr lang="en-US" sz="1200" b="1" dirty="0" err="1" smtClean="0"/>
              <a:t>mNm</a:t>
            </a:r>
            <a:endParaRPr lang="en-US" sz="1200" b="1" dirty="0"/>
          </a:p>
        </p:txBody>
      </p:sp>
      <p:sp>
        <p:nvSpPr>
          <p:cNvPr id="38" name="TextBox 37"/>
          <p:cNvSpPr txBox="1"/>
          <p:nvPr/>
        </p:nvSpPr>
        <p:spPr>
          <a:xfrm>
            <a:off x="7270917" y="5215907"/>
            <a:ext cx="772519" cy="276999"/>
          </a:xfrm>
          <a:prstGeom prst="rect">
            <a:avLst/>
          </a:prstGeom>
          <a:noFill/>
        </p:spPr>
        <p:txBody>
          <a:bodyPr wrap="none" rtlCol="0">
            <a:spAutoFit/>
          </a:bodyPr>
          <a:lstStyle/>
          <a:p>
            <a:r>
              <a:rPr lang="en-US" sz="1200" b="1" dirty="0" smtClean="0"/>
              <a:t>11 </a:t>
            </a:r>
            <a:r>
              <a:rPr lang="en-US" sz="1200" b="1" dirty="0" err="1" smtClean="0"/>
              <a:t>mNm</a:t>
            </a:r>
            <a:endParaRPr lang="en-US" sz="1200" b="1" dirty="0"/>
          </a:p>
        </p:txBody>
      </p:sp>
      <p:sp>
        <p:nvSpPr>
          <p:cNvPr id="39" name="TextBox 38"/>
          <p:cNvSpPr txBox="1"/>
          <p:nvPr/>
        </p:nvSpPr>
        <p:spPr>
          <a:xfrm>
            <a:off x="6322817" y="4615190"/>
            <a:ext cx="2807034" cy="261610"/>
          </a:xfrm>
          <a:prstGeom prst="rect">
            <a:avLst/>
          </a:prstGeom>
          <a:solidFill>
            <a:schemeClr val="bg1"/>
          </a:solidFill>
        </p:spPr>
        <p:txBody>
          <a:bodyPr wrap="square" rtlCol="0">
            <a:spAutoFit/>
          </a:bodyPr>
          <a:lstStyle/>
          <a:p>
            <a:r>
              <a:rPr lang="en-US" sz="1100" b="1" dirty="0" smtClean="0"/>
              <a:t>Core Loss (Watts) / Friction at 190 RPM</a:t>
            </a:r>
            <a:endParaRPr lang="en-US" sz="1100" b="1" dirty="0"/>
          </a:p>
        </p:txBody>
      </p:sp>
      <p:sp>
        <p:nvSpPr>
          <p:cNvPr id="40" name="TextBox 39"/>
          <p:cNvSpPr txBox="1"/>
          <p:nvPr/>
        </p:nvSpPr>
        <p:spPr>
          <a:xfrm>
            <a:off x="5525702" y="3871757"/>
            <a:ext cx="3618298" cy="338554"/>
          </a:xfrm>
          <a:prstGeom prst="rect">
            <a:avLst/>
          </a:prstGeom>
          <a:noFill/>
        </p:spPr>
        <p:txBody>
          <a:bodyPr wrap="none" rtlCol="0">
            <a:spAutoFit/>
          </a:bodyPr>
          <a:lstStyle/>
          <a:p>
            <a:pPr algn="ctr"/>
            <a:r>
              <a:rPr lang="en-US" sz="1600" b="1" u="sng" dirty="0" smtClean="0">
                <a:solidFill>
                  <a:srgbClr val="C00000"/>
                </a:solidFill>
              </a:rPr>
              <a:t>Simulation Results for 9s6p (K2XX)</a:t>
            </a:r>
            <a:endParaRPr lang="en-US" sz="1600" b="1" u="sng" dirty="0">
              <a:solidFill>
                <a:srgbClr val="C00000"/>
              </a:solidFill>
            </a:endParaRPr>
          </a:p>
        </p:txBody>
      </p:sp>
      <p:sp>
        <p:nvSpPr>
          <p:cNvPr id="41" name="TextBox 40"/>
          <p:cNvSpPr txBox="1"/>
          <p:nvPr/>
        </p:nvSpPr>
        <p:spPr>
          <a:xfrm>
            <a:off x="5867400" y="6412468"/>
            <a:ext cx="2076209" cy="369332"/>
          </a:xfrm>
          <a:prstGeom prst="rect">
            <a:avLst/>
          </a:prstGeom>
          <a:solidFill>
            <a:schemeClr val="bg1"/>
          </a:solidFill>
        </p:spPr>
        <p:txBody>
          <a:bodyPr wrap="none" rtlCol="0">
            <a:spAutoFit/>
          </a:bodyPr>
          <a:lstStyle/>
          <a:p>
            <a:r>
              <a:rPr lang="en-US" dirty="0" smtClean="0"/>
              <a:t>Reduced by ~40%</a:t>
            </a:r>
            <a:endParaRPr lang="en-US" dirty="0"/>
          </a:p>
        </p:txBody>
      </p:sp>
      <p:cxnSp>
        <p:nvCxnSpPr>
          <p:cNvPr id="42" name="Straight Arrow Connector 41"/>
          <p:cNvCxnSpPr/>
          <p:nvPr/>
        </p:nvCxnSpPr>
        <p:spPr>
          <a:xfrm>
            <a:off x="6105491" y="4620399"/>
            <a:ext cx="406322" cy="1827555"/>
          </a:xfrm>
          <a:prstGeom prst="straightConnector1">
            <a:avLst/>
          </a:prstGeom>
          <a:ln w="254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495983" y="5229999"/>
            <a:ext cx="362018" cy="1194658"/>
          </a:xfrm>
          <a:prstGeom prst="straightConnector1">
            <a:avLst/>
          </a:prstGeom>
          <a:ln w="254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27612" y="3264420"/>
            <a:ext cx="3025188" cy="338554"/>
          </a:xfrm>
          <a:prstGeom prst="rect">
            <a:avLst/>
          </a:prstGeom>
          <a:noFill/>
        </p:spPr>
        <p:txBody>
          <a:bodyPr wrap="none" rtlCol="0">
            <a:spAutoFit/>
          </a:bodyPr>
          <a:lstStyle/>
          <a:p>
            <a:pPr algn="ctr"/>
            <a:r>
              <a:rPr lang="en-US" sz="1600" b="1" u="sng" dirty="0" smtClean="0">
                <a:solidFill>
                  <a:srgbClr val="C00000"/>
                </a:solidFill>
              </a:rPr>
              <a:t>Data Collected from Samples</a:t>
            </a:r>
            <a:endParaRPr lang="en-US" sz="1600" b="1" u="sng"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98704782"/>
              </p:ext>
            </p:extLst>
          </p:nvPr>
        </p:nvGraphicFramePr>
        <p:xfrm>
          <a:off x="258066" y="152400"/>
          <a:ext cx="5685534" cy="304800"/>
        </p:xfrm>
        <a:graphic>
          <a:graphicData uri="http://schemas.openxmlformats.org/drawingml/2006/table">
            <a:tbl>
              <a:tblPr/>
              <a:tblGrid>
                <a:gridCol w="718154"/>
                <a:gridCol w="1071733"/>
                <a:gridCol w="3285216"/>
                <a:gridCol w="610431"/>
              </a:tblGrid>
              <a:tr h="304800">
                <a:tc>
                  <a:txBody>
                    <a:bodyPr/>
                    <a:lstStyle/>
                    <a:p>
                      <a:pPr marL="0" marR="0" algn="r">
                        <a:spcBef>
                          <a:spcPts val="0"/>
                        </a:spcBef>
                        <a:spcAft>
                          <a:spcPts val="0"/>
                        </a:spcAft>
                      </a:pPr>
                      <a:r>
                        <a:rPr lang="en-US" sz="1600" dirty="0">
                          <a:solidFill>
                            <a:srgbClr val="000000"/>
                          </a:solidFill>
                          <a:effectLst/>
                          <a:latin typeface="Calibri"/>
                        </a:rPr>
                        <a:t>177</a:t>
                      </a:r>
                      <a:endParaRPr lang="en-US" sz="1600" dirty="0">
                        <a:effectLst/>
                        <a:latin typeface="Calibri"/>
                      </a:endParaRPr>
                    </a:p>
                  </a:txBody>
                  <a:tcPr marL="39741" marR="397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dirty="0">
                          <a:solidFill>
                            <a:srgbClr val="000000"/>
                          </a:solidFill>
                          <a:effectLst/>
                          <a:latin typeface="Calibri"/>
                        </a:rPr>
                        <a:t>Power Pack</a:t>
                      </a:r>
                      <a:endParaRPr lang="en-US" sz="1600" dirty="0">
                        <a:effectLst/>
                        <a:latin typeface="Calibri"/>
                      </a:endParaRPr>
                    </a:p>
                  </a:txBody>
                  <a:tcPr marL="39741" marR="397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dirty="0">
                          <a:solidFill>
                            <a:srgbClr val="000000"/>
                          </a:solidFill>
                          <a:effectLst/>
                          <a:latin typeface="Calibri"/>
                        </a:rPr>
                        <a:t>Low friction stator material for motors</a:t>
                      </a:r>
                      <a:endParaRPr lang="en-US" sz="1600" dirty="0">
                        <a:effectLst/>
                        <a:latin typeface="Calibri"/>
                      </a:endParaRPr>
                    </a:p>
                  </a:txBody>
                  <a:tcPr marL="39741" marR="397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dirty="0">
                          <a:solidFill>
                            <a:srgbClr val="000000"/>
                          </a:solidFill>
                          <a:effectLst/>
                          <a:latin typeface="Calibri"/>
                        </a:rPr>
                        <a:t>PP</a:t>
                      </a:r>
                      <a:endParaRPr lang="en-US" sz="1600" dirty="0">
                        <a:effectLst/>
                        <a:latin typeface="Calibri"/>
                      </a:endParaRPr>
                    </a:p>
                  </a:txBody>
                  <a:tcPr marL="39741" marR="397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53702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7848600" cy="1752600"/>
          </a:xfrm>
        </p:spPr>
        <p:txBody>
          <a:bodyPr/>
          <a:lstStyle/>
          <a:p>
            <a:r>
              <a:rPr lang="en-US" sz="2000" dirty="0" smtClean="0"/>
              <a:t>Motor Friction is about 40% of the total System Friction</a:t>
            </a:r>
          </a:p>
          <a:p>
            <a:r>
              <a:rPr lang="en-US" sz="2000" dirty="0" smtClean="0"/>
              <a:t>Reduction in friction w/ low core loss material</a:t>
            </a:r>
          </a:p>
          <a:p>
            <a:pPr lvl="1"/>
            <a:r>
              <a:rPr lang="en-US" sz="1600" dirty="0" smtClean="0"/>
              <a:t>50cs290 has about 52% lower loss than 50cs600</a:t>
            </a:r>
          </a:p>
          <a:p>
            <a:pPr lvl="1"/>
            <a:r>
              <a:rPr lang="en-US" sz="1600" dirty="0" smtClean="0"/>
              <a:t>Motors with </a:t>
            </a:r>
            <a:r>
              <a:rPr lang="en-US" sz="1600" b="1" dirty="0" smtClean="0"/>
              <a:t>50cs290 showed about 40~45% reduced friction </a:t>
            </a:r>
            <a:r>
              <a:rPr lang="en-US" sz="1600" dirty="0" smtClean="0"/>
              <a:t>at low speed</a:t>
            </a:r>
          </a:p>
          <a:p>
            <a:pPr lvl="1"/>
            <a:r>
              <a:rPr lang="en-US" sz="1600" b="1" dirty="0" smtClean="0"/>
              <a:t>No need for reducing lamination thickness</a:t>
            </a:r>
          </a:p>
          <a:p>
            <a:endParaRPr lang="en-US" dirty="0"/>
          </a:p>
        </p:txBody>
      </p:sp>
      <p:sp>
        <p:nvSpPr>
          <p:cNvPr id="4" name="Slide Number Placeholder 3"/>
          <p:cNvSpPr>
            <a:spLocks noGrp="1"/>
          </p:cNvSpPr>
          <p:nvPr>
            <p:ph type="sldNum" sz="quarter" idx="10"/>
          </p:nvPr>
        </p:nvSpPr>
        <p:spPr/>
        <p:txBody>
          <a:bodyPr/>
          <a:lstStyle/>
          <a:p>
            <a:fld id="{9C35F2B8-CA52-4B7C-9C1F-028263963D50}" type="slidenum">
              <a:rPr lang="en-US" smtClean="0">
                <a:solidFill>
                  <a:srgbClr val="000000"/>
                </a:solidFill>
              </a:rPr>
              <a:pPr/>
              <a:t>2</a:t>
            </a:fld>
            <a:endParaRPr lang="en-US" dirty="0">
              <a:solidFill>
                <a:srgbClr val="000000"/>
              </a:solidFill>
            </a:endParaRPr>
          </a:p>
        </p:txBody>
      </p:sp>
      <p:sp>
        <p:nvSpPr>
          <p:cNvPr id="12" name="Content Placeholder 2"/>
          <p:cNvSpPr txBox="1">
            <a:spLocks/>
          </p:cNvSpPr>
          <p:nvPr/>
        </p:nvSpPr>
        <p:spPr bwMode="auto">
          <a:xfrm>
            <a:off x="457200" y="2667000"/>
            <a:ext cx="7010400" cy="3581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31775" indent="-231775" algn="l" defTabSz="738188" rtl="0" eaLnBrk="1" fontAlgn="base" hangingPunct="1">
              <a:spcBef>
                <a:spcPct val="20000"/>
              </a:spcBef>
              <a:spcAft>
                <a:spcPct val="0"/>
              </a:spcAft>
              <a:buClr>
                <a:srgbClr val="DC0202"/>
              </a:buClr>
              <a:buSzPct val="75000"/>
              <a:buFont typeface="Wingdings" pitchFamily="-80" charset="2"/>
              <a:buChar char="n"/>
              <a:defRPr sz="2400">
                <a:solidFill>
                  <a:schemeClr val="tx1"/>
                </a:solidFill>
                <a:latin typeface="+mn-lt"/>
                <a:ea typeface="+mn-ea"/>
                <a:cs typeface="+mn-cs"/>
              </a:defRPr>
            </a:lvl1pPr>
            <a:lvl2pPr marL="571500" indent="-225425" algn="l" defTabSz="738188" rtl="0" eaLnBrk="1" fontAlgn="base" hangingPunct="1">
              <a:spcBef>
                <a:spcPct val="20000"/>
              </a:spcBef>
              <a:spcAft>
                <a:spcPct val="0"/>
              </a:spcAft>
              <a:buClr>
                <a:srgbClr val="DC0202"/>
              </a:buClr>
              <a:buSzPct val="75000"/>
              <a:buFont typeface="Symbol" pitchFamily="-80" charset="2"/>
              <a:buChar char="-"/>
              <a:defRPr sz="2000">
                <a:solidFill>
                  <a:schemeClr val="tx1"/>
                </a:solidFill>
                <a:latin typeface="+mn-lt"/>
              </a:defRPr>
            </a:lvl2pPr>
            <a:lvl3pPr marL="974725" indent="-228600" algn="l" defTabSz="738188" rtl="0" eaLnBrk="1" fontAlgn="base" hangingPunct="1">
              <a:spcBef>
                <a:spcPct val="20000"/>
              </a:spcBef>
              <a:spcAft>
                <a:spcPct val="0"/>
              </a:spcAft>
              <a:buClr>
                <a:srgbClr val="DC0202"/>
              </a:buClr>
              <a:buSzPct val="75000"/>
              <a:buFont typeface="Wingdings" pitchFamily="-80" charset="2"/>
              <a:buChar char=""/>
              <a:defRPr>
                <a:solidFill>
                  <a:schemeClr val="tx1"/>
                </a:solidFill>
                <a:latin typeface="+mn-lt"/>
              </a:defRPr>
            </a:lvl3pPr>
            <a:lvl4pPr marL="1317625" indent="-228600" algn="l" defTabSz="738188" rtl="0" eaLnBrk="1" fontAlgn="base" hangingPunct="1">
              <a:spcBef>
                <a:spcPct val="20000"/>
              </a:spcBef>
              <a:spcAft>
                <a:spcPct val="0"/>
              </a:spcAft>
              <a:buClr>
                <a:srgbClr val="DC0202"/>
              </a:buClr>
              <a:buSzPct val="75000"/>
              <a:buFont typeface="Wingdings" pitchFamily="-80" charset="2"/>
              <a:buChar char="n"/>
              <a:defRPr sz="1600">
                <a:solidFill>
                  <a:schemeClr val="tx1"/>
                </a:solidFill>
                <a:latin typeface="+mn-lt"/>
              </a:defRPr>
            </a:lvl4pPr>
            <a:lvl5pPr marL="17160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5pPr>
            <a:lvl6pPr marL="21732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6pPr>
            <a:lvl7pPr marL="26304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7pPr>
            <a:lvl8pPr marL="30876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8pPr>
            <a:lvl9pPr marL="35448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defRPr>
            </a:lvl9pPr>
          </a:lstStyle>
          <a:p>
            <a:r>
              <a:rPr lang="en-US" sz="2000" dirty="0" smtClean="0"/>
              <a:t>Cost of lamination steel (Si- steel) is a function of core loss</a:t>
            </a:r>
          </a:p>
          <a:p>
            <a:pPr lvl="1"/>
            <a:r>
              <a:rPr lang="en-US" sz="1600" dirty="0" smtClean="0"/>
              <a:t>Minimum changes in tooling life and material cost</a:t>
            </a:r>
          </a:p>
          <a:p>
            <a:pPr lvl="1"/>
            <a:r>
              <a:rPr lang="en-US" sz="1600" dirty="0" smtClean="0"/>
              <a:t>53mm motor (27/6 shed) incur an </a:t>
            </a:r>
            <a:r>
              <a:rPr lang="en-US" sz="1600" b="1" dirty="0" smtClean="0"/>
              <a:t>increase in cost </a:t>
            </a:r>
            <a:r>
              <a:rPr lang="en-US" sz="1600" dirty="0" smtClean="0"/>
              <a:t>of </a:t>
            </a:r>
            <a:r>
              <a:rPr lang="en-US" sz="1600" b="1" dirty="0" smtClean="0">
                <a:solidFill>
                  <a:srgbClr val="FF0000"/>
                </a:solidFill>
              </a:rPr>
              <a:t>$1.40</a:t>
            </a:r>
          </a:p>
          <a:p>
            <a:pPr lvl="1"/>
            <a:r>
              <a:rPr lang="en-US" sz="1400" dirty="0"/>
              <a:t>Motor piece price impact will need to be quoted on program to program basis as there could be some other associated costs (heat treat difference, error proofing, gross/net weight</a:t>
            </a:r>
            <a:r>
              <a:rPr lang="en-US" sz="1400" dirty="0" smtClean="0"/>
              <a:t>)</a:t>
            </a:r>
            <a:endParaRPr lang="en-US" sz="1400" b="1" dirty="0" smtClean="0">
              <a:solidFill>
                <a:srgbClr val="FF0000"/>
              </a:solidFill>
            </a:endParaRPr>
          </a:p>
          <a:p>
            <a:r>
              <a:rPr lang="en-US" sz="2000" dirty="0" smtClean="0"/>
              <a:t>Other exotic material (Co-steel, Ni-steel etc.)</a:t>
            </a:r>
          </a:p>
          <a:p>
            <a:pPr lvl="1"/>
            <a:r>
              <a:rPr lang="en-US" sz="1600" dirty="0" smtClean="0"/>
              <a:t>Very expensive material </a:t>
            </a:r>
            <a:r>
              <a:rPr lang="en-US" sz="1600" dirty="0" smtClean="0">
                <a:solidFill>
                  <a:srgbClr val="FF0000"/>
                </a:solidFill>
              </a:rPr>
              <a:t>??</a:t>
            </a:r>
          </a:p>
          <a:p>
            <a:pPr lvl="1"/>
            <a:r>
              <a:rPr lang="en-US" sz="1600" b="1" dirty="0" smtClean="0"/>
              <a:t>Motor needs to be resized</a:t>
            </a:r>
          </a:p>
          <a:p>
            <a:pPr lvl="1"/>
            <a:r>
              <a:rPr lang="en-US" sz="1600" b="1" dirty="0" smtClean="0"/>
              <a:t>Lighter and Smaller Machine</a:t>
            </a:r>
            <a:r>
              <a:rPr lang="en-US" sz="1600" dirty="0" smtClean="0"/>
              <a:t> (~0.5Kg less                                    and Stator OD~76mm) possible </a:t>
            </a:r>
          </a:p>
          <a:p>
            <a:pPr lvl="1"/>
            <a:r>
              <a:rPr lang="en-US" sz="1600" dirty="0" smtClean="0"/>
              <a:t>Tooling life and other processing might change</a:t>
            </a:r>
          </a:p>
          <a:p>
            <a:endParaRPr lang="en-US" dirty="0"/>
          </a:p>
        </p:txBody>
      </p:sp>
      <p:sp>
        <p:nvSpPr>
          <p:cNvPr id="15" name="Title 1"/>
          <p:cNvSpPr>
            <a:spLocks noGrp="1"/>
          </p:cNvSpPr>
          <p:nvPr>
            <p:ph type="title"/>
          </p:nvPr>
        </p:nvSpPr>
        <p:spPr>
          <a:xfrm>
            <a:off x="457200" y="76200"/>
            <a:ext cx="5943600" cy="914400"/>
          </a:xfrm>
        </p:spPr>
        <p:txBody>
          <a:bodyPr/>
          <a:lstStyle/>
          <a:p>
            <a:r>
              <a:rPr lang="en-US" dirty="0" smtClean="0"/>
              <a:t>Reduction of Motor Friction-contd.</a:t>
            </a:r>
            <a:endParaRPr lang="en-US" dirty="0">
              <a:solidFill>
                <a:srgbClr val="FF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150" y="4800600"/>
            <a:ext cx="34250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60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7848600" cy="1752600"/>
          </a:xfrm>
        </p:spPr>
        <p:txBody>
          <a:bodyPr/>
          <a:lstStyle/>
          <a:p>
            <a:r>
              <a:rPr lang="en-US" sz="2000" dirty="0" smtClean="0"/>
              <a:t>Motivation score – 6</a:t>
            </a:r>
          </a:p>
          <a:p>
            <a:pPr lvl="1">
              <a:buFont typeface="Wingdings" panose="05000000000000000000" pitchFamily="2" charset="2"/>
              <a:buChar char="Ø"/>
            </a:pPr>
            <a:r>
              <a:rPr lang="en-US" sz="1600" dirty="0" smtClean="0"/>
              <a:t>On Track – Motor level study completed</a:t>
            </a:r>
          </a:p>
          <a:p>
            <a:pPr lvl="1">
              <a:buFont typeface="Wingdings" panose="05000000000000000000" pitchFamily="2" charset="2"/>
              <a:buChar char="Ø"/>
            </a:pPr>
            <a:r>
              <a:rPr lang="en-US" sz="1600" dirty="0" smtClean="0"/>
              <a:t>Status - </a:t>
            </a:r>
            <a:r>
              <a:rPr lang="en-US" sz="1600" b="1" dirty="0" smtClean="0">
                <a:solidFill>
                  <a:srgbClr val="00B050"/>
                </a:solidFill>
              </a:rPr>
              <a:t>Green</a:t>
            </a:r>
          </a:p>
          <a:p>
            <a:endParaRPr lang="en-US" dirty="0"/>
          </a:p>
        </p:txBody>
      </p:sp>
      <p:sp>
        <p:nvSpPr>
          <p:cNvPr id="4" name="Slide Number Placeholder 3"/>
          <p:cNvSpPr>
            <a:spLocks noGrp="1"/>
          </p:cNvSpPr>
          <p:nvPr>
            <p:ph type="sldNum" sz="quarter" idx="10"/>
          </p:nvPr>
        </p:nvSpPr>
        <p:spPr/>
        <p:txBody>
          <a:bodyPr/>
          <a:lstStyle/>
          <a:p>
            <a:fld id="{9C35F2B8-CA52-4B7C-9C1F-028263963D50}" type="slidenum">
              <a:rPr lang="en-US" smtClean="0">
                <a:solidFill>
                  <a:srgbClr val="000000"/>
                </a:solidFill>
              </a:rPr>
              <a:pPr/>
              <a:t>3</a:t>
            </a:fld>
            <a:endParaRPr lang="en-US" dirty="0">
              <a:solidFill>
                <a:srgbClr val="000000"/>
              </a:solidFill>
            </a:endParaRPr>
          </a:p>
        </p:txBody>
      </p:sp>
      <p:sp>
        <p:nvSpPr>
          <p:cNvPr id="15" name="Title 1"/>
          <p:cNvSpPr>
            <a:spLocks noGrp="1"/>
          </p:cNvSpPr>
          <p:nvPr>
            <p:ph type="title"/>
          </p:nvPr>
        </p:nvSpPr>
        <p:spPr>
          <a:xfrm>
            <a:off x="457200" y="76200"/>
            <a:ext cx="5943600" cy="914400"/>
          </a:xfrm>
        </p:spPr>
        <p:txBody>
          <a:bodyPr/>
          <a:lstStyle/>
          <a:p>
            <a:r>
              <a:rPr lang="en-US" dirty="0" smtClean="0"/>
              <a:t>Reduction of Motor Friction-contd.</a:t>
            </a:r>
            <a:endParaRPr lang="en-US" dirty="0">
              <a:solidFill>
                <a:srgbClr val="FF0000"/>
              </a:solidFill>
            </a:endParaRPr>
          </a:p>
        </p:txBody>
      </p:sp>
      <p:sp>
        <p:nvSpPr>
          <p:cNvPr id="5" name="Rectangle 4"/>
          <p:cNvSpPr>
            <a:spLocks noChangeArrowheads="1"/>
          </p:cNvSpPr>
          <p:nvPr/>
        </p:nvSpPr>
        <p:spPr bwMode="auto">
          <a:xfrm>
            <a:off x="711200" y="3276600"/>
            <a:ext cx="7620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Arial" pitchFamily="34" charset="0"/>
                <a:cs typeface="Arial" pitchFamily="34" charset="0"/>
              </a:rPr>
              <a:t>11/19/2015 Updated</a:t>
            </a:r>
            <a:r>
              <a:rPr kumimoji="0" lang="en-US" altLang="en-US" sz="2000" b="1" i="0" u="none" strike="noStrike" cap="none" normalizeH="0" dirty="0" smtClean="0">
                <a:ln>
                  <a:noFill/>
                </a:ln>
                <a:solidFill>
                  <a:srgbClr val="222222"/>
                </a:solidFill>
                <a:effectLst/>
                <a:latin typeface="Arial" pitchFamily="34" charset="0"/>
                <a:cs typeface="Arial" pitchFamily="34" charset="0"/>
              </a:rPr>
              <a:t> to Neal</a:t>
            </a:r>
            <a:endParaRPr kumimoji="0" lang="en-US" altLang="en-US" sz="2000" b="1"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Arial" pitchFamily="34" charset="0"/>
                <a:cs typeface="Arial" pitchFamily="34" charset="0"/>
              </a:rPr>
              <a:t>Neal,</a:t>
            </a:r>
            <a:endParaRPr kumimoji="0" lang="en-US" alt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Arial" pitchFamily="34" charset="0"/>
                <a:cs typeface="Arial" pitchFamily="34" charset="0"/>
              </a:rPr>
              <a:t>The motor group proposed and provided the sample for low friction motor. This is a pure physics based engineering work and I believe the motor group's work is done. Now, if the system or any pursuit group want to try the motor they can do it. The overall friction that includes a big contribution from the gear needs to be assessed to know if it meets the low friction target. This totally depends on the system/pursuit team and we </a:t>
            </a:r>
            <a:r>
              <a:rPr kumimoji="0" lang="en-US" altLang="en-US" sz="1200" b="0" i="0" u="none" strike="noStrike" cap="none" normalizeH="0" baseline="0" dirty="0" err="1" smtClean="0">
                <a:ln>
                  <a:noFill/>
                </a:ln>
                <a:solidFill>
                  <a:srgbClr val="222222"/>
                </a:solidFill>
                <a:effectLst/>
                <a:latin typeface="Arial" pitchFamily="34" charset="0"/>
                <a:cs typeface="Arial" pitchFamily="34" charset="0"/>
              </a:rPr>
              <a:t>dont</a:t>
            </a:r>
            <a:r>
              <a:rPr kumimoji="0" lang="en-US" altLang="en-US" sz="1200" b="0" i="0" u="none" strike="noStrike" cap="none" normalizeH="0" baseline="0" dirty="0" smtClean="0">
                <a:ln>
                  <a:noFill/>
                </a:ln>
                <a:solidFill>
                  <a:srgbClr val="222222"/>
                </a:solidFill>
                <a:effectLst/>
                <a:latin typeface="Arial" pitchFamily="34" charset="0"/>
                <a:cs typeface="Arial" pitchFamily="34" charset="0"/>
              </a:rPr>
              <a:t> have any data regarding that. I'm not sure what else we need to update to the pursuit team. My last update to the tech meeting had all our study completed with cost and test data at motor level.</a:t>
            </a:r>
            <a:endParaRPr kumimoji="0" lang="en-US" alt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Arial" pitchFamily="34" charset="0"/>
                <a:cs typeface="Arial" pitchFamily="34" charset="0"/>
              </a:rPr>
              <a:t>Regards,</a:t>
            </a:r>
            <a:endParaRPr kumimoji="0" lang="en-US" alt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Arial" pitchFamily="34" charset="0"/>
                <a:cs typeface="Arial" pitchFamily="34" charset="0"/>
              </a:rPr>
              <a:t>  </a:t>
            </a:r>
          </a:p>
        </p:txBody>
      </p:sp>
    </p:spTree>
    <p:extLst>
      <p:ext uri="{BB962C8B-B14F-4D97-AF65-F5344CB8AC3E}">
        <p14:creationId xmlns:p14="http://schemas.microsoft.com/office/powerpoint/2010/main" val="2281672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xteer PPT_template">
  <a:themeElements>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xteer 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xteer 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xteer 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xteer 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xteer 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xteer 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xteer 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xteer 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xteer 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xteer 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xteer 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3050</TotalTime>
  <Words>246</Words>
  <Application>Microsoft Office PowerPoint</Application>
  <PresentationFormat>On-screen Show (4:3)</PresentationFormat>
  <Paragraphs>45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Nexteer PPT_template</vt:lpstr>
      <vt:lpstr>Reduction of Motor Friction</vt:lpstr>
      <vt:lpstr>Reduction of Motor Friction-contd.</vt:lpstr>
      <vt:lpstr>Reduction of Motor Friction-contd.</vt:lpstr>
    </vt:vector>
  </TitlesOfParts>
  <Company>Nexteer Automotive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PSA Motor Thermal Reduction</dc:title>
  <dc:creator>Tom Savage</dc:creator>
  <cp:lastModifiedBy>Windows User</cp:lastModifiedBy>
  <cp:revision>121</cp:revision>
  <dcterms:created xsi:type="dcterms:W3CDTF">2015-05-26T16:32:13Z</dcterms:created>
  <dcterms:modified xsi:type="dcterms:W3CDTF">2016-04-26T20:32:22Z</dcterms:modified>
</cp:coreProperties>
</file>