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1" r:id="rId3"/>
    <p:sldId id="260" r:id="rId4"/>
    <p:sldId id="262" r:id="rId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70" autoAdjust="0"/>
  </p:normalViewPr>
  <p:slideViewPr>
    <p:cSldViewPr>
      <p:cViewPr>
        <p:scale>
          <a:sx n="70" d="100"/>
          <a:sy n="70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February 23, 2016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r>
              <a:rPr lang="en-US" dirty="0" smtClean="0"/>
              <a:t>EPS Boot Protection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19" y="873124"/>
            <a:ext cx="2980016" cy="502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75319" y="873124"/>
            <a:ext cx="5638800" cy="187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Project Scope:  to provide protection to the R/P boots that will not affect boot performance.</a:t>
            </a:r>
          </a:p>
          <a:p>
            <a:pPr lvl="1"/>
            <a:r>
              <a:rPr lang="en-US" kern="0" dirty="0" smtClean="0"/>
              <a:t>Focused on protecting normal road chips and debris, while allowing for full range of normal boot motion, collapse, expansion</a:t>
            </a:r>
          </a:p>
          <a:p>
            <a:pPr lvl="1"/>
            <a:r>
              <a:rPr lang="en-US" kern="0" dirty="0" smtClean="0"/>
              <a:t>Not focused on protection against special causes:  Assembly plant </a:t>
            </a:r>
            <a:r>
              <a:rPr lang="en-US" kern="0" dirty="0" err="1" smtClean="0"/>
              <a:t>mis</a:t>
            </a:r>
            <a:r>
              <a:rPr lang="en-US" kern="0" dirty="0" smtClean="0"/>
              <a:t>-handling, or dealership damage</a:t>
            </a:r>
          </a:p>
          <a:p>
            <a:pPr lvl="1"/>
            <a:endParaRPr lang="en-US" kern="0" dirty="0" smtClean="0"/>
          </a:p>
          <a:p>
            <a:pPr lvl="2"/>
            <a:endParaRPr lang="en-US" kern="0" dirty="0" smtClean="0"/>
          </a:p>
          <a:p>
            <a:pPr lvl="1"/>
            <a:endParaRPr lang="en-US" kern="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90110" y="4953000"/>
            <a:ext cx="5638800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200" kern="0" dirty="0" smtClean="0"/>
              <a:t>Cost vs. Warranty Savings Comparison</a:t>
            </a:r>
          </a:p>
          <a:p>
            <a:pPr lvl="1"/>
            <a:r>
              <a:rPr lang="en-US" sz="1900" kern="0" dirty="0" smtClean="0"/>
              <a:t>Do we save enough in Warranty to justify the cost?</a:t>
            </a:r>
          </a:p>
          <a:p>
            <a:pPr lvl="1"/>
            <a:r>
              <a:rPr lang="en-US" sz="1900" kern="0" dirty="0" smtClean="0"/>
              <a:t>Should we proceed with this project?</a:t>
            </a:r>
          </a:p>
          <a:p>
            <a:pPr marL="350838" lvl="1" indent="0">
              <a:buNone/>
            </a:pPr>
            <a:endParaRPr lang="en-US" kern="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390110" y="26670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Proposal:  Flexible Plastic woven sock attached at housing or tie rod with clamps.</a:t>
            </a:r>
          </a:p>
          <a:p>
            <a:pPr lvl="1"/>
            <a:r>
              <a:rPr lang="en-US" kern="0" dirty="0" smtClean="0"/>
              <a:t>Fits over existing boot </a:t>
            </a:r>
          </a:p>
          <a:p>
            <a:pPr lvl="1"/>
            <a:r>
              <a:rPr lang="en-US" kern="0" dirty="0" smtClean="0"/>
              <a:t>No changes required to boot, housing or tie rod</a:t>
            </a:r>
          </a:p>
          <a:p>
            <a:pPr lvl="1"/>
            <a:r>
              <a:rPr lang="en-US" kern="0" dirty="0" smtClean="0"/>
              <a:t>Provides protection against common road chips, stones, </a:t>
            </a:r>
            <a:r>
              <a:rPr lang="en-US" kern="0" dirty="0" err="1" smtClean="0"/>
              <a:t>etc</a:t>
            </a:r>
            <a:endParaRPr lang="en-US" kern="0" dirty="0" smtClean="0"/>
          </a:p>
          <a:p>
            <a:pPr lvl="1"/>
            <a:r>
              <a:rPr lang="en-US" kern="0" dirty="0" smtClean="0"/>
              <a:t>Allows for full range of boot motion -- will not affect boot collapse/expansion performance</a:t>
            </a:r>
          </a:p>
          <a:p>
            <a:pPr lvl="1"/>
            <a:r>
              <a:rPr lang="en-US" kern="0" dirty="0" smtClean="0"/>
              <a:t>Total cost per gear:  ~$2.00 - 2.50 per gear </a:t>
            </a:r>
            <a:r>
              <a:rPr lang="en-US" kern="0" dirty="0" err="1" smtClean="0"/>
              <a:t>asm</a:t>
            </a:r>
            <a:r>
              <a:rPr lang="en-US" kern="0" dirty="0" smtClean="0"/>
              <a:t> </a:t>
            </a:r>
          </a:p>
          <a:p>
            <a:pPr marL="350838" lvl="1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7673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r>
              <a:rPr lang="en-US" dirty="0" smtClean="0"/>
              <a:t>EPS Boot Protection	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75318" y="873124"/>
            <a:ext cx="8387681" cy="187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K2XX Warranty Cost Analysis – 36 Months in Service</a:t>
            </a:r>
          </a:p>
          <a:p>
            <a:pPr lvl="2"/>
            <a:endParaRPr lang="en-US" kern="0" dirty="0" smtClean="0"/>
          </a:p>
          <a:p>
            <a:pPr lvl="1"/>
            <a:endParaRPr lang="en-US" kern="0" dirty="0" smtClean="0"/>
          </a:p>
          <a:p>
            <a:pPr lvl="2"/>
            <a:endParaRPr lang="en-US" kern="0" dirty="0" smtClean="0"/>
          </a:p>
          <a:p>
            <a:pPr lvl="1"/>
            <a:endParaRPr lang="en-US" kern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375318" y="3048000"/>
            <a:ext cx="716848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kern="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87394"/>
              </p:ext>
            </p:extLst>
          </p:nvPr>
        </p:nvGraphicFramePr>
        <p:xfrm>
          <a:off x="685802" y="1447802"/>
          <a:ext cx="7924799" cy="4267198"/>
        </p:xfrm>
        <a:graphic>
          <a:graphicData uri="http://schemas.openxmlformats.org/drawingml/2006/table">
            <a:tbl>
              <a:tblPr/>
              <a:tblGrid>
                <a:gridCol w="2088188"/>
                <a:gridCol w="886836"/>
                <a:gridCol w="989955"/>
                <a:gridCol w="989955"/>
                <a:gridCol w="989955"/>
                <a:gridCol w="989955"/>
                <a:gridCol w="989955"/>
              </a:tblGrid>
              <a:tr h="3282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 Model 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6.48 Total IPTV @ 36 MIS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$9.41 Total CPV @ 36 MIS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2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7.6% Boot Issues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 IPTV @ 36 MIS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$0.72 CPV @ 36 MIS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2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Warranty 50/50 Split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$0.36 CPV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Nexteer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$0.36 CPV GM 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2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 MY Volume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1,069,388 Vehicles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2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Potential 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$384,980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Nexteer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$384,980 GM 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2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98% Claims LoA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2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r>
              <a:rPr lang="en-US" dirty="0" smtClean="0"/>
              <a:t>EPS Boot Protection	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75318" y="873124"/>
            <a:ext cx="8387681" cy="187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Potential Cost Increase not Savings</a:t>
            </a:r>
          </a:p>
          <a:p>
            <a:pPr lvl="1"/>
            <a:r>
              <a:rPr lang="en-US" kern="0" dirty="0" smtClean="0"/>
              <a:t>Cost increase of $2.00-$2.50 is more than we would save in Warranty – </a:t>
            </a:r>
            <a:r>
              <a:rPr lang="en-US" kern="0" dirty="0" err="1" smtClean="0"/>
              <a:t>Nexteer</a:t>
            </a:r>
            <a:r>
              <a:rPr lang="en-US" kern="0" dirty="0" smtClean="0"/>
              <a:t> only responsible for 3yr Warranty span</a:t>
            </a:r>
          </a:p>
          <a:p>
            <a:pPr lvl="2"/>
            <a:r>
              <a:rPr lang="en-US" kern="0" dirty="0" smtClean="0"/>
              <a:t>Warranty Cost per gear = $0.36 – </a:t>
            </a:r>
            <a:r>
              <a:rPr lang="en-US" kern="0" dirty="0" err="1" smtClean="0"/>
              <a:t>Nexteer</a:t>
            </a:r>
            <a:r>
              <a:rPr lang="en-US" kern="0" dirty="0" smtClean="0"/>
              <a:t> liability for 3yr K2XX</a:t>
            </a:r>
          </a:p>
          <a:p>
            <a:pPr lvl="2"/>
            <a:r>
              <a:rPr lang="en-US" kern="0" dirty="0" smtClean="0"/>
              <a:t>Boot Protector Cost per gear = $2.00-$2.50 (includes clamps and </a:t>
            </a:r>
            <a:r>
              <a:rPr lang="en-US" kern="0" dirty="0" err="1" smtClean="0"/>
              <a:t>asm</a:t>
            </a:r>
            <a:r>
              <a:rPr lang="en-US" kern="0" dirty="0" smtClean="0"/>
              <a:t>)</a:t>
            </a:r>
          </a:p>
          <a:p>
            <a:pPr lvl="2"/>
            <a:endParaRPr lang="en-US" kern="0" dirty="0" smtClean="0"/>
          </a:p>
          <a:p>
            <a:pPr lvl="1"/>
            <a:endParaRPr lang="en-US" kern="0" dirty="0" smtClean="0"/>
          </a:p>
          <a:p>
            <a:pPr lvl="2"/>
            <a:endParaRPr lang="en-US" kern="0" dirty="0" smtClean="0"/>
          </a:p>
          <a:p>
            <a:pPr lvl="1"/>
            <a:endParaRPr lang="en-US" kern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375317" y="3048000"/>
            <a:ext cx="838768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K2XX </a:t>
            </a:r>
            <a:r>
              <a:rPr lang="en-US" kern="0" dirty="0" err="1" smtClean="0"/>
              <a:t>Longterm</a:t>
            </a:r>
            <a:r>
              <a:rPr lang="en-US" kern="0" dirty="0" smtClean="0"/>
              <a:t> Warranty – </a:t>
            </a:r>
            <a:r>
              <a:rPr lang="en-US" kern="0" dirty="0" err="1" smtClean="0"/>
              <a:t>Nexteer</a:t>
            </a:r>
            <a:r>
              <a:rPr lang="en-US" kern="0" dirty="0" smtClean="0"/>
              <a:t> Not Currently Responsible</a:t>
            </a:r>
            <a:endParaRPr lang="en-US" sz="2000" kern="0" dirty="0" smtClean="0"/>
          </a:p>
          <a:p>
            <a:pPr lvl="1"/>
            <a:r>
              <a:rPr lang="en-US" sz="1800" kern="0" dirty="0" smtClean="0"/>
              <a:t>10yrs – 1.63 IPTV -- $2.40 CPV (100% GM Responsibility after 3yrs)</a:t>
            </a:r>
          </a:p>
          <a:p>
            <a:pPr lvl="1"/>
            <a:r>
              <a:rPr lang="en-US" sz="1800" kern="0" dirty="0" smtClean="0"/>
              <a:t>15yrs – 2.40 IPTV -- $3.60 CPV (100% GM Responsibility after 3yrs)</a:t>
            </a:r>
          </a:p>
          <a:p>
            <a:endParaRPr lang="en-US" kern="0" dirty="0"/>
          </a:p>
          <a:p>
            <a:pPr marL="350838" lvl="1" indent="0">
              <a:buNone/>
            </a:pPr>
            <a:endParaRPr lang="en-US" kern="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75317" y="4572000"/>
            <a:ext cx="838768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Conclusion</a:t>
            </a:r>
            <a:endParaRPr lang="en-US" sz="2000" kern="0" dirty="0" smtClean="0"/>
          </a:p>
          <a:p>
            <a:pPr lvl="1"/>
            <a:r>
              <a:rPr lang="en-US" sz="1800" kern="0" dirty="0" smtClean="0"/>
              <a:t>Boot Sleeve Cost is much higher than </a:t>
            </a:r>
            <a:r>
              <a:rPr lang="en-US" sz="1800" kern="0" dirty="0" err="1" smtClean="0"/>
              <a:t>Nexteer’s</a:t>
            </a:r>
            <a:r>
              <a:rPr lang="en-US" sz="1800" kern="0" dirty="0" smtClean="0"/>
              <a:t> 3 year Warranty cost </a:t>
            </a:r>
          </a:p>
          <a:p>
            <a:pPr lvl="1"/>
            <a:r>
              <a:rPr lang="en-US" sz="1800" kern="0" dirty="0" smtClean="0"/>
              <a:t>GM may feel justified to pay for protective sleeve to offset their </a:t>
            </a:r>
            <a:r>
              <a:rPr lang="en-US" sz="1800" kern="0" dirty="0" err="1" smtClean="0"/>
              <a:t>longterm</a:t>
            </a:r>
            <a:r>
              <a:rPr lang="en-US" sz="1800" kern="0" dirty="0" smtClean="0"/>
              <a:t> warranty cost beyond 3 years</a:t>
            </a:r>
          </a:p>
          <a:p>
            <a:endParaRPr lang="en-US" kern="0" dirty="0"/>
          </a:p>
          <a:p>
            <a:pPr marL="350838" lvl="1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228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r>
              <a:rPr lang="en-US" dirty="0" smtClean="0"/>
              <a:t>EPS Boot Protection	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75318" y="873124"/>
            <a:ext cx="8387681" cy="35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 smtClean="0"/>
              <a:t>Additional Factors to Consider</a:t>
            </a:r>
          </a:p>
          <a:p>
            <a:pPr lvl="1"/>
            <a:r>
              <a:rPr lang="en-US" sz="1800" kern="0" dirty="0" smtClean="0"/>
              <a:t>Boot Sleeve is intended to prevent road debris – it will not protect against all the various types damage we see in Warranty returns</a:t>
            </a:r>
          </a:p>
          <a:p>
            <a:pPr lvl="2"/>
            <a:r>
              <a:rPr lang="en-US" sz="1600" kern="0" dirty="0" smtClean="0"/>
              <a:t>Many damaged boots show evidence of puncture by sharp object (screw driver, </a:t>
            </a:r>
            <a:r>
              <a:rPr lang="en-US" sz="1600" kern="0" dirty="0" err="1" smtClean="0"/>
              <a:t>oetiker</a:t>
            </a:r>
            <a:r>
              <a:rPr lang="en-US" sz="1600" kern="0" dirty="0" smtClean="0"/>
              <a:t> removal tool, </a:t>
            </a:r>
            <a:r>
              <a:rPr lang="en-US" sz="1600" kern="0" dirty="0" err="1" smtClean="0"/>
              <a:t>etc</a:t>
            </a:r>
            <a:r>
              <a:rPr lang="en-US" sz="1600" kern="0" dirty="0" smtClean="0"/>
              <a:t>).  Boot Sleeve will not prevent this kind of damage </a:t>
            </a:r>
          </a:p>
          <a:p>
            <a:pPr lvl="2"/>
            <a:r>
              <a:rPr lang="en-US" sz="1600" kern="0" dirty="0" err="1" smtClean="0"/>
              <a:t>Silao</a:t>
            </a:r>
            <a:r>
              <a:rPr lang="en-US" sz="1600" kern="0" dirty="0" smtClean="0"/>
              <a:t> assembly plant was damaging boots by impacting gear /boot into frame cross member during assembly – damaged boots made it into the field and </a:t>
            </a:r>
            <a:r>
              <a:rPr lang="en-US" sz="1600" kern="0" dirty="0" err="1" smtClean="0"/>
              <a:t>Nexteer</a:t>
            </a:r>
            <a:r>
              <a:rPr lang="en-US" sz="1600" kern="0" dirty="0" smtClean="0"/>
              <a:t> shared cost of this per the current Warranty agreement.  Boot Sleeve will not prevent this kind of damage</a:t>
            </a:r>
          </a:p>
          <a:p>
            <a:pPr lvl="1"/>
            <a:endParaRPr lang="en-US" kern="0" dirty="0" smtClean="0"/>
          </a:p>
          <a:p>
            <a:pPr lvl="2"/>
            <a:endParaRPr lang="en-US" kern="0" dirty="0" smtClean="0"/>
          </a:p>
          <a:p>
            <a:pPr lvl="1"/>
            <a:endParaRPr lang="en-US" kern="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75316" y="3505200"/>
            <a:ext cx="838768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 smtClean="0"/>
              <a:t>Boot Sleeve will not eliminate Warranty Cost entirely</a:t>
            </a:r>
          </a:p>
          <a:p>
            <a:pPr lvl="1"/>
            <a:r>
              <a:rPr lang="en-US" sz="1800" kern="0" dirty="0" smtClean="0"/>
              <a:t>Difficult to quantify how many boots are damaged by road debris vs other causes (dealership service, assembly plant, warranty tear down, etc.)</a:t>
            </a:r>
          </a:p>
          <a:p>
            <a:pPr lvl="1"/>
            <a:r>
              <a:rPr lang="en-US" sz="1800" kern="0" dirty="0" smtClean="0"/>
              <a:t>If we assume the boot sleeve will prevent even 75% of total boot warranty  </a:t>
            </a:r>
          </a:p>
          <a:p>
            <a:pPr lvl="2"/>
            <a:r>
              <a:rPr lang="en-US" sz="1600" kern="0" dirty="0" err="1" smtClean="0"/>
              <a:t>Nexteer</a:t>
            </a:r>
            <a:r>
              <a:rPr lang="en-US" sz="1600" kern="0" dirty="0" smtClean="0"/>
              <a:t> will still see $0.09 CPV in Warranty cost (saving $0.27 of original $0.36)</a:t>
            </a:r>
          </a:p>
          <a:p>
            <a:pPr lvl="3"/>
            <a:r>
              <a:rPr lang="en-US" sz="1400" kern="0" dirty="0" err="1" smtClean="0"/>
              <a:t>Nexteer</a:t>
            </a:r>
            <a:r>
              <a:rPr lang="en-US" sz="1400" kern="0" dirty="0" smtClean="0"/>
              <a:t> has $0.27 to spend on a solution (to break even)</a:t>
            </a:r>
          </a:p>
          <a:p>
            <a:pPr lvl="2"/>
            <a:r>
              <a:rPr lang="en-US" sz="1600" kern="0" dirty="0" smtClean="0"/>
              <a:t>GM will see </a:t>
            </a:r>
            <a:r>
              <a:rPr lang="en-US" sz="1600" kern="0" dirty="0" err="1" smtClean="0"/>
              <a:t>longterm</a:t>
            </a:r>
            <a:r>
              <a:rPr lang="en-US" sz="1600" kern="0" dirty="0" smtClean="0"/>
              <a:t> warranty cost:  10yr = $0.60 CPV; 15yr = $0.90 CPV</a:t>
            </a:r>
          </a:p>
          <a:p>
            <a:pPr lvl="2"/>
            <a:r>
              <a:rPr lang="en-US" sz="1600" kern="0" dirty="0" smtClean="0"/>
              <a:t>Will GM invest $2.50 (plus our markup) to save $1.80 (10yr) or $2.50 (15yr)?</a:t>
            </a:r>
          </a:p>
          <a:p>
            <a:pPr marL="350838" lvl="1" indent="0">
              <a:buNone/>
            </a:pPr>
            <a:endParaRPr lang="en-US" sz="1800" kern="0" dirty="0" smtClean="0"/>
          </a:p>
          <a:p>
            <a:endParaRPr lang="en-US" kern="0" dirty="0"/>
          </a:p>
          <a:p>
            <a:pPr marL="350838" lvl="1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069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Internal-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2014-Internal-Template_Final</Template>
  <TotalTime>1787</TotalTime>
  <Words>582</Words>
  <Application>Microsoft Office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2014-Internal-Template_Final</vt:lpstr>
      <vt:lpstr>EPS Boot Protection </vt:lpstr>
      <vt:lpstr>EPS Boot Protection </vt:lpstr>
      <vt:lpstr>EPS Boot Protection </vt:lpstr>
      <vt:lpstr>EPS Boot Protection 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Daenzer, Troy</dc:creator>
  <cp:lastModifiedBy>Nexteer Employee</cp:lastModifiedBy>
  <cp:revision>50</cp:revision>
  <cp:lastPrinted>2016-02-05T20:30:46Z</cp:lastPrinted>
  <dcterms:created xsi:type="dcterms:W3CDTF">2014-01-27T13:21:39Z</dcterms:created>
  <dcterms:modified xsi:type="dcterms:W3CDTF">2016-02-23T12:39:50Z</dcterms:modified>
</cp:coreProperties>
</file>