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4" r:id="rId2"/>
    <p:sldId id="285" r:id="rId3"/>
    <p:sldId id="298" r:id="rId4"/>
    <p:sldId id="262" r:id="rId5"/>
    <p:sldId id="259" r:id="rId6"/>
    <p:sldId id="299" r:id="rId7"/>
    <p:sldId id="297" r:id="rId8"/>
    <p:sldId id="300" r:id="rId9"/>
    <p:sldId id="301" r:id="rId10"/>
    <p:sldId id="302" r:id="rId11"/>
    <p:sldId id="303" r:id="rId12"/>
    <p:sldId id="30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8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7BD63-82C5-49ED-B34A-75D848E08F5A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B3E48-2F43-4B94-BD78-64065EA8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7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6422" y="4342464"/>
            <a:ext cx="5485025" cy="4116115"/>
          </a:xfrm>
          <a:prstGeom prst="rect">
            <a:avLst/>
          </a:prstGeom>
        </p:spPr>
        <p:txBody>
          <a:bodyPr lIns="89926" tIns="89926" rIns="89926" bIns="89926" anchor="ctr" anchorCtr="0">
            <a:noAutofit/>
          </a:bodyPr>
          <a:lstStyle/>
          <a:p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8" name="Picture 6" descr="TitlePageRev-JMJ_R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56679" name="Picture 7" descr="Nexteer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6019800"/>
            <a:ext cx="2209800" cy="430213"/>
          </a:xfrm>
          <a:prstGeom prst="rect">
            <a:avLst/>
          </a:prstGeom>
          <a:noFill/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</p:spPr>
        <p:txBody>
          <a:bodyPr anchor="b"/>
          <a:lstStyle>
            <a:lvl1pPr algn="ctr">
              <a:defRPr sz="3600">
                <a:solidFill>
                  <a:srgbClr val="E3193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025" y="2819400"/>
            <a:ext cx="6931025" cy="530225"/>
          </a:xfrm>
        </p:spPr>
        <p:txBody>
          <a:bodyPr/>
          <a:lstStyle>
            <a:lvl1pPr marL="0" indent="0" algn="ctr">
              <a:buFont typeface="Wingdings" pitchFamily="-80" charset="2"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6680" name="Rectangle 8"/>
          <p:cNvSpPr>
            <a:spLocks noChangeArrowheads="1"/>
          </p:cNvSpPr>
          <p:nvPr userDrawn="1"/>
        </p:nvSpPr>
        <p:spPr bwMode="auto">
          <a:xfrm>
            <a:off x="152400" y="6629400"/>
            <a:ext cx="44958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</a:rPr>
              <a:t>Legal entity name – </a:t>
            </a:r>
            <a:r>
              <a:rPr lang="en-US" sz="800" i="1">
                <a:solidFill>
                  <a:srgbClr val="000000"/>
                </a:solidFill>
              </a:rPr>
              <a:t>Security Classification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0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16CA19-5F3A-4901-8172-C4F54AFAC0D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11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B5869C-B4D7-4998-99E3-8535B795D92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35F2B8-CA52-4B7C-9C1F-028263963D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6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5A4430-F84E-40A1-BC51-8413BACA047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5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4E7EA9-AE6D-4FBE-918D-9B140E5A9F0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9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7A37D5-D3C0-4431-A633-918F660F3A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0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A6F443-357B-4062-A783-5F03FF6CAEE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9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05A87B-9EAF-445F-A749-708C27883B1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F0FAE0-750B-4FDC-8305-99664437284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59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038A-246E-45A8-83B8-5F8EEB0609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27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61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035050"/>
          </a:xfrm>
          <a:prstGeom prst="rect">
            <a:avLst/>
          </a:prstGeom>
          <a:noFill/>
        </p:spPr>
      </p:pic>
      <p:pic>
        <p:nvPicPr>
          <p:cNvPr id="155662" name="Picture 14" descr="Nexteer_rg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53200" y="298450"/>
            <a:ext cx="2133600" cy="414338"/>
          </a:xfrm>
          <a:prstGeom prst="rect">
            <a:avLst/>
          </a:prstGeom>
          <a:noFill/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5943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7363" y="6608763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0DE71D-ED1E-47EA-AF12-7E66F022B1A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629400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5D1BB9FD-04FD-4ADE-9EC7-507AC1C4168F}" type="datetime4">
              <a:rPr lang="en-US" sz="800">
                <a:solidFill>
                  <a:srgbClr val="00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June 10, 2015</a:t>
            </a:fld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629400"/>
            <a:ext cx="44958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</a:rPr>
              <a:t>Legal entity name – </a:t>
            </a:r>
            <a:r>
              <a:rPr lang="en-US" sz="800" i="1">
                <a:solidFill>
                  <a:srgbClr val="000000"/>
                </a:solidFill>
              </a:rPr>
              <a:t>Security Classification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-80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pitchFamily="-80" charset="2"/>
        <a:buChar char="-"/>
        <a:defRPr sz="2000">
          <a:solidFill>
            <a:schemeClr val="tx1"/>
          </a:solidFill>
          <a:latin typeface="+mn-lt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-80" charset="2"/>
        <a:buChar char=""/>
        <a:defRPr>
          <a:solidFill>
            <a:schemeClr val="tx1"/>
          </a:solidFill>
          <a:latin typeface="+mn-lt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-80" charset="2"/>
        <a:buChar char="n"/>
        <a:defRPr sz="1600">
          <a:solidFill>
            <a:schemeClr val="tx1"/>
          </a:solidFill>
          <a:latin typeface="+mn-lt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of Motor Friction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5F2B8-CA52-4B7C-9C1F-028263963D50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255424"/>
            <a:ext cx="3569035" cy="214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52" y="1085166"/>
            <a:ext cx="4724400" cy="215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2086451" y="1237566"/>
            <a:ext cx="381000" cy="3048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3851" y="106680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Point of </a:t>
            </a:r>
          </a:p>
          <a:p>
            <a:pPr algn="ctr"/>
            <a:r>
              <a:rPr lang="en-US" dirty="0" smtClean="0"/>
              <a:t>Interest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7" idx="2"/>
          </p:cNvCxnSpPr>
          <p:nvPr/>
        </p:nvCxnSpPr>
        <p:spPr>
          <a:xfrm>
            <a:off x="1364902" y="1389966"/>
            <a:ext cx="72154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63251" y="1257274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Finite Element </a:t>
            </a:r>
          </a:p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5667851" y="1580440"/>
            <a:ext cx="12954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>
            <a:off x="5667851" y="1580440"/>
            <a:ext cx="1295400" cy="3231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</p:cNvCxnSpPr>
          <p:nvPr/>
        </p:nvCxnSpPr>
        <p:spPr>
          <a:xfrm flipH="1">
            <a:off x="5667851" y="1580440"/>
            <a:ext cx="1295400" cy="97122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93464" y="2526268"/>
            <a:ext cx="171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Measurements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5667851" y="2710934"/>
            <a:ext cx="1225613" cy="9233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5" y="3583032"/>
            <a:ext cx="2460625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741" y="3583032"/>
            <a:ext cx="2903537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67278" y="5716632"/>
            <a:ext cx="5334000" cy="2286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-13580" y="6488668"/>
            <a:ext cx="25378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Reduced by 43%~46%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1"/>
          </p:cNvCxnSpPr>
          <p:nvPr/>
        </p:nvCxnSpPr>
        <p:spPr>
          <a:xfrm>
            <a:off x="67278" y="5830932"/>
            <a:ext cx="76200" cy="71824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15000" y="4343400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26 </a:t>
            </a:r>
            <a:r>
              <a:rPr lang="en-US" sz="1200" b="1" dirty="0" err="1" smtClean="0"/>
              <a:t>mNm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511059" y="4953000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</a:t>
            </a:r>
            <a:r>
              <a:rPr lang="en-US" sz="1200" b="1" dirty="0" smtClean="0"/>
              <a:t>6 </a:t>
            </a:r>
            <a:r>
              <a:rPr lang="en-US" sz="1200" b="1" dirty="0" err="1" smtClean="0"/>
              <a:t>mNm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270917" y="5215907"/>
            <a:ext cx="77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11 </a:t>
            </a:r>
            <a:r>
              <a:rPr lang="en-US" sz="1200" b="1" dirty="0" err="1" smtClean="0"/>
              <a:t>mNm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322817" y="4615190"/>
            <a:ext cx="28070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Core Loss (Watts) / Friction at 190 RPM</a:t>
            </a:r>
            <a:endParaRPr 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525702" y="3871757"/>
            <a:ext cx="3618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u="sng" dirty="0" smtClean="0">
                <a:solidFill>
                  <a:srgbClr val="C00000"/>
                </a:solidFill>
              </a:rPr>
              <a:t>Simulation Results for 9s6p (K2XX)</a:t>
            </a:r>
            <a:endParaRPr lang="en-US" sz="1600" b="1" u="sng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67400" y="6412468"/>
            <a:ext cx="20762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Reduced by ~40%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105491" y="4620399"/>
            <a:ext cx="406322" cy="1827555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495983" y="5229999"/>
            <a:ext cx="362018" cy="1194658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27612" y="3264420"/>
            <a:ext cx="3025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u="sng" dirty="0" smtClean="0">
                <a:solidFill>
                  <a:srgbClr val="C00000"/>
                </a:solidFill>
              </a:rPr>
              <a:t>Data Collected from Samples</a:t>
            </a:r>
            <a:endParaRPr lang="en-US" sz="16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7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rial"/>
                <a:cs typeface="Arial"/>
                <a:sym typeface="Arial"/>
              </a:rPr>
              <a:t>Cogging Torque: A Competitive </a:t>
            </a:r>
            <a:r>
              <a:rPr lang="en-US" dirty="0" smtClean="0">
                <a:ea typeface="Arial"/>
                <a:cs typeface="Arial"/>
                <a:sym typeface="Arial"/>
              </a:rPr>
              <a:t>Analysis - contd.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5F2B8-CA52-4B7C-9C1F-028263963D50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" t="23643" r="6487" b="10659"/>
          <a:stretch/>
        </p:blipFill>
        <p:spPr bwMode="auto">
          <a:xfrm>
            <a:off x="134346" y="2209800"/>
            <a:ext cx="8890103" cy="358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1295400"/>
            <a:ext cx="75438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Existing Nexteer BLDC Motor Suppliers and current cogging requirements.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286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rial"/>
                <a:cs typeface="Arial"/>
                <a:sym typeface="Arial"/>
              </a:rPr>
              <a:t>Cogging Torque: A Competitive Analysis - contd.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5F2B8-CA52-4B7C-9C1F-028263963D50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295400"/>
            <a:ext cx="6934200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New Nexteer BLDC Motor Suppliers and cogging requirements.</a:t>
            </a: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" t="23837" r="6417" b="9883"/>
          <a:stretch/>
        </p:blipFill>
        <p:spPr bwMode="auto">
          <a:xfrm>
            <a:off x="76200" y="2438400"/>
            <a:ext cx="8991600" cy="365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5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rial"/>
                <a:cs typeface="Arial"/>
                <a:sym typeface="Arial"/>
              </a:rPr>
              <a:t>Cogging Torque: A Competitive Analysis - contd.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5F2B8-CA52-4B7C-9C1F-028263963D50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295400"/>
            <a:ext cx="76771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56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7848600" cy="1752600"/>
          </a:xfrm>
        </p:spPr>
        <p:txBody>
          <a:bodyPr/>
          <a:lstStyle/>
          <a:p>
            <a:r>
              <a:rPr lang="en-US" sz="2000" dirty="0" smtClean="0"/>
              <a:t>Motor Friction is about 40% of the total System Friction</a:t>
            </a:r>
          </a:p>
          <a:p>
            <a:r>
              <a:rPr lang="en-US" sz="2000" dirty="0" smtClean="0"/>
              <a:t>Reduction in friction w/ low core loss material</a:t>
            </a:r>
          </a:p>
          <a:p>
            <a:pPr lvl="1"/>
            <a:r>
              <a:rPr lang="en-US" sz="1600" dirty="0" smtClean="0"/>
              <a:t>50cs290 has about 52% lower loss than 50cs600</a:t>
            </a:r>
          </a:p>
          <a:p>
            <a:pPr lvl="1"/>
            <a:r>
              <a:rPr lang="en-US" sz="1600" dirty="0" smtClean="0"/>
              <a:t>Motors with </a:t>
            </a:r>
            <a:r>
              <a:rPr lang="en-US" sz="1600" b="1" dirty="0" smtClean="0"/>
              <a:t>50cs290 showed about 40~45% reduced friction </a:t>
            </a:r>
            <a:r>
              <a:rPr lang="en-US" sz="1600" dirty="0" smtClean="0"/>
              <a:t>at low speed</a:t>
            </a:r>
          </a:p>
          <a:p>
            <a:pPr lvl="1"/>
            <a:r>
              <a:rPr lang="en-US" sz="1600" b="1" dirty="0" smtClean="0"/>
              <a:t>No need for reducing lamination thickness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5F2B8-CA52-4B7C-9C1F-028263963D50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2667000"/>
            <a:ext cx="7010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-80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5425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-80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-80" charset="2"/>
              <a:buChar char=""/>
              <a:defRPr>
                <a:solidFill>
                  <a:schemeClr val="tx1"/>
                </a:solidFill>
                <a:latin typeface="+mn-lt"/>
              </a:defRPr>
            </a:lvl3pPr>
            <a:lvl4pPr marL="13176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-80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171608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7328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63048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8768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54488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Cost of lamination steel (Si- steel) is a function of core loss</a:t>
            </a:r>
          </a:p>
          <a:p>
            <a:pPr lvl="1"/>
            <a:r>
              <a:rPr lang="en-US" sz="1600" dirty="0" smtClean="0"/>
              <a:t>Minimum changes in tooling life and material cost</a:t>
            </a:r>
          </a:p>
          <a:p>
            <a:pPr lvl="1"/>
            <a:r>
              <a:rPr lang="en-US" sz="1600" dirty="0" smtClean="0"/>
              <a:t>53mm motor (27/6 shed) incur an </a:t>
            </a:r>
            <a:r>
              <a:rPr lang="en-US" sz="1600" b="1" dirty="0" smtClean="0"/>
              <a:t>increase in cost </a:t>
            </a:r>
            <a:r>
              <a:rPr lang="en-US" sz="1600" dirty="0" smtClean="0"/>
              <a:t>of </a:t>
            </a:r>
            <a:r>
              <a:rPr lang="en-US" sz="1600" b="1" dirty="0" smtClean="0">
                <a:solidFill>
                  <a:srgbClr val="FF0000"/>
                </a:solidFill>
              </a:rPr>
              <a:t>$1.40</a:t>
            </a:r>
          </a:p>
          <a:p>
            <a:pPr lvl="1"/>
            <a:r>
              <a:rPr lang="en-US" sz="1400" dirty="0"/>
              <a:t>Motor piece price impact will need to be quoted on program to program basis as there could be some other associated costs (heat treat difference, error proofing, gross/net weight</a:t>
            </a:r>
            <a:r>
              <a:rPr lang="en-US" sz="1400" dirty="0" smtClean="0"/>
              <a:t>)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Other exotic material (Co-steel, Ni-steel etc.)</a:t>
            </a:r>
          </a:p>
          <a:p>
            <a:pPr lvl="1"/>
            <a:r>
              <a:rPr lang="en-US" sz="1600" dirty="0" smtClean="0"/>
              <a:t>Very expensive material </a:t>
            </a:r>
            <a:r>
              <a:rPr lang="en-US" sz="1600" dirty="0" smtClean="0">
                <a:solidFill>
                  <a:srgbClr val="FF0000"/>
                </a:solidFill>
              </a:rPr>
              <a:t>??</a:t>
            </a:r>
          </a:p>
          <a:p>
            <a:pPr lvl="1"/>
            <a:r>
              <a:rPr lang="en-US" sz="1600" b="1" dirty="0" smtClean="0"/>
              <a:t>Motor needs to be resized</a:t>
            </a:r>
          </a:p>
          <a:p>
            <a:pPr lvl="1"/>
            <a:r>
              <a:rPr lang="en-US" sz="1600" b="1" dirty="0" smtClean="0"/>
              <a:t>Lighter and Smaller Machine</a:t>
            </a:r>
            <a:r>
              <a:rPr lang="en-US" sz="1600" dirty="0" smtClean="0"/>
              <a:t> (~0.5Kg less                                    and Stator OD~76mm) possible </a:t>
            </a:r>
          </a:p>
          <a:p>
            <a:pPr lvl="1"/>
            <a:r>
              <a:rPr lang="en-US" sz="1600" dirty="0" smtClean="0"/>
              <a:t>Tooling life and other processing might change</a:t>
            </a:r>
          </a:p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5943600" cy="914400"/>
          </a:xfrm>
        </p:spPr>
        <p:txBody>
          <a:bodyPr/>
          <a:lstStyle/>
          <a:p>
            <a:r>
              <a:rPr lang="en-US" dirty="0" smtClean="0"/>
              <a:t>Reduction of Motor Friction-contd.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150" y="4800600"/>
            <a:ext cx="34250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6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7848600" cy="1752600"/>
          </a:xfrm>
        </p:spPr>
        <p:txBody>
          <a:bodyPr/>
          <a:lstStyle/>
          <a:p>
            <a:r>
              <a:rPr lang="en-US" sz="2000" dirty="0" smtClean="0"/>
              <a:t>Motivation score – 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On Track – Motor level study completed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Status - </a:t>
            </a:r>
            <a:r>
              <a:rPr lang="en-US" sz="1600" b="1" dirty="0" smtClean="0">
                <a:solidFill>
                  <a:srgbClr val="00B050"/>
                </a:solidFill>
              </a:rPr>
              <a:t>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5F2B8-CA52-4B7C-9C1F-028263963D50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5943600" cy="914400"/>
          </a:xfrm>
        </p:spPr>
        <p:txBody>
          <a:bodyPr/>
          <a:lstStyle/>
          <a:p>
            <a:r>
              <a:rPr lang="en-US" dirty="0" smtClean="0"/>
              <a:t>Reduction of Motor Friction-contd.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to Reduce Motor Thermal</a:t>
            </a:r>
            <a:br>
              <a:rPr lang="en-US" dirty="0" smtClean="0"/>
            </a:br>
            <a:r>
              <a:rPr lang="en-US" sz="2000" i="1" dirty="0" smtClean="0">
                <a:solidFill>
                  <a:srgbClr val="00B050"/>
                </a:solidFill>
              </a:rPr>
              <a:t>--PP 126 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sz="2000" dirty="0" smtClean="0"/>
              <a:t>Thermal reducing options tested on PSA BMPV motor</a:t>
            </a:r>
          </a:p>
          <a:p>
            <a:pPr lvl="1"/>
            <a:r>
              <a:rPr lang="en-US" sz="1600" dirty="0"/>
              <a:t>Varnished stator</a:t>
            </a:r>
          </a:p>
          <a:p>
            <a:pPr lvl="1"/>
            <a:r>
              <a:rPr lang="en-US" sz="1600" dirty="0"/>
              <a:t>New plastic insulator (copper filled)</a:t>
            </a:r>
          </a:p>
          <a:p>
            <a:pPr lvl="1"/>
            <a:r>
              <a:rPr lang="en-US" sz="1600" dirty="0"/>
              <a:t>Varnished stator with new </a:t>
            </a:r>
            <a:r>
              <a:rPr lang="en-US" sz="1600" dirty="0" smtClean="0"/>
              <a:t>insulator</a:t>
            </a:r>
          </a:p>
          <a:p>
            <a:r>
              <a:rPr lang="en-US" sz="2000" dirty="0" smtClean="0"/>
              <a:t>Additional Thermal reducing options</a:t>
            </a:r>
          </a:p>
          <a:p>
            <a:pPr lvl="1"/>
            <a:r>
              <a:rPr lang="en-US" sz="1600" dirty="0"/>
              <a:t>Potting the bottom end turn to motor housing</a:t>
            </a:r>
            <a:endParaRPr lang="en-US" sz="1600" dirty="0" smtClean="0"/>
          </a:p>
          <a:p>
            <a:r>
              <a:rPr lang="en-US" sz="2000" dirty="0" smtClean="0"/>
              <a:t>Thermal couple on top of winding at each phase and rotor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5F2B8-CA52-4B7C-9C1F-028263963D50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7" name="Picture 3" descr="C:\Users\sz0klh\Downloads\photo 2 (7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4076701"/>
            <a:ext cx="23876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6934200" y="3429000"/>
            <a:ext cx="152400" cy="1447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48991"/>
            <a:ext cx="2514600" cy="188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1981200" y="3429000"/>
            <a:ext cx="1905000" cy="1676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743200" y="3429000"/>
            <a:ext cx="1143000" cy="1752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8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</a:t>
            </a:r>
            <a:r>
              <a:rPr lang="en-US" dirty="0"/>
              <a:t>to Reduce Motor </a:t>
            </a:r>
            <a:r>
              <a:rPr lang="en-US" dirty="0" smtClean="0"/>
              <a:t>Thermal - contd.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5F2B8-CA52-4B7C-9C1F-028263963D50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066800"/>
            <a:ext cx="75438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Thermal </a:t>
            </a:r>
            <a:r>
              <a:rPr lang="en-US" sz="2000" dirty="0" smtClean="0"/>
              <a:t>Characterization of Motors (accuracy low to high)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 smtClean="0"/>
              <a:t>Lumped parameter analytical model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1400" b="1" dirty="0" smtClean="0">
                <a:solidFill>
                  <a:srgbClr val="FF0000"/>
                </a:solidFill>
              </a:rPr>
              <a:t>Future direction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 smtClean="0"/>
              <a:t>Combined electromagnetic and thermal analysis-CAE tool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 smtClean="0"/>
              <a:t>CFD based FEA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Tests on PSA motor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54514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5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</a:t>
            </a:r>
            <a:r>
              <a:rPr lang="en-US" dirty="0"/>
              <a:t>to Reduce Motor </a:t>
            </a:r>
            <a:r>
              <a:rPr lang="en-US" dirty="0" smtClean="0"/>
              <a:t>Thermal - contd.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5F2B8-CA52-4B7C-9C1F-028263963D50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066800"/>
            <a:ext cx="7543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Motivation score--6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 smtClean="0"/>
              <a:t>On track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 smtClean="0"/>
              <a:t>Status - </a:t>
            </a:r>
            <a:r>
              <a:rPr lang="en-US" sz="1600" b="1" dirty="0" smtClean="0">
                <a:solidFill>
                  <a:srgbClr val="00B050"/>
                </a:solidFill>
              </a:rPr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117644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PP-</a:t>
            </a:r>
            <a:r>
              <a:rPr lang="en-US" sz="2800" b="1" dirty="0"/>
              <a:t> 153</a:t>
            </a:r>
            <a:r>
              <a:rPr lang="en-US" sz="2800" b="1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 b="1" dirty="0"/>
              <a:t>Delta vs. Wye Motor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81000" y="990600"/>
            <a:ext cx="5798699" cy="543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lvl="0" indent="-231775" rtl="0">
              <a:spcBef>
                <a:spcPts val="0"/>
              </a:spcBef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000">
                <a:solidFill>
                  <a:srgbClr val="000000"/>
                </a:solidFill>
              </a:rPr>
              <a:t> Description</a:t>
            </a:r>
          </a:p>
          <a:p>
            <a:pPr marL="688975" lvl="1" indent="-346075" rtl="0">
              <a:spcBef>
                <a:spcPts val="320"/>
              </a:spcBef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600"/>
              <a:t>Implementation of Delta vs. Wye Connection Motor</a:t>
            </a:r>
          </a:p>
          <a:p>
            <a:pPr marL="688975" marR="0" lvl="1" indent="-3460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600"/>
              <a:t>Replacing Wye with Delta and eliminate neutral bus-bar</a:t>
            </a:r>
          </a:p>
          <a:p>
            <a:pPr marL="231775" marR="0" lvl="0" indent="-21272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60000"/>
              <a:buFont typeface="Arial"/>
              <a:buChar char="■"/>
            </a:pPr>
            <a:r>
              <a:rPr lang="en-US" sz="2000">
                <a:solidFill>
                  <a:srgbClr val="000000"/>
                </a:solidFill>
              </a:rPr>
              <a:t>Motivation (</a:t>
            </a:r>
            <a:r>
              <a:rPr lang="en-US" sz="2000"/>
              <a:t>4</a:t>
            </a:r>
            <a:r>
              <a:rPr lang="en-US" sz="2000">
                <a:solidFill>
                  <a:srgbClr val="000000"/>
                </a:solidFill>
              </a:rPr>
              <a:t>)</a:t>
            </a:r>
          </a:p>
          <a:p>
            <a:pPr marL="688975" lvl="1" indent="-346075" rtl="0">
              <a:spcBef>
                <a:spcPts val="320"/>
              </a:spcBef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600"/>
              <a:t>Simplification of Motor Winding for Suppliers and elimination of connections (6 or 9 depending on Implementation)</a:t>
            </a:r>
          </a:p>
          <a:p>
            <a:pPr marL="688975" lvl="1" indent="-346075" rtl="0">
              <a:spcBef>
                <a:spcPts val="320"/>
              </a:spcBef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600"/>
              <a:t>Cost Savings </a:t>
            </a:r>
          </a:p>
          <a:p>
            <a:pPr marL="349250" lvl="0" indent="-349250" rtl="0">
              <a:spcBef>
                <a:spcPts val="400"/>
              </a:spcBef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000">
                <a:solidFill>
                  <a:srgbClr val="000000"/>
                </a:solidFill>
              </a:rPr>
              <a:t>Deliverables</a:t>
            </a:r>
          </a:p>
          <a:p>
            <a:pPr marL="688975" lvl="1" indent="-346075" rtl="0">
              <a:spcBef>
                <a:spcPts val="320"/>
              </a:spcBef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600">
                <a:solidFill>
                  <a:srgbClr val="000000"/>
                </a:solidFill>
              </a:rPr>
              <a:t>Validated </a:t>
            </a:r>
            <a:r>
              <a:rPr lang="en-US" sz="1600"/>
              <a:t>Design that is interchangeable to the existing motor</a:t>
            </a:r>
          </a:p>
          <a:p>
            <a:pPr marL="688975" lvl="1" indent="-371475" rtl="0">
              <a:spcBef>
                <a:spcPts val="320"/>
              </a:spcBef>
              <a:buClr>
                <a:srgbClr val="E31937"/>
              </a:buClr>
              <a:buSzPct val="100000"/>
              <a:buFont typeface="Arial"/>
              <a:buChar char="−"/>
            </a:pPr>
            <a:r>
              <a:rPr lang="en-US" sz="1600"/>
              <a:t>In vehicle evaluation</a:t>
            </a:r>
          </a:p>
          <a:p>
            <a:pPr marL="688975" lvl="1" indent="-371475" rtl="0">
              <a:spcBef>
                <a:spcPts val="320"/>
              </a:spcBef>
              <a:buClr>
                <a:srgbClr val="E31937"/>
              </a:buClr>
              <a:buSzPct val="100000"/>
              <a:buFont typeface="Arial"/>
              <a:buChar char="−"/>
            </a:pPr>
            <a:r>
              <a:rPr lang="en-US" sz="1600"/>
              <a:t>Review Impact on Dual Windings (VSS - LoA Impact)</a:t>
            </a:r>
          </a:p>
          <a:p>
            <a:pPr marL="349250" lvl="0" indent="-349250" rtl="0">
              <a:spcBef>
                <a:spcPts val="400"/>
              </a:spcBef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000">
                <a:solidFill>
                  <a:srgbClr val="000000"/>
                </a:solidFill>
              </a:rPr>
              <a:t>Timing</a:t>
            </a:r>
          </a:p>
          <a:p>
            <a:pPr marL="688975" lvl="1" indent="-346075" rtl="0">
              <a:spcBef>
                <a:spcPts val="320"/>
              </a:spcBef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600"/>
              <a:t>2016 BMW</a:t>
            </a:r>
          </a:p>
          <a:p>
            <a:pPr marL="231775" marR="0" lvl="0" indent="-23812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80000"/>
              <a:buFont typeface="Arial"/>
              <a:buChar char="■"/>
            </a:pPr>
            <a:r>
              <a:rPr lang="en-US" sz="2000">
                <a:solidFill>
                  <a:srgbClr val="000000"/>
                </a:solidFill>
              </a:rPr>
              <a:t>Team Members/Customers</a:t>
            </a:r>
          </a:p>
          <a:p>
            <a:pPr marL="688975" lvl="1" indent="-346075" rtl="0">
              <a:spcBef>
                <a:spcPts val="320"/>
              </a:spcBef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600"/>
              <a:t>Rakib Islam</a:t>
            </a:r>
          </a:p>
          <a:p>
            <a:pPr marL="688975" lvl="1" indent="-371475" rtl="0">
              <a:spcBef>
                <a:spcPts val="320"/>
              </a:spcBef>
              <a:buClr>
                <a:srgbClr val="E31937"/>
              </a:buClr>
              <a:buSzPct val="100000"/>
              <a:buFont typeface="Arial"/>
              <a:buChar char="−"/>
            </a:pPr>
            <a:r>
              <a:rPr lang="en-US" sz="1600">
                <a:solidFill>
                  <a:srgbClr val="222222"/>
                </a:solidFill>
              </a:rPr>
              <a:t>Joanne Tersigni</a:t>
            </a:r>
          </a:p>
          <a:p>
            <a:pPr marL="457200" lvl="0" indent="0" rtl="0">
              <a:spcBef>
                <a:spcPts val="320"/>
              </a:spcBef>
              <a:buNone/>
            </a:pPr>
            <a:endParaRPr sz="1600">
              <a:solidFill>
                <a:srgbClr val="000000"/>
              </a:solidFill>
            </a:endParaRP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212" y="1535000"/>
            <a:ext cx="202882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6324600" y="1211600"/>
            <a:ext cx="2233799" cy="32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/>
              <a:t>Eliminate this neutral bus-bar</a:t>
            </a:r>
          </a:p>
        </p:txBody>
      </p:sp>
      <p:cxnSp>
        <p:nvCxnSpPr>
          <p:cNvPr id="201" name="Shape 201"/>
          <p:cNvCxnSpPr>
            <a:stCxn id="200" idx="2"/>
          </p:cNvCxnSpPr>
          <p:nvPr/>
        </p:nvCxnSpPr>
        <p:spPr>
          <a:xfrm>
            <a:off x="7441499" y="1534999"/>
            <a:ext cx="210000" cy="5810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1525" y="4802000"/>
            <a:ext cx="2798325" cy="9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5181600" y="4914925"/>
            <a:ext cx="3214499" cy="32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                    Delta                                   Wye</a:t>
            </a:r>
          </a:p>
        </p:txBody>
      </p:sp>
      <p:cxnSp>
        <p:nvCxnSpPr>
          <p:cNvPr id="204" name="Shape 204"/>
          <p:cNvCxnSpPr/>
          <p:nvPr/>
        </p:nvCxnSpPr>
        <p:spPr>
          <a:xfrm>
            <a:off x="8170825" y="2370900"/>
            <a:ext cx="357299" cy="235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5839075" y="5868500"/>
            <a:ext cx="3313500" cy="32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3-phase winding layout: delta vs wye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6075" y="3340825"/>
            <a:ext cx="1727799" cy="1155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Shape 207"/>
          <p:cNvCxnSpPr>
            <a:stCxn id="200" idx="2"/>
          </p:cNvCxnSpPr>
          <p:nvPr/>
        </p:nvCxnSpPr>
        <p:spPr>
          <a:xfrm flipH="1">
            <a:off x="6722399" y="1534999"/>
            <a:ext cx="719100" cy="242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201"/>
          <p:cNvCxnSpPr>
            <a:endCxn id="203" idx="0"/>
          </p:cNvCxnSpPr>
          <p:nvPr/>
        </p:nvCxnSpPr>
        <p:spPr>
          <a:xfrm flipH="1">
            <a:off x="6788850" y="3958699"/>
            <a:ext cx="125362" cy="95622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10219660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rial"/>
                <a:cs typeface="Arial"/>
                <a:sym typeface="Arial"/>
              </a:rPr>
              <a:t>PP-</a:t>
            </a:r>
            <a:r>
              <a:rPr lang="en-US" dirty="0"/>
              <a:t> 153</a:t>
            </a:r>
            <a:r>
              <a:rPr lang="en-US" dirty="0">
                <a:ea typeface="Arial"/>
                <a:cs typeface="Arial"/>
                <a:sym typeface="Arial"/>
              </a:rPr>
              <a:t>: </a:t>
            </a:r>
            <a:r>
              <a:rPr lang="en-US" dirty="0"/>
              <a:t>Delta vs. Wye </a:t>
            </a:r>
            <a:r>
              <a:rPr lang="en-US" dirty="0" smtClean="0"/>
              <a:t>Motor- contd.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5F2B8-CA52-4B7C-9C1F-028263963D50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066800"/>
            <a:ext cx="7543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Motivation score--4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 smtClean="0"/>
              <a:t>Supplier did not show the cost savings yet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 smtClean="0"/>
              <a:t>Status – </a:t>
            </a:r>
            <a:r>
              <a:rPr lang="en-US" sz="1600" b="1" dirty="0" smtClean="0">
                <a:solidFill>
                  <a:srgbClr val="FF0000"/>
                </a:solidFill>
              </a:rPr>
              <a:t>Red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</a:rPr>
              <a:t>More study in progress to come up with terminal design with no bus-bar</a:t>
            </a:r>
          </a:p>
        </p:txBody>
      </p:sp>
    </p:spTree>
    <p:extLst>
      <p:ext uri="{BB962C8B-B14F-4D97-AF65-F5344CB8AC3E}">
        <p14:creationId xmlns:p14="http://schemas.microsoft.com/office/powerpoint/2010/main" val="17092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Arial"/>
                <a:cs typeface="Arial"/>
                <a:sym typeface="Arial"/>
              </a:rPr>
              <a:t>Cogging Torque: A Competitive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5F2B8-CA52-4B7C-9C1F-028263963D50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066800"/>
            <a:ext cx="754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Key to the project PP 123 , PP 124: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C00000"/>
                </a:solidFill>
                <a:ea typeface="Arial"/>
                <a:cs typeface="Arial"/>
                <a:sym typeface="Arial"/>
              </a:rPr>
              <a:t>Optimized High Output Motor </a:t>
            </a:r>
            <a:r>
              <a:rPr lang="en-US" sz="1600" b="1" dirty="0" smtClean="0">
                <a:solidFill>
                  <a:srgbClr val="C00000"/>
                </a:solidFill>
                <a:ea typeface="Arial"/>
                <a:cs typeface="Arial"/>
                <a:sym typeface="Arial"/>
              </a:rPr>
              <a:t>Design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rgbClr val="C00000"/>
                </a:solidFill>
                <a:ea typeface="Arial"/>
                <a:cs typeface="Arial"/>
                <a:sym typeface="Arial"/>
              </a:rPr>
              <a:t>Cost </a:t>
            </a:r>
            <a:r>
              <a:rPr lang="en-US" sz="1600" b="1" dirty="0">
                <a:solidFill>
                  <a:srgbClr val="C00000"/>
                </a:solidFill>
                <a:ea typeface="Arial"/>
                <a:cs typeface="Arial"/>
                <a:sym typeface="Arial"/>
              </a:rPr>
              <a:t>Optimized Motor Design (IPM/skew/pole shape/WIH)</a:t>
            </a:r>
            <a:endParaRPr lang="en-US" sz="1600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1600" dirty="0" smtClean="0"/>
              <a:t>Need to understand the competition and our strengths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1600" dirty="0" smtClean="0"/>
              <a:t>Motivation score – 5, 10 respectively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044456"/>
            <a:ext cx="7391400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b="1" dirty="0" smtClean="0"/>
              <a:t>Need Software Optimized to Provide Cancellation with Low Voltage budget 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600" b="1" dirty="0" smtClean="0"/>
              <a:t>Before we can proceed with any new motor optimization. 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b="1" dirty="0" smtClean="0"/>
              <a:t>Tried optimizing with R1=R2 and 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600" b="1" dirty="0" smtClean="0"/>
              <a:t>Was not successful due to high Voltage Budget to provide Cancellation.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949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603</Words>
  <Application>Microsoft Office PowerPoint</Application>
  <PresentationFormat>On-screen Show (4:3)</PresentationFormat>
  <Paragraphs>102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Nexteer PPT_template</vt:lpstr>
      <vt:lpstr>Reduction of Motor Friction</vt:lpstr>
      <vt:lpstr>Reduction of Motor Friction-contd.</vt:lpstr>
      <vt:lpstr>Reduction of Motor Friction-contd.</vt:lpstr>
      <vt:lpstr>Measures to Reduce Motor Thermal --PP 126 </vt:lpstr>
      <vt:lpstr>Measures to Reduce Motor Thermal - contd.</vt:lpstr>
      <vt:lpstr>Measures to Reduce Motor Thermal - contd.</vt:lpstr>
      <vt:lpstr>PP- 153: Delta vs. Wye Motor</vt:lpstr>
      <vt:lpstr>PP- 153: Delta vs. Wye Motor- contd.</vt:lpstr>
      <vt:lpstr>Cogging Torque: A Competitive Analysis</vt:lpstr>
      <vt:lpstr>Cogging Torque: A Competitive Analysis - contd.</vt:lpstr>
      <vt:lpstr>Cogging Torque: A Competitive Analysis - contd.</vt:lpstr>
      <vt:lpstr>Cogging Torque: A Competitive Analysis - contd.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PSA Motor Thermal Reduction</dc:title>
  <dc:creator>Tom Savage</dc:creator>
  <cp:lastModifiedBy>Windows User</cp:lastModifiedBy>
  <cp:revision>118</cp:revision>
  <dcterms:created xsi:type="dcterms:W3CDTF">2015-05-26T16:32:13Z</dcterms:created>
  <dcterms:modified xsi:type="dcterms:W3CDTF">2015-06-10T20:53:51Z</dcterms:modified>
</cp:coreProperties>
</file>