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20" r:id="rId2"/>
  </p:sldMasterIdLst>
  <p:notesMasterIdLst>
    <p:notesMasterId r:id="rId6"/>
  </p:notesMasterIdLst>
  <p:handoutMasterIdLst>
    <p:handoutMasterId r:id="rId7"/>
  </p:handoutMasterIdLst>
  <p:sldIdLst>
    <p:sldId id="617" r:id="rId3"/>
    <p:sldId id="688" r:id="rId4"/>
    <p:sldId id="690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4C66F7-B913-4641-914A-EB613E85BF0C}">
          <p14:sldIdLst>
            <p14:sldId id="617"/>
            <p14:sldId id="688"/>
            <p14:sldId id="6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8046" autoAdjust="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49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14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37" tIns="45719" rIns="91437" bIns="457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37" tIns="45719" rIns="91437" bIns="45719" rtlCol="0"/>
          <a:lstStyle>
            <a:lvl1pPr algn="r">
              <a:defRPr sz="1200"/>
            </a:lvl1pPr>
          </a:lstStyle>
          <a:p>
            <a:fld id="{3FF410D1-E569-4A21-AD8C-D81986C1A0B8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4"/>
            <a:ext cx="3027363" cy="463550"/>
          </a:xfrm>
          <a:prstGeom prst="rect">
            <a:avLst/>
          </a:prstGeom>
        </p:spPr>
        <p:txBody>
          <a:bodyPr vert="horz" lIns="91437" tIns="45719" rIns="91437" bIns="457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4"/>
            <a:ext cx="3027363" cy="463550"/>
          </a:xfrm>
          <a:prstGeom prst="rect">
            <a:avLst/>
          </a:prstGeom>
        </p:spPr>
        <p:txBody>
          <a:bodyPr vert="horz" lIns="91437" tIns="45719" rIns="91437" bIns="45719" rtlCol="0" anchor="b"/>
          <a:lstStyle>
            <a:lvl1pPr algn="r">
              <a:defRPr sz="1200"/>
            </a:lvl1pPr>
          </a:lstStyle>
          <a:p>
            <a:fld id="{D655BA01-27CA-42F0-B755-D1CDE20E11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2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2956" tIns="46478" rIns="92956" bIns="464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464185"/>
          </a:xfrm>
          <a:prstGeom prst="rect">
            <a:avLst/>
          </a:prstGeom>
        </p:spPr>
        <p:txBody>
          <a:bodyPr vert="horz" lIns="92956" tIns="46478" rIns="92956" bIns="46478" rtlCol="0"/>
          <a:lstStyle>
            <a:lvl1pPr algn="r">
              <a:defRPr sz="1200"/>
            </a:lvl1pPr>
          </a:lstStyle>
          <a:p>
            <a:fld id="{74A56C93-BBF2-41F6-9F80-217ADFF93AA4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6" tIns="46478" rIns="92956" bIns="464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6" tIns="46478" rIns="92956" bIns="464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6" tIns="46478" rIns="92956" bIns="464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6" tIns="46478" rIns="92956" bIns="46478" rtlCol="0" anchor="b"/>
          <a:lstStyle>
            <a:lvl1pPr algn="r">
              <a:defRPr sz="1200"/>
            </a:lvl1pPr>
          </a:lstStyle>
          <a:p>
            <a:fld id="{AF896424-7FF6-4AF0-8902-354848AB88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8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24200"/>
            <a:ext cx="6477000" cy="87577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457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6800" y="5791200"/>
            <a:ext cx="4191000" cy="3810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presenter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 lang="en-US" sz="24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07363" y="6608763"/>
            <a:ext cx="6858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3E5355-3F28-4DA7-A08E-9E176869AE0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06363"/>
            <a:ext cx="7597775" cy="7032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073150"/>
            <a:ext cx="4149725" cy="5318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073150"/>
            <a:ext cx="4149725" cy="53181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24200"/>
            <a:ext cx="6477000" cy="87577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457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6800" y="5791200"/>
            <a:ext cx="4191000" cy="3810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presenter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3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2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4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385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38599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E789-DD6F-479C-8AD4-134D0DCC28C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0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4639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4639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99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40134-D370-4606-BC8E-5D7F6BECE8F3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2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36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036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20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Click to edit Picture caption"/>
          <p:cNvSpPr>
            <a:spLocks noGrp="1"/>
          </p:cNvSpPr>
          <p:nvPr>
            <p:ph type="title" hasCustomPrompt="1"/>
          </p:nvPr>
        </p:nvSpPr>
        <p:spPr>
          <a:xfrm>
            <a:off x="1792288" y="3962400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349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529138"/>
            <a:ext cx="5486400" cy="1109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a description of the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6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 lang="en-US" sz="24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07363" y="6608763"/>
            <a:ext cx="6858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3E5355-3F28-4DA7-A08E-9E176869AE0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7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06363"/>
            <a:ext cx="7597775" cy="7032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073150"/>
            <a:ext cx="4149725" cy="5318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073150"/>
            <a:ext cx="4149725" cy="53181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435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2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0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385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38599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E789-DD6F-479C-8AD4-134D0DCC28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4639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4639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40134-D370-4606-BC8E-5D7F6BECE8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36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036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Click to edit Picture caption"/>
          <p:cNvSpPr>
            <a:spLocks noGrp="1"/>
          </p:cNvSpPr>
          <p:nvPr>
            <p:ph type="title" hasCustomPrompt="1"/>
          </p:nvPr>
        </p:nvSpPr>
        <p:spPr>
          <a:xfrm>
            <a:off x="1792288" y="3962400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349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529138"/>
            <a:ext cx="5486400" cy="1109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a description of the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5400" y="6719888"/>
            <a:ext cx="12192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719888"/>
            <a:ext cx="33528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719888"/>
            <a:ext cx="13716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7D14AFD-0FA5-444D-BDEF-F7A99A5960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5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5400" y="6719888"/>
            <a:ext cx="12192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719888"/>
            <a:ext cx="33528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719888"/>
            <a:ext cx="13716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7D14AFD-0FA5-444D-BDEF-F7A99A596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5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LoA</a:t>
            </a:r>
            <a:r>
              <a:rPr lang="en-US" dirty="0" smtClean="0"/>
              <a:t> – Estimates: </a:t>
            </a:r>
            <a:r>
              <a:rPr lang="en-US" dirty="0" smtClean="0"/>
              <a:t>Single Micro, Dual </a:t>
            </a:r>
            <a:r>
              <a:rPr lang="en-US" dirty="0" smtClean="0"/>
              <a:t>Inverter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56326"/>
              </p:ext>
            </p:extLst>
          </p:nvPr>
        </p:nvGraphicFramePr>
        <p:xfrm>
          <a:off x="533400" y="1397000"/>
          <a:ext cx="685799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168"/>
                <a:gridCol w="1671277"/>
                <a:gridCol w="1671277"/>
                <a:gridCol w="16712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Failure Rate</a:t>
                      </a:r>
                      <a:r>
                        <a:rPr lang="en-US" baseline="0" dirty="0" smtClean="0"/>
                        <a:t> Catalog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Mission Profile /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Design</a:t>
                      </a:r>
                      <a:r>
                        <a:rPr lang="en-US" baseline="0" dirty="0" smtClean="0"/>
                        <a:t>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 Components 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SN29500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 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SN29500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213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 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IEC 62380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Passenger Compartment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292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 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IEC 62380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Eng</a:t>
                      </a:r>
                      <a:r>
                        <a:rPr lang="en-US" dirty="0" smtClean="0"/>
                        <a:t> 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427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253 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IEC 62380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Ford CEPS Profile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343 FIT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199 FIT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IEC 62380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Ford REPS Profile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294 FIT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5943600" y="4648200"/>
            <a:ext cx="1295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286500" y="5486400"/>
            <a:ext cx="1905000" cy="609600"/>
          </a:xfrm>
          <a:prstGeom prst="wedgeRoundRectCallout">
            <a:avLst>
              <a:gd name="adj1" fmla="val -32708"/>
              <a:gd name="adj2" fmla="val -11426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r>
              <a:rPr lang="en-US" sz="1200" dirty="0" smtClean="0"/>
              <a:t>Did not achieve 100 FIT, so develop </a:t>
            </a:r>
            <a:r>
              <a:rPr lang="en-US" sz="1200" dirty="0" smtClean="0">
                <a:solidFill>
                  <a:srgbClr val="FF0000"/>
                </a:solidFill>
              </a:rPr>
              <a:t>dual micro </a:t>
            </a:r>
            <a:r>
              <a:rPr lang="en-US" sz="1200" dirty="0" smtClean="0"/>
              <a:t>proposal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455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FIT Rate Improvements…Beyond just dual inverter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the Dual Inverter…Largest remaining contributors to </a:t>
            </a:r>
            <a:r>
              <a:rPr lang="en-US" dirty="0" err="1" smtClean="0"/>
              <a:t>LoA</a:t>
            </a:r>
            <a:r>
              <a:rPr lang="en-US" dirty="0" smtClean="0"/>
              <a:t> (IEC 62380 w/Ford REPS temperature):</a:t>
            </a:r>
          </a:p>
          <a:p>
            <a:pPr lvl="1"/>
            <a:r>
              <a:rPr lang="en-US" dirty="0" smtClean="0"/>
              <a:t>Microprocessor </a:t>
            </a:r>
            <a:r>
              <a:rPr lang="en-US" dirty="0"/>
              <a:t>&amp; CPU Clocking </a:t>
            </a:r>
            <a:r>
              <a:rPr lang="en-US" dirty="0" smtClean="0"/>
              <a:t>Circuit (~147 FIT) </a:t>
            </a:r>
          </a:p>
          <a:p>
            <a:pPr lvl="2"/>
            <a:r>
              <a:rPr lang="en-US" sz="1400" dirty="0" smtClean="0"/>
              <a:t>Micro’s raw failure rate = 172.5 FIT, ~69 FIT residual</a:t>
            </a:r>
          </a:p>
          <a:p>
            <a:pPr lvl="1"/>
            <a:r>
              <a:rPr lang="en-US" dirty="0" smtClean="0"/>
              <a:t>ECU </a:t>
            </a:r>
            <a:r>
              <a:rPr lang="en-US" dirty="0"/>
              <a:t>Power Supply  </a:t>
            </a:r>
            <a:r>
              <a:rPr lang="en-US" dirty="0" smtClean="0"/>
              <a:t>(~96 </a:t>
            </a:r>
            <a:r>
              <a:rPr lang="en-US" dirty="0"/>
              <a:t>FIT</a:t>
            </a:r>
            <a:r>
              <a:rPr lang="en-US" dirty="0" smtClean="0"/>
              <a:t>)</a:t>
            </a:r>
          </a:p>
          <a:p>
            <a:pPr lvl="2"/>
            <a:r>
              <a:rPr lang="en-US" sz="1400" dirty="0" smtClean="0"/>
              <a:t>This number already includes as many improvements as practical including series capacitors to eliminate single point </a:t>
            </a:r>
            <a:r>
              <a:rPr lang="en-US" sz="1400" dirty="0" err="1" smtClean="0"/>
              <a:t>LoA</a:t>
            </a:r>
            <a:r>
              <a:rPr lang="en-US" sz="1400" dirty="0" smtClean="0"/>
              <a:t>.  (Base failure rate = 220 FIT)</a:t>
            </a:r>
          </a:p>
          <a:p>
            <a:pPr lvl="1"/>
            <a:r>
              <a:rPr lang="en-US" dirty="0" smtClean="0"/>
              <a:t>Reverse Battery Protection Circuit (~23 FIT)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Next steps to achieve &lt;100 </a:t>
            </a:r>
            <a:r>
              <a:rPr lang="en-US" dirty="0" smtClean="0"/>
              <a:t>FIT:</a:t>
            </a:r>
          </a:p>
          <a:p>
            <a:pPr lvl="1"/>
            <a:r>
              <a:rPr lang="en-US" dirty="0" smtClean="0"/>
              <a:t>Dual microprocessor</a:t>
            </a:r>
            <a:r>
              <a:rPr lang="en-US" dirty="0"/>
              <a:t> </a:t>
            </a:r>
            <a:r>
              <a:rPr lang="en-US" dirty="0" smtClean="0"/>
              <a:t>with independent power supplies.</a:t>
            </a:r>
          </a:p>
          <a:p>
            <a:pPr lvl="2"/>
            <a:r>
              <a:rPr lang="en-US" sz="1400" dirty="0" smtClean="0"/>
              <a:t>Design can still include the use of the same battery supply voltage, battery filtering circuit, and reverse battery protection.</a:t>
            </a:r>
          </a:p>
          <a:p>
            <a:pPr lvl="2"/>
            <a:r>
              <a:rPr lang="en-US" sz="1400" dirty="0" smtClean="0"/>
              <a:t>Achieved </a:t>
            </a:r>
            <a:r>
              <a:rPr lang="en-US" sz="1400" dirty="0" smtClean="0">
                <a:solidFill>
                  <a:srgbClr val="FF0000"/>
                </a:solidFill>
              </a:rPr>
              <a:t>48 FIT</a:t>
            </a:r>
            <a:r>
              <a:rPr lang="en-US" sz="1400" dirty="0" smtClean="0"/>
              <a:t> with Ford REPS temperature profile</a:t>
            </a:r>
          </a:p>
        </p:txBody>
      </p:sp>
    </p:spTree>
    <p:extLst>
      <p:ext uri="{BB962C8B-B14F-4D97-AF65-F5344CB8AC3E}">
        <p14:creationId xmlns:p14="http://schemas.microsoft.com/office/powerpoint/2010/main" val="14183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Mechanization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00"/>
            <a:ext cx="5181600" cy="650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3657600" y="228600"/>
            <a:ext cx="1219200" cy="9144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rtlCol="0" anchor="ctr" anchorCtr="1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2004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LoA</a:t>
            </a:r>
            <a:r>
              <a:rPr lang="en-US" dirty="0" smtClean="0"/>
              <a:t> FIT:  </a:t>
            </a:r>
            <a:r>
              <a:rPr lang="en-US" dirty="0" smtClean="0">
                <a:solidFill>
                  <a:srgbClr val="FF0000"/>
                </a:solidFill>
              </a:rPr>
              <a:t>48 FIT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Ford REPS temperature</a:t>
            </a:r>
          </a:p>
          <a:p>
            <a:endParaRPr lang="en-US" dirty="0" smtClean="0"/>
          </a:p>
          <a:p>
            <a:r>
              <a:rPr lang="en-US" dirty="0" smtClean="0"/>
              <a:t>Remaining </a:t>
            </a:r>
            <a:r>
              <a:rPr lang="en-US" dirty="0" err="1" smtClean="0"/>
              <a:t>LoA</a:t>
            </a:r>
            <a:r>
              <a:rPr lang="en-US" dirty="0" smtClean="0"/>
              <a:t> FIT sources</a:t>
            </a:r>
          </a:p>
          <a:p>
            <a:pPr lvl="1"/>
            <a:r>
              <a:rPr lang="en-US" dirty="0" smtClean="0"/>
              <a:t>Shared components:  </a:t>
            </a:r>
          </a:p>
          <a:p>
            <a:pPr lvl="2"/>
            <a:r>
              <a:rPr lang="en-US" dirty="0" smtClean="0"/>
              <a:t>Power Filters</a:t>
            </a:r>
          </a:p>
          <a:p>
            <a:pPr lvl="2"/>
            <a:r>
              <a:rPr lang="en-US" dirty="0" smtClean="0"/>
              <a:t>Reverse Battery Protection</a:t>
            </a:r>
          </a:p>
          <a:p>
            <a:endParaRPr lang="en-US" dirty="0" smtClean="0"/>
          </a:p>
          <a:p>
            <a:r>
              <a:rPr lang="en-US" dirty="0" smtClean="0"/>
              <a:t>Not included</a:t>
            </a:r>
          </a:p>
          <a:p>
            <a:pPr lvl="1"/>
            <a:r>
              <a:rPr lang="en-US" dirty="0" smtClean="0"/>
              <a:t>Vehicle power supply</a:t>
            </a:r>
            <a:endParaRPr lang="en-US" dirty="0"/>
          </a:p>
          <a:p>
            <a:pPr lvl="2"/>
            <a:endParaRPr lang="en-US" b="1" u="sng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200154"/>
              </p:ext>
            </p:extLst>
          </p:nvPr>
        </p:nvGraphicFramePr>
        <p:xfrm>
          <a:off x="2895600" y="1524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524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6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External">
  <a:themeElements>
    <a:clrScheme name="Nexteer">
      <a:dk1>
        <a:sysClr val="windowText" lastClr="000000"/>
      </a:dk1>
      <a:lt1>
        <a:sysClr val="window" lastClr="FFFFFF"/>
      </a:lt1>
      <a:dk2>
        <a:srgbClr val="C3092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50000"/>
          </a:schemeClr>
        </a:solidFill>
        <a:ln w="9525">
          <a:solidFill>
            <a:schemeClr val="tx1"/>
          </a:solidFill>
          <a:round/>
          <a:headEnd/>
          <a:tailEnd/>
        </a:ln>
        <a:effectLst>
          <a:prstShdw prst="shdw17" dist="17961" dir="2700000">
            <a:srgbClr val="7A0000"/>
          </a:prstShdw>
        </a:effectLst>
      </a:spPr>
      <a:bodyPr anchor="ctr" anchorCtr="1"/>
      <a:lstStyle>
        <a:defPPr algn="ctr">
          <a:spcBef>
            <a:spcPct val="50000"/>
          </a:spcBef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1_Nexteer External">
  <a:themeElements>
    <a:clrScheme name="Nexteer">
      <a:dk1>
        <a:sysClr val="windowText" lastClr="000000"/>
      </a:dk1>
      <a:lt1>
        <a:sysClr val="window" lastClr="FFFFFF"/>
      </a:lt1>
      <a:dk2>
        <a:srgbClr val="C3092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50000"/>
          </a:schemeClr>
        </a:solidFill>
        <a:ln w="9525">
          <a:solidFill>
            <a:schemeClr val="tx1"/>
          </a:solidFill>
          <a:round/>
          <a:headEnd/>
          <a:tailEnd/>
        </a:ln>
        <a:effectLst>
          <a:prstShdw prst="shdw17" dist="17961" dir="2700000">
            <a:srgbClr val="7A0000"/>
          </a:prstShdw>
        </a:effectLst>
      </a:spPr>
      <a:bodyPr anchor="ctr" anchorCtr="1"/>
      <a:lstStyle>
        <a:defPPr algn="ctr">
          <a:spcBef>
            <a:spcPct val="50000"/>
          </a:spcBef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Corporate-Overview-20140428</Template>
  <TotalTime>14033</TotalTime>
  <Words>234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Nexteer External</vt:lpstr>
      <vt:lpstr>1_Nexteer External</vt:lpstr>
      <vt:lpstr>Worksheet</vt:lpstr>
      <vt:lpstr>LoA – Estimates: Single Micro, Dual Inverter</vt:lpstr>
      <vt:lpstr>Additional FIT Rate Improvements…Beyond just dual inverter</vt:lpstr>
      <vt:lpstr>Mechanization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Lidbeck, Kevin</dc:creator>
  <cp:lastModifiedBy>Pattok, Kathryn</cp:lastModifiedBy>
  <cp:revision>676</cp:revision>
  <cp:lastPrinted>2015-05-18T12:35:27Z</cp:lastPrinted>
  <dcterms:created xsi:type="dcterms:W3CDTF">2014-04-14T19:28:15Z</dcterms:created>
  <dcterms:modified xsi:type="dcterms:W3CDTF">2015-06-18T12:28:19Z</dcterms:modified>
</cp:coreProperties>
</file>