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mp4" ContentType="video/mp4"/>
  <Default Extension="rels" ContentType="application/vnd.openxmlformats-package.relationships+xml"/>
  <Default Extension="wdp" ContentType="image/vnd.ms-photo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260" r:id="rId3"/>
    <p:sldId id="261" r:id="rId4"/>
    <p:sldId id="271" r:id="rId5"/>
    <p:sldId id="269" r:id="rId6"/>
    <p:sldId id="298" r:id="rId7"/>
    <p:sldId id="277" r:id="rId8"/>
    <p:sldId id="278" r:id="rId9"/>
    <p:sldId id="272" r:id="rId10"/>
    <p:sldId id="273" r:id="rId11"/>
    <p:sldId id="274" r:id="rId12"/>
    <p:sldId id="262" r:id="rId13"/>
    <p:sldId id="297" r:id="rId14"/>
    <p:sldId id="263" r:id="rId15"/>
    <p:sldId id="299" r:id="rId16"/>
    <p:sldId id="279" r:id="rId17"/>
    <p:sldId id="286" r:id="rId18"/>
    <p:sldId id="280" r:id="rId19"/>
    <p:sldId id="281" r:id="rId20"/>
    <p:sldId id="282" r:id="rId21"/>
    <p:sldId id="284" r:id="rId22"/>
    <p:sldId id="283" r:id="rId23"/>
    <p:sldId id="287" r:id="rId24"/>
    <p:sldId id="290" r:id="rId25"/>
    <p:sldId id="289" r:id="rId26"/>
    <p:sldId id="264" r:id="rId27"/>
    <p:sldId id="291" r:id="rId28"/>
    <p:sldId id="294" r:id="rId29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5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EDC"/>
    <a:srgbClr val="E2EEEE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08" autoAdjust="0"/>
    <p:restoredTop sz="86816" autoAdjust="0"/>
  </p:normalViewPr>
  <p:slideViewPr>
    <p:cSldViewPr>
      <p:cViewPr varScale="1">
        <p:scale>
          <a:sx n="186" d="100"/>
          <a:sy n="186" d="100"/>
        </p:scale>
        <p:origin x="1080" y="192"/>
      </p:cViewPr>
      <p:guideLst>
        <p:guide orient="horz" pos="3753"/>
        <p:guide pos="2880"/>
      </p:guideLst>
    </p:cSldViewPr>
  </p:slideViewPr>
  <p:outlineViewPr>
    <p:cViewPr>
      <p:scale>
        <a:sx n="33" d="100"/>
        <a:sy n="33" d="100"/>
      </p:scale>
      <p:origin x="0" y="24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206"/>
    </p:cViewPr>
  </p:sorterViewPr>
  <p:notesViewPr>
    <p:cSldViewPr>
      <p:cViewPr varScale="1">
        <p:scale>
          <a:sx n="53" d="100"/>
          <a:sy n="53" d="100"/>
        </p:scale>
        <p:origin x="-2820" y="-90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Relationship Id="rId2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Excel%20Template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5205738171617"/>
          <c:y val="0.0341482302074707"/>
          <c:w val="0.815993556361011"/>
          <c:h val="0.84012419493775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Faulted Performance (Inverse)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0.0</c:v>
                </c:pt>
                <c:pt idx="1">
                  <c:v>10.0</c:v>
                </c:pt>
                <c:pt idx="2">
                  <c:v>10.0</c:v>
                </c:pt>
                <c:pt idx="3">
                  <c:v>100.0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1.0</c:v>
                </c:pt>
                <c:pt idx="1">
                  <c:v>1.0</c:v>
                </c:pt>
                <c:pt idx="2">
                  <c:v>3.0</c:v>
                </c:pt>
                <c:pt idx="3">
                  <c:v>3.0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7156736"/>
        <c:axId val="1583094224"/>
      </c:scatterChart>
      <c:valAx>
        <c:axId val="2117156736"/>
        <c:scaling>
          <c:orientation val="minMax"/>
          <c:max val="100.0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 dirty="0"/>
                  <a:t>Failure Rate</a:t>
                </a:r>
              </a:p>
            </c:rich>
          </c:tx>
          <c:layout>
            <c:manualLayout>
              <c:xMode val="edge"/>
              <c:yMode val="edge"/>
              <c:x val="0.441668124817731"/>
              <c:y val="0.930151347302901"/>
            </c:manualLayout>
          </c:layout>
          <c:overlay val="0"/>
        </c:title>
        <c:numFmt formatCode="General" sourceLinked="1"/>
        <c:majorTickMark val="out"/>
        <c:minorTickMark val="none"/>
        <c:tickLblPos val="none"/>
        <c:crossAx val="1583094224"/>
        <c:crosses val="max"/>
        <c:crossBetween val="midCat"/>
      </c:valAx>
      <c:valAx>
        <c:axId val="1583094224"/>
        <c:scaling>
          <c:orientation val="maxMin"/>
          <c:max val="5.0"/>
          <c:min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 b="0" dirty="0" smtClean="0"/>
                  <a:t>Low&lt;</a:t>
                </a:r>
                <a:r>
                  <a:rPr lang="en-US" sz="1200" b="0" baseline="0" dirty="0" smtClean="0"/>
                  <a:t>       </a:t>
                </a:r>
                <a:r>
                  <a:rPr lang="en-US" sz="1200" dirty="0" smtClean="0"/>
                  <a:t>Fault</a:t>
                </a:r>
                <a:r>
                  <a:rPr lang="en-US" sz="1200" baseline="0" dirty="0" smtClean="0"/>
                  <a:t> Severity         </a:t>
                </a:r>
                <a:r>
                  <a:rPr lang="en-US" sz="1200" b="0" dirty="0" smtClean="0"/>
                  <a:t>&gt;High</a:t>
                </a:r>
                <a:endParaRPr lang="en-US" sz="1200" b="0" dirty="0"/>
              </a:p>
            </c:rich>
          </c:tx>
          <c:layout>
            <c:manualLayout>
              <c:xMode val="edge"/>
              <c:yMode val="edge"/>
              <c:x val="0.0634476246024802"/>
              <c:y val="0.105378456255555"/>
            </c:manualLayout>
          </c:layout>
          <c:overlay val="0"/>
        </c:title>
        <c:numFmt formatCode="General" sourceLinked="1"/>
        <c:majorTickMark val="out"/>
        <c:minorTickMark val="none"/>
        <c:tickLblPos val="none"/>
        <c:txPr>
          <a:bodyPr/>
          <a:lstStyle/>
          <a:p>
            <a:pPr>
              <a:defRPr sz="1050"/>
            </a:pPr>
            <a:endParaRPr lang="en-US"/>
          </a:p>
        </c:txPr>
        <c:crossAx val="2117156736"/>
        <c:crosses val="autoZero"/>
        <c:crossBetween val="midCat"/>
        <c:majorUnit val="1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921708223972004"/>
          <c:y val="0.044806664791901"/>
          <c:w val="0.890853868960824"/>
          <c:h val="0.715891451068617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Sheet1!$A$1:$A$9</c:f>
              <c:strCache>
                <c:ptCount val="9"/>
                <c:pt idx="0">
                  <c:v>Baseline</c:v>
                </c:pt>
                <c:pt idx="1">
                  <c:v>A-0</c:v>
                </c:pt>
                <c:pt idx="2">
                  <c:v>A-P</c:v>
                </c:pt>
                <c:pt idx="3">
                  <c:v>A-TP</c:v>
                </c:pt>
                <c:pt idx="4">
                  <c:v>A-TPF</c:v>
                </c:pt>
                <c:pt idx="5">
                  <c:v>B-TP</c:v>
                </c:pt>
                <c:pt idx="6">
                  <c:v>B-TPF</c:v>
                </c:pt>
                <c:pt idx="7">
                  <c:v>F-0</c:v>
                </c:pt>
                <c:pt idx="8">
                  <c:v>F-B</c:v>
                </c:pt>
              </c:strCache>
            </c:strRef>
          </c:cat>
          <c:val>
            <c:numRef>
              <c:f>Sheet1!$B$1:$B$9</c:f>
              <c:numCache>
                <c:formatCode>General</c:formatCode>
                <c:ptCount val="9"/>
                <c:pt idx="0">
                  <c:v>820.0</c:v>
                </c:pt>
                <c:pt idx="1">
                  <c:v>510.0</c:v>
                </c:pt>
                <c:pt idx="2">
                  <c:v>430.0</c:v>
                </c:pt>
                <c:pt idx="3">
                  <c:v>440.0</c:v>
                </c:pt>
                <c:pt idx="4">
                  <c:v>310.0</c:v>
                </c:pt>
                <c:pt idx="5">
                  <c:v>280.0</c:v>
                </c:pt>
                <c:pt idx="6">
                  <c:v>160.0</c:v>
                </c:pt>
                <c:pt idx="7">
                  <c:v>30.0</c:v>
                </c:pt>
                <c:pt idx="8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5819792"/>
        <c:axId val="-2076935600"/>
      </c:barChart>
      <c:catAx>
        <c:axId val="21358197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076935600"/>
        <c:crosses val="autoZero"/>
        <c:auto val="1"/>
        <c:lblAlgn val="ctr"/>
        <c:lblOffset val="100"/>
        <c:noMultiLvlLbl val="0"/>
      </c:catAx>
      <c:valAx>
        <c:axId val="-2076935600"/>
        <c:scaling>
          <c:orientation val="minMax"/>
          <c:max val="10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FIT Rate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216049382716049"/>
              <c:y val="0.2941139388826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135819792"/>
        <c:crosses val="autoZero"/>
        <c:crossBetween val="between"/>
        <c:majorUnit val="1000.0"/>
      </c:valAx>
      <c:spPr>
        <a:ln>
          <a:solidFill>
            <a:schemeClr val="accent5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0B3C67-09ED-47FC-88E5-59A58E130587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FED4CF-E7AF-416F-9EBD-133076BBEB9D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Fault</a:t>
          </a:r>
          <a:endParaRPr lang="en-US" dirty="0"/>
        </a:p>
      </dgm:t>
    </dgm:pt>
    <dgm:pt modelId="{391D1ACA-146D-4C5A-9C3F-64B305BCFA4F}" type="parTrans" cxnId="{CB5AF782-399D-434E-9E64-95CD27E8E657}">
      <dgm:prSet/>
      <dgm:spPr/>
      <dgm:t>
        <a:bodyPr/>
        <a:lstStyle/>
        <a:p>
          <a:endParaRPr lang="en-US"/>
        </a:p>
      </dgm:t>
    </dgm:pt>
    <dgm:pt modelId="{B17AEE6A-F6B5-4263-A920-9094A292B279}" type="sibTrans" cxnId="{CB5AF782-399D-434E-9E64-95CD27E8E657}">
      <dgm:prSet/>
      <dgm:spPr/>
      <dgm:t>
        <a:bodyPr/>
        <a:lstStyle/>
        <a:p>
          <a:endParaRPr lang="en-US"/>
        </a:p>
      </dgm:t>
    </dgm:pt>
    <dgm:pt modelId="{35BCDE16-2511-4271-A3AB-E085E9458E39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Full Assist Performance</a:t>
          </a:r>
          <a:endParaRPr lang="en-US" dirty="0"/>
        </a:p>
      </dgm:t>
    </dgm:pt>
    <dgm:pt modelId="{868214C5-F745-42E1-9B24-A42D2364930D}" type="parTrans" cxnId="{A33CC745-9314-4083-B9D2-6AF40208F189}">
      <dgm:prSet/>
      <dgm:spPr/>
      <dgm:t>
        <a:bodyPr/>
        <a:lstStyle/>
        <a:p>
          <a:endParaRPr lang="en-US"/>
        </a:p>
      </dgm:t>
    </dgm:pt>
    <dgm:pt modelId="{4521DE2B-6827-475D-A318-781B9B58E00E}" type="sibTrans" cxnId="{A33CC745-9314-4083-B9D2-6AF40208F189}">
      <dgm:prSet/>
      <dgm:spPr/>
      <dgm:t>
        <a:bodyPr/>
        <a:lstStyle/>
        <a:p>
          <a:endParaRPr lang="en-US"/>
        </a:p>
      </dgm:t>
    </dgm:pt>
    <dgm:pt modelId="{0153CDB9-BE42-4A4C-B09F-007AE8640328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Reduced Assist Performance</a:t>
          </a:r>
          <a:endParaRPr lang="en-US" dirty="0"/>
        </a:p>
      </dgm:t>
    </dgm:pt>
    <dgm:pt modelId="{B04227EA-A44C-4E08-946E-977B04146875}" type="parTrans" cxnId="{F611AA56-7B96-49EE-8CE3-84A18E63848A}">
      <dgm:prSet/>
      <dgm:spPr/>
      <dgm:t>
        <a:bodyPr/>
        <a:lstStyle/>
        <a:p>
          <a:endParaRPr lang="en-US"/>
        </a:p>
      </dgm:t>
    </dgm:pt>
    <dgm:pt modelId="{BF5C1A8D-C8E2-455E-87FF-BD93C06FD8C5}" type="sibTrans" cxnId="{F611AA56-7B96-49EE-8CE3-84A18E63848A}">
      <dgm:prSet/>
      <dgm:spPr/>
      <dgm:t>
        <a:bodyPr/>
        <a:lstStyle/>
        <a:p>
          <a:endParaRPr lang="en-US"/>
        </a:p>
      </dgm:t>
    </dgm:pt>
    <dgm:pt modelId="{651C020A-819C-495B-A938-05658BC30B00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Shutdown</a:t>
          </a:r>
          <a:endParaRPr lang="en-US" dirty="0"/>
        </a:p>
      </dgm:t>
    </dgm:pt>
    <dgm:pt modelId="{D7C7D8E0-BC69-4979-9607-A53E8F972D5D}" type="parTrans" cxnId="{C6930434-68FE-455C-AF8C-4BD330901A29}">
      <dgm:prSet/>
      <dgm:spPr/>
      <dgm:t>
        <a:bodyPr/>
        <a:lstStyle/>
        <a:p>
          <a:endParaRPr lang="en-US"/>
        </a:p>
      </dgm:t>
    </dgm:pt>
    <dgm:pt modelId="{8A18FB10-3F51-4124-8263-4805ED2FF24E}" type="sibTrans" cxnId="{C6930434-68FE-455C-AF8C-4BD330901A29}">
      <dgm:prSet/>
      <dgm:spPr/>
      <dgm:t>
        <a:bodyPr/>
        <a:lstStyle/>
        <a:p>
          <a:endParaRPr lang="en-US"/>
        </a:p>
      </dgm:t>
    </dgm:pt>
    <dgm:pt modelId="{DD355787-54A9-49C4-A623-7929E56FCD7D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“Limp Home”</a:t>
          </a:r>
          <a:endParaRPr lang="en-US" dirty="0"/>
        </a:p>
      </dgm:t>
    </dgm:pt>
    <dgm:pt modelId="{3F6B7876-FF7A-4FAA-82A3-37E89FDF8A16}" type="parTrans" cxnId="{33A507AA-2010-40C1-9F39-D0E9FCBEBB3E}">
      <dgm:prSet/>
      <dgm:spPr/>
      <dgm:t>
        <a:bodyPr/>
        <a:lstStyle/>
        <a:p>
          <a:endParaRPr lang="en-US"/>
        </a:p>
      </dgm:t>
    </dgm:pt>
    <dgm:pt modelId="{72B26145-F970-46CB-9EF5-F09ED2CDF778}" type="sibTrans" cxnId="{33A507AA-2010-40C1-9F39-D0E9FCBEBB3E}">
      <dgm:prSet/>
      <dgm:spPr/>
      <dgm:t>
        <a:bodyPr/>
        <a:lstStyle/>
        <a:p>
          <a:endParaRPr lang="en-US"/>
        </a:p>
      </dgm:t>
    </dgm:pt>
    <dgm:pt modelId="{62AEB676-8CE9-4A54-9713-3E441942CCDF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Ramp Out</a:t>
          </a:r>
          <a:endParaRPr lang="en-US" dirty="0"/>
        </a:p>
      </dgm:t>
    </dgm:pt>
    <dgm:pt modelId="{15339660-8563-43BE-ABBC-3AD1B08F62F9}" type="parTrans" cxnId="{60D0CE46-8721-4404-8714-F719B7A5C6E1}">
      <dgm:prSet/>
      <dgm:spPr/>
      <dgm:t>
        <a:bodyPr/>
        <a:lstStyle/>
        <a:p>
          <a:endParaRPr lang="en-US"/>
        </a:p>
      </dgm:t>
    </dgm:pt>
    <dgm:pt modelId="{DE2A50D8-EADD-47FE-9A7D-6BBE6D499079}" type="sibTrans" cxnId="{60D0CE46-8721-4404-8714-F719B7A5C6E1}">
      <dgm:prSet/>
      <dgm:spPr/>
      <dgm:t>
        <a:bodyPr/>
        <a:lstStyle/>
        <a:p>
          <a:endParaRPr lang="en-US"/>
        </a:p>
      </dgm:t>
    </dgm:pt>
    <dgm:pt modelId="{4AC00BB5-0E22-4597-BD42-6386B6A32B1E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Immediate Off</a:t>
          </a:r>
          <a:endParaRPr lang="en-US" dirty="0"/>
        </a:p>
      </dgm:t>
    </dgm:pt>
    <dgm:pt modelId="{18B21A86-D802-426C-A81C-8E69D0201F30}" type="parTrans" cxnId="{C294F822-77FC-414F-8275-4FE48BC278E7}">
      <dgm:prSet/>
      <dgm:spPr/>
      <dgm:t>
        <a:bodyPr/>
        <a:lstStyle/>
        <a:p>
          <a:endParaRPr lang="en-US"/>
        </a:p>
      </dgm:t>
    </dgm:pt>
    <dgm:pt modelId="{F6CC0A89-F0CB-4A33-A2CC-341B3A640F9E}" type="sibTrans" cxnId="{C294F822-77FC-414F-8275-4FE48BC278E7}">
      <dgm:prSet/>
      <dgm:spPr/>
      <dgm:t>
        <a:bodyPr/>
        <a:lstStyle/>
        <a:p>
          <a:endParaRPr lang="en-US"/>
        </a:p>
      </dgm:t>
    </dgm:pt>
    <dgm:pt modelId="{C3FC4F8B-D351-43F8-85F8-EC8125FBD4DF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“Limp Aside”</a:t>
          </a:r>
          <a:endParaRPr lang="en-US" dirty="0"/>
        </a:p>
      </dgm:t>
    </dgm:pt>
    <dgm:pt modelId="{703D34E3-EBE9-4209-A60A-6F7A00506C77}" type="parTrans" cxnId="{2CF69740-6ADD-4209-B761-C66B819C280E}">
      <dgm:prSet/>
      <dgm:spPr/>
      <dgm:t>
        <a:bodyPr/>
        <a:lstStyle/>
        <a:p>
          <a:endParaRPr lang="en-US"/>
        </a:p>
      </dgm:t>
    </dgm:pt>
    <dgm:pt modelId="{94D1C3B5-3804-477C-9536-AEFC294D4F6B}" type="sibTrans" cxnId="{2CF69740-6ADD-4209-B761-C66B819C280E}">
      <dgm:prSet/>
      <dgm:spPr/>
      <dgm:t>
        <a:bodyPr/>
        <a:lstStyle/>
        <a:p>
          <a:endParaRPr lang="en-US"/>
        </a:p>
      </dgm:t>
    </dgm:pt>
    <dgm:pt modelId="{2A8CDBE5-810E-42BB-9EE2-53336B4CCF55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Other Reduced Functionality (Non-Assist)</a:t>
          </a:r>
          <a:endParaRPr lang="en-US" dirty="0"/>
        </a:p>
      </dgm:t>
    </dgm:pt>
    <dgm:pt modelId="{6002B699-B942-40ED-8871-50E83D4005E9}" type="parTrans" cxnId="{CDC8ADF7-A228-445E-BD20-DCC0CBF46C81}">
      <dgm:prSet/>
      <dgm:spPr/>
      <dgm:t>
        <a:bodyPr/>
        <a:lstStyle/>
        <a:p>
          <a:endParaRPr lang="en-US"/>
        </a:p>
      </dgm:t>
    </dgm:pt>
    <dgm:pt modelId="{59A4C82C-5770-4CAC-A72D-88C7D13016A1}" type="sibTrans" cxnId="{CDC8ADF7-A228-445E-BD20-DCC0CBF46C81}">
      <dgm:prSet/>
      <dgm:spPr/>
      <dgm:t>
        <a:bodyPr/>
        <a:lstStyle/>
        <a:p>
          <a:endParaRPr lang="en-US"/>
        </a:p>
      </dgm:t>
    </dgm:pt>
    <dgm:pt modelId="{080F5BA8-8854-43BC-BDB5-7CBEC69F703A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Reduced Occurrence Rate / Full Functionality</a:t>
          </a:r>
          <a:endParaRPr lang="en-US" dirty="0"/>
        </a:p>
      </dgm:t>
    </dgm:pt>
    <dgm:pt modelId="{3E735935-B9B1-478F-AB86-F9FDBA786A20}" type="parTrans" cxnId="{86ED40E5-7438-4F49-A43E-7158C00BF49E}">
      <dgm:prSet/>
      <dgm:spPr/>
      <dgm:t>
        <a:bodyPr/>
        <a:lstStyle/>
        <a:p>
          <a:endParaRPr lang="en-US"/>
        </a:p>
      </dgm:t>
    </dgm:pt>
    <dgm:pt modelId="{D86E977C-D55F-463D-A512-4825741344F9}" type="sibTrans" cxnId="{86ED40E5-7438-4F49-A43E-7158C00BF49E}">
      <dgm:prSet/>
      <dgm:spPr/>
      <dgm:t>
        <a:bodyPr/>
        <a:lstStyle/>
        <a:p>
          <a:endParaRPr lang="en-US"/>
        </a:p>
      </dgm:t>
    </dgm:pt>
    <dgm:pt modelId="{F1281908-B98C-44B5-83E4-90AA6C2E583D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Component &amp; Rating Selection</a:t>
          </a:r>
          <a:endParaRPr lang="en-US" dirty="0"/>
        </a:p>
      </dgm:t>
    </dgm:pt>
    <dgm:pt modelId="{19306D94-EBAE-4CB5-A0BE-257F164FD033}" type="parTrans" cxnId="{0B57ACB8-4D2F-488B-BE54-DEF987A40EE9}">
      <dgm:prSet/>
      <dgm:spPr/>
      <dgm:t>
        <a:bodyPr/>
        <a:lstStyle/>
        <a:p>
          <a:endParaRPr lang="en-US"/>
        </a:p>
      </dgm:t>
    </dgm:pt>
    <dgm:pt modelId="{E8AE082D-61FC-4063-BF66-5725CA245B36}" type="sibTrans" cxnId="{0B57ACB8-4D2F-488B-BE54-DEF987A40EE9}">
      <dgm:prSet/>
      <dgm:spPr/>
      <dgm:t>
        <a:bodyPr/>
        <a:lstStyle/>
        <a:p>
          <a:endParaRPr lang="en-US"/>
        </a:p>
      </dgm:t>
    </dgm:pt>
    <dgm:pt modelId="{726C99C7-8A19-4432-A05A-9A8ADDD9FB48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Hardware Redundancy</a:t>
          </a:r>
          <a:endParaRPr lang="en-US" dirty="0"/>
        </a:p>
      </dgm:t>
    </dgm:pt>
    <dgm:pt modelId="{0DF16186-9A0F-4139-8984-F84D9ABA497A}" type="parTrans" cxnId="{2886DF86-28C1-4F6E-ADEB-CE3A82325054}">
      <dgm:prSet/>
      <dgm:spPr/>
      <dgm:t>
        <a:bodyPr/>
        <a:lstStyle/>
        <a:p>
          <a:endParaRPr lang="en-US"/>
        </a:p>
      </dgm:t>
    </dgm:pt>
    <dgm:pt modelId="{F98F7606-B0AF-46B3-B602-8DB404197E54}" type="sibTrans" cxnId="{2886DF86-28C1-4F6E-ADEB-CE3A82325054}">
      <dgm:prSet/>
      <dgm:spPr/>
      <dgm:t>
        <a:bodyPr/>
        <a:lstStyle/>
        <a:p>
          <a:endParaRPr lang="en-US"/>
        </a:p>
      </dgm:t>
    </dgm:pt>
    <dgm:pt modelId="{92070BD6-52FF-4300-A2CF-B2F0A97D7C0F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Software / Diagnostics Design</a:t>
          </a:r>
          <a:endParaRPr lang="en-US" dirty="0"/>
        </a:p>
      </dgm:t>
    </dgm:pt>
    <dgm:pt modelId="{A186378C-3471-4014-A239-AC3BF45B7ED4}" type="parTrans" cxnId="{71572389-2332-4AB0-999D-854A545EADE2}">
      <dgm:prSet/>
      <dgm:spPr/>
      <dgm:t>
        <a:bodyPr/>
        <a:lstStyle/>
        <a:p>
          <a:endParaRPr lang="en-US"/>
        </a:p>
      </dgm:t>
    </dgm:pt>
    <dgm:pt modelId="{17161753-4D2C-4401-9DA3-5D8B7FF52E81}" type="sibTrans" cxnId="{71572389-2332-4AB0-999D-854A545EADE2}">
      <dgm:prSet/>
      <dgm:spPr/>
      <dgm:t>
        <a:bodyPr/>
        <a:lstStyle/>
        <a:p>
          <a:endParaRPr lang="en-US"/>
        </a:p>
      </dgm:t>
    </dgm:pt>
    <dgm:pt modelId="{E72181B6-BEDE-4C9E-8667-F2A3157DE22B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Mech</a:t>
          </a:r>
          <a:r>
            <a:rPr lang="en-US" dirty="0" smtClean="0"/>
            <a:t> Design / </a:t>
          </a:r>
          <a:r>
            <a:rPr lang="en-US" dirty="0" err="1" smtClean="0"/>
            <a:t>Mfg</a:t>
          </a:r>
          <a:r>
            <a:rPr lang="en-US" dirty="0" smtClean="0"/>
            <a:t> &amp; Quality Processes</a:t>
          </a:r>
          <a:endParaRPr lang="en-US" dirty="0"/>
        </a:p>
      </dgm:t>
    </dgm:pt>
    <dgm:pt modelId="{8C3E200B-6F79-49C9-8C34-CCBE4A143BC2}" type="parTrans" cxnId="{99CB1AF3-07FA-4EAD-BEA9-6913D5039D6A}">
      <dgm:prSet/>
      <dgm:spPr/>
      <dgm:t>
        <a:bodyPr/>
        <a:lstStyle/>
        <a:p>
          <a:endParaRPr lang="en-US"/>
        </a:p>
      </dgm:t>
    </dgm:pt>
    <dgm:pt modelId="{17860322-DE10-471A-BCB4-A6C672A4F5DC}" type="sibTrans" cxnId="{99CB1AF3-07FA-4EAD-BEA9-6913D5039D6A}">
      <dgm:prSet/>
      <dgm:spPr/>
      <dgm:t>
        <a:bodyPr/>
        <a:lstStyle/>
        <a:p>
          <a:endParaRPr lang="en-US"/>
        </a:p>
      </dgm:t>
    </dgm:pt>
    <dgm:pt modelId="{F0D815D4-362D-4207-9A00-CD5E75654BE8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Med/High performance SW backup function</a:t>
          </a:r>
          <a:endParaRPr lang="en-US" dirty="0"/>
        </a:p>
      </dgm:t>
    </dgm:pt>
    <dgm:pt modelId="{923C521F-4FD3-478E-8BB2-70C5E36B6BEF}" type="parTrans" cxnId="{4A742854-EC78-4DBC-BD3B-F4CD99880311}">
      <dgm:prSet/>
      <dgm:spPr/>
      <dgm:t>
        <a:bodyPr/>
        <a:lstStyle/>
        <a:p>
          <a:endParaRPr lang="en-US"/>
        </a:p>
      </dgm:t>
    </dgm:pt>
    <dgm:pt modelId="{9BBB0A50-75F7-4296-93EE-A86CA35A12EE}" type="sibTrans" cxnId="{4A742854-EC78-4DBC-BD3B-F4CD99880311}">
      <dgm:prSet/>
      <dgm:spPr/>
      <dgm:t>
        <a:bodyPr/>
        <a:lstStyle/>
        <a:p>
          <a:endParaRPr lang="en-US"/>
        </a:p>
      </dgm:t>
    </dgm:pt>
    <dgm:pt modelId="{3226584D-40C8-47C6-896E-D31AA6456481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Low performance SW backup function</a:t>
          </a:r>
          <a:endParaRPr lang="en-US" dirty="0"/>
        </a:p>
      </dgm:t>
    </dgm:pt>
    <dgm:pt modelId="{D1F53EF7-FBA9-4E7F-B74F-7227D9D783DC}" type="parTrans" cxnId="{9EAFCA47-5000-4D61-844C-21E6D9BC09C7}">
      <dgm:prSet/>
      <dgm:spPr/>
      <dgm:t>
        <a:bodyPr/>
        <a:lstStyle/>
        <a:p>
          <a:endParaRPr lang="en-US"/>
        </a:p>
      </dgm:t>
    </dgm:pt>
    <dgm:pt modelId="{D096BE18-69FB-4C97-ABA1-A3093CF49938}" type="sibTrans" cxnId="{9EAFCA47-5000-4D61-844C-21E6D9BC09C7}">
      <dgm:prSet/>
      <dgm:spPr/>
      <dgm:t>
        <a:bodyPr/>
        <a:lstStyle/>
        <a:p>
          <a:endParaRPr lang="en-US"/>
        </a:p>
      </dgm:t>
    </dgm:pt>
    <dgm:pt modelId="{A7B4868C-02AE-4540-8C79-B2512BE997B9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No backup, but ramping capable</a:t>
          </a:r>
          <a:endParaRPr lang="en-US" dirty="0"/>
        </a:p>
      </dgm:t>
    </dgm:pt>
    <dgm:pt modelId="{9A864178-C35C-49D9-A171-160EFBE0D030}" type="parTrans" cxnId="{DC7A3F93-8EA2-4DD6-8625-A06DEBDCE2BB}">
      <dgm:prSet/>
      <dgm:spPr/>
      <dgm:t>
        <a:bodyPr/>
        <a:lstStyle/>
        <a:p>
          <a:endParaRPr lang="en-US"/>
        </a:p>
      </dgm:t>
    </dgm:pt>
    <dgm:pt modelId="{7BCFAEBB-D568-41F0-A0A7-9B6655DA90FF}" type="sibTrans" cxnId="{DC7A3F93-8EA2-4DD6-8625-A06DEBDCE2BB}">
      <dgm:prSet/>
      <dgm:spPr/>
      <dgm:t>
        <a:bodyPr/>
        <a:lstStyle/>
        <a:p>
          <a:endParaRPr lang="en-US"/>
        </a:p>
      </dgm:t>
    </dgm:pt>
    <dgm:pt modelId="{83FADE74-A6AE-4A6A-8318-4C23D13E9FD6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No backup or ramping available</a:t>
          </a:r>
          <a:endParaRPr lang="en-US" dirty="0"/>
        </a:p>
      </dgm:t>
    </dgm:pt>
    <dgm:pt modelId="{EA197B8E-6060-4575-A94C-53AFFDB3A2A8}" type="parTrans" cxnId="{D0425994-72CF-4859-AAFD-4EDE1CE0E642}">
      <dgm:prSet/>
      <dgm:spPr/>
      <dgm:t>
        <a:bodyPr/>
        <a:lstStyle/>
        <a:p>
          <a:endParaRPr lang="en-US"/>
        </a:p>
      </dgm:t>
    </dgm:pt>
    <dgm:pt modelId="{A7D98D83-8971-4C47-A540-9E5D5A2BF77E}" type="sibTrans" cxnId="{D0425994-72CF-4859-AAFD-4EDE1CE0E642}">
      <dgm:prSet/>
      <dgm:spPr/>
      <dgm:t>
        <a:bodyPr/>
        <a:lstStyle/>
        <a:p>
          <a:endParaRPr lang="en-US"/>
        </a:p>
      </dgm:t>
    </dgm:pt>
    <dgm:pt modelId="{61359537-855B-4A3F-AD71-CE84F86A9CD6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Diagnostics Robustness</a:t>
          </a:r>
          <a:endParaRPr lang="en-US" dirty="0"/>
        </a:p>
      </dgm:t>
    </dgm:pt>
    <dgm:pt modelId="{39AA0844-056C-4F8F-9854-2D192E407CC0}" type="parTrans" cxnId="{26F4CC30-2F73-42A8-98C6-3C38BE5D5BAE}">
      <dgm:prSet/>
      <dgm:spPr/>
      <dgm:t>
        <a:bodyPr/>
        <a:lstStyle/>
        <a:p>
          <a:endParaRPr lang="en-US"/>
        </a:p>
      </dgm:t>
    </dgm:pt>
    <dgm:pt modelId="{3E84B5E7-6317-4E59-82F8-805691E8D652}" type="sibTrans" cxnId="{26F4CC30-2F73-42A8-98C6-3C38BE5D5BAE}">
      <dgm:prSet/>
      <dgm:spPr/>
      <dgm:t>
        <a:bodyPr/>
        <a:lstStyle/>
        <a:p>
          <a:endParaRPr lang="en-US"/>
        </a:p>
      </dgm:t>
    </dgm:pt>
    <dgm:pt modelId="{458F8E5D-877A-4A9C-8F3D-44A63C5EC966}" type="pres">
      <dgm:prSet presAssocID="{360B3C67-09ED-47FC-88E5-59A58E13058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571CB0-B764-40FE-B57A-90C10D87FC3A}" type="pres">
      <dgm:prSet presAssocID="{5CFED4CF-E7AF-416F-9EBD-133076BBEB9D}" presName="root1" presStyleCnt="0"/>
      <dgm:spPr/>
    </dgm:pt>
    <dgm:pt modelId="{59A33A88-6495-4575-8821-B63E02C487C0}" type="pres">
      <dgm:prSet presAssocID="{5CFED4CF-E7AF-416F-9EBD-133076BBEB9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E6443A-7500-4CE6-9737-11D786DB80B8}" type="pres">
      <dgm:prSet presAssocID="{5CFED4CF-E7AF-416F-9EBD-133076BBEB9D}" presName="level2hierChild" presStyleCnt="0"/>
      <dgm:spPr/>
    </dgm:pt>
    <dgm:pt modelId="{D5223387-805B-4336-ACC3-07EA11B6DCA0}" type="pres">
      <dgm:prSet presAssocID="{868214C5-F745-42E1-9B24-A42D2364930D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CBD90E6D-4D9C-45E9-85A0-100357996B8B}" type="pres">
      <dgm:prSet presAssocID="{868214C5-F745-42E1-9B24-A42D2364930D}" presName="connTx" presStyleLbl="parChTrans1D2" presStyleIdx="0" presStyleCnt="3"/>
      <dgm:spPr/>
      <dgm:t>
        <a:bodyPr/>
        <a:lstStyle/>
        <a:p>
          <a:endParaRPr lang="en-US"/>
        </a:p>
      </dgm:t>
    </dgm:pt>
    <dgm:pt modelId="{B4CD3BAF-897A-445E-87EB-D4863FF4123F}" type="pres">
      <dgm:prSet presAssocID="{35BCDE16-2511-4271-A3AB-E085E9458E39}" presName="root2" presStyleCnt="0"/>
      <dgm:spPr/>
    </dgm:pt>
    <dgm:pt modelId="{75EBA5E3-15C0-4F0E-BB5B-5E574BCE2BD9}" type="pres">
      <dgm:prSet presAssocID="{35BCDE16-2511-4271-A3AB-E085E9458E39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DE2F67-494A-4B20-BA16-EA6A49BF5749}" type="pres">
      <dgm:prSet presAssocID="{35BCDE16-2511-4271-A3AB-E085E9458E39}" presName="level3hierChild" presStyleCnt="0"/>
      <dgm:spPr/>
    </dgm:pt>
    <dgm:pt modelId="{B1472359-B89F-46A1-95C2-0B281053957A}" type="pres">
      <dgm:prSet presAssocID="{3E735935-B9B1-478F-AB86-F9FDBA786A20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8297303D-F7F3-4811-A2E9-E2C3D23F7D0E}" type="pres">
      <dgm:prSet presAssocID="{3E735935-B9B1-478F-AB86-F9FDBA786A20}" presName="connTx" presStyleLbl="parChTrans1D3" presStyleIdx="0" presStyleCnt="6"/>
      <dgm:spPr/>
      <dgm:t>
        <a:bodyPr/>
        <a:lstStyle/>
        <a:p>
          <a:endParaRPr lang="en-US"/>
        </a:p>
      </dgm:t>
    </dgm:pt>
    <dgm:pt modelId="{A2014527-AA95-405F-B6C2-F84D263CF27F}" type="pres">
      <dgm:prSet presAssocID="{080F5BA8-8854-43BC-BDB5-7CBEC69F703A}" presName="root2" presStyleCnt="0"/>
      <dgm:spPr/>
    </dgm:pt>
    <dgm:pt modelId="{EEC45F66-6BDC-471C-AB31-6C69B4C7EEBE}" type="pres">
      <dgm:prSet presAssocID="{080F5BA8-8854-43BC-BDB5-7CBEC69F703A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4E34FB-DFDA-4176-A0EF-3DC483C6DD53}" type="pres">
      <dgm:prSet presAssocID="{080F5BA8-8854-43BC-BDB5-7CBEC69F703A}" presName="level3hierChild" presStyleCnt="0"/>
      <dgm:spPr/>
    </dgm:pt>
    <dgm:pt modelId="{43B22EB3-AD45-4F41-AFB8-AA6A4AD6344D}" type="pres">
      <dgm:prSet presAssocID="{19306D94-EBAE-4CB5-A0BE-257F164FD033}" presName="conn2-1" presStyleLbl="parChTrans1D4" presStyleIdx="0" presStyleCnt="9"/>
      <dgm:spPr/>
      <dgm:t>
        <a:bodyPr/>
        <a:lstStyle/>
        <a:p>
          <a:endParaRPr lang="en-US"/>
        </a:p>
      </dgm:t>
    </dgm:pt>
    <dgm:pt modelId="{3AB3B2C0-4B0B-442D-84DD-19C34E10E0AA}" type="pres">
      <dgm:prSet presAssocID="{19306D94-EBAE-4CB5-A0BE-257F164FD033}" presName="connTx" presStyleLbl="parChTrans1D4" presStyleIdx="0" presStyleCnt="9"/>
      <dgm:spPr/>
      <dgm:t>
        <a:bodyPr/>
        <a:lstStyle/>
        <a:p>
          <a:endParaRPr lang="en-US"/>
        </a:p>
      </dgm:t>
    </dgm:pt>
    <dgm:pt modelId="{A4F9B25B-89BF-420A-B1AB-7C2AB1E6D320}" type="pres">
      <dgm:prSet presAssocID="{F1281908-B98C-44B5-83E4-90AA6C2E583D}" presName="root2" presStyleCnt="0"/>
      <dgm:spPr/>
    </dgm:pt>
    <dgm:pt modelId="{6E259C2F-EBB3-4531-821B-A96252C6C9A3}" type="pres">
      <dgm:prSet presAssocID="{F1281908-B98C-44B5-83E4-90AA6C2E583D}" presName="LevelTwoTextNode" presStyleLbl="node4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C89554-1F84-4F3E-88C6-E53D43391273}" type="pres">
      <dgm:prSet presAssocID="{F1281908-B98C-44B5-83E4-90AA6C2E583D}" presName="level3hierChild" presStyleCnt="0"/>
      <dgm:spPr/>
    </dgm:pt>
    <dgm:pt modelId="{4F508E86-7E27-4BB8-A677-42A145F0EE06}" type="pres">
      <dgm:prSet presAssocID="{8C3E200B-6F79-49C9-8C34-CCBE4A143BC2}" presName="conn2-1" presStyleLbl="parChTrans1D4" presStyleIdx="1" presStyleCnt="9"/>
      <dgm:spPr/>
      <dgm:t>
        <a:bodyPr/>
        <a:lstStyle/>
        <a:p>
          <a:endParaRPr lang="en-US"/>
        </a:p>
      </dgm:t>
    </dgm:pt>
    <dgm:pt modelId="{7C2531B5-9D51-4BA1-8DDF-B44EE427BE29}" type="pres">
      <dgm:prSet presAssocID="{8C3E200B-6F79-49C9-8C34-CCBE4A143BC2}" presName="connTx" presStyleLbl="parChTrans1D4" presStyleIdx="1" presStyleCnt="9"/>
      <dgm:spPr/>
      <dgm:t>
        <a:bodyPr/>
        <a:lstStyle/>
        <a:p>
          <a:endParaRPr lang="en-US"/>
        </a:p>
      </dgm:t>
    </dgm:pt>
    <dgm:pt modelId="{C6D77CC1-8751-417D-956B-2A384ECF041E}" type="pres">
      <dgm:prSet presAssocID="{E72181B6-BEDE-4C9E-8667-F2A3157DE22B}" presName="root2" presStyleCnt="0"/>
      <dgm:spPr/>
    </dgm:pt>
    <dgm:pt modelId="{E5C73A83-37D6-407C-9EB6-8801E2DB011B}" type="pres">
      <dgm:prSet presAssocID="{E72181B6-BEDE-4C9E-8667-F2A3157DE22B}" presName="LevelTwoTextNode" presStyleLbl="node4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2C4273-FDB8-40E4-B08E-D9B0D53DB6C1}" type="pres">
      <dgm:prSet presAssocID="{E72181B6-BEDE-4C9E-8667-F2A3157DE22B}" presName="level3hierChild" presStyleCnt="0"/>
      <dgm:spPr/>
    </dgm:pt>
    <dgm:pt modelId="{9D9F8885-49B8-411B-8C80-D83A7AAFF533}" type="pres">
      <dgm:prSet presAssocID="{0DF16186-9A0F-4139-8984-F84D9ABA497A}" presName="conn2-1" presStyleLbl="parChTrans1D4" presStyleIdx="2" presStyleCnt="9"/>
      <dgm:spPr/>
      <dgm:t>
        <a:bodyPr/>
        <a:lstStyle/>
        <a:p>
          <a:endParaRPr lang="en-US"/>
        </a:p>
      </dgm:t>
    </dgm:pt>
    <dgm:pt modelId="{2243A88D-7996-47D4-A1E0-58CE98CEC42E}" type="pres">
      <dgm:prSet presAssocID="{0DF16186-9A0F-4139-8984-F84D9ABA497A}" presName="connTx" presStyleLbl="parChTrans1D4" presStyleIdx="2" presStyleCnt="9"/>
      <dgm:spPr/>
      <dgm:t>
        <a:bodyPr/>
        <a:lstStyle/>
        <a:p>
          <a:endParaRPr lang="en-US"/>
        </a:p>
      </dgm:t>
    </dgm:pt>
    <dgm:pt modelId="{C7FC0809-3851-4AE1-B648-0ED88D03166F}" type="pres">
      <dgm:prSet presAssocID="{726C99C7-8A19-4432-A05A-9A8ADDD9FB48}" presName="root2" presStyleCnt="0"/>
      <dgm:spPr/>
    </dgm:pt>
    <dgm:pt modelId="{BF6110D6-F2B3-4846-9C5A-A63D1D2D8A28}" type="pres">
      <dgm:prSet presAssocID="{726C99C7-8A19-4432-A05A-9A8ADDD9FB48}" presName="LevelTwoTextNode" presStyleLbl="node4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20A079-97CC-4D97-9FDE-79456EB0A8D8}" type="pres">
      <dgm:prSet presAssocID="{726C99C7-8A19-4432-A05A-9A8ADDD9FB48}" presName="level3hierChild" presStyleCnt="0"/>
      <dgm:spPr/>
    </dgm:pt>
    <dgm:pt modelId="{D12572EF-46FB-45D6-BED5-256AC1549F80}" type="pres">
      <dgm:prSet presAssocID="{39AA0844-056C-4F8F-9854-2D192E407CC0}" presName="conn2-1" presStyleLbl="parChTrans1D4" presStyleIdx="3" presStyleCnt="9"/>
      <dgm:spPr/>
      <dgm:t>
        <a:bodyPr/>
        <a:lstStyle/>
        <a:p>
          <a:endParaRPr lang="en-US"/>
        </a:p>
      </dgm:t>
    </dgm:pt>
    <dgm:pt modelId="{5C0C9E68-4A51-41D5-B84B-CF2D0920F3EF}" type="pres">
      <dgm:prSet presAssocID="{39AA0844-056C-4F8F-9854-2D192E407CC0}" presName="connTx" presStyleLbl="parChTrans1D4" presStyleIdx="3" presStyleCnt="9"/>
      <dgm:spPr/>
      <dgm:t>
        <a:bodyPr/>
        <a:lstStyle/>
        <a:p>
          <a:endParaRPr lang="en-US"/>
        </a:p>
      </dgm:t>
    </dgm:pt>
    <dgm:pt modelId="{DEFC3EFC-B661-4742-BAC3-E7166C23EAE9}" type="pres">
      <dgm:prSet presAssocID="{61359537-855B-4A3F-AD71-CE84F86A9CD6}" presName="root2" presStyleCnt="0"/>
      <dgm:spPr/>
    </dgm:pt>
    <dgm:pt modelId="{6C80A84E-32D6-404B-8DB9-05D5504879A3}" type="pres">
      <dgm:prSet presAssocID="{61359537-855B-4A3F-AD71-CE84F86A9CD6}" presName="LevelTwoTextNode" presStyleLbl="node4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33BE3E-CE9C-47DD-89DA-1983C0C50D97}" type="pres">
      <dgm:prSet presAssocID="{61359537-855B-4A3F-AD71-CE84F86A9CD6}" presName="level3hierChild" presStyleCnt="0"/>
      <dgm:spPr/>
    </dgm:pt>
    <dgm:pt modelId="{DD36EAEF-E3D0-4348-A327-854EEE66FE1A}" type="pres">
      <dgm:prSet presAssocID="{6002B699-B942-40ED-8871-50E83D4005E9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795C8DB7-4996-45A6-91E5-4D75FABBDFE5}" type="pres">
      <dgm:prSet presAssocID="{6002B699-B942-40ED-8871-50E83D4005E9}" presName="connTx" presStyleLbl="parChTrans1D3" presStyleIdx="1" presStyleCnt="6"/>
      <dgm:spPr/>
      <dgm:t>
        <a:bodyPr/>
        <a:lstStyle/>
        <a:p>
          <a:endParaRPr lang="en-US"/>
        </a:p>
      </dgm:t>
    </dgm:pt>
    <dgm:pt modelId="{FE3E541E-D86A-45DA-91C7-C097BE8048F1}" type="pres">
      <dgm:prSet presAssocID="{2A8CDBE5-810E-42BB-9EE2-53336B4CCF55}" presName="root2" presStyleCnt="0"/>
      <dgm:spPr/>
    </dgm:pt>
    <dgm:pt modelId="{3E5A59BD-E81B-45F0-8FC0-69F7883C346A}" type="pres">
      <dgm:prSet presAssocID="{2A8CDBE5-810E-42BB-9EE2-53336B4CCF55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5EE35D-F549-4A4F-BEF9-D5A4480B3560}" type="pres">
      <dgm:prSet presAssocID="{2A8CDBE5-810E-42BB-9EE2-53336B4CCF55}" presName="level3hierChild" presStyleCnt="0"/>
      <dgm:spPr/>
    </dgm:pt>
    <dgm:pt modelId="{9F60EC46-88C5-4EAA-9468-E6E493E61598}" type="pres">
      <dgm:prSet presAssocID="{A186378C-3471-4014-A239-AC3BF45B7ED4}" presName="conn2-1" presStyleLbl="parChTrans1D4" presStyleIdx="4" presStyleCnt="9"/>
      <dgm:spPr/>
      <dgm:t>
        <a:bodyPr/>
        <a:lstStyle/>
        <a:p>
          <a:endParaRPr lang="en-US"/>
        </a:p>
      </dgm:t>
    </dgm:pt>
    <dgm:pt modelId="{FACCB177-A7D9-492E-A7C2-3303826D6817}" type="pres">
      <dgm:prSet presAssocID="{A186378C-3471-4014-A239-AC3BF45B7ED4}" presName="connTx" presStyleLbl="parChTrans1D4" presStyleIdx="4" presStyleCnt="9"/>
      <dgm:spPr/>
      <dgm:t>
        <a:bodyPr/>
        <a:lstStyle/>
        <a:p>
          <a:endParaRPr lang="en-US"/>
        </a:p>
      </dgm:t>
    </dgm:pt>
    <dgm:pt modelId="{C02490C4-8694-496F-B26D-F2C14A3E7E4C}" type="pres">
      <dgm:prSet presAssocID="{92070BD6-52FF-4300-A2CF-B2F0A97D7C0F}" presName="root2" presStyleCnt="0"/>
      <dgm:spPr/>
    </dgm:pt>
    <dgm:pt modelId="{B8BA5B23-1C9C-4D1A-B579-038312F7B9B9}" type="pres">
      <dgm:prSet presAssocID="{92070BD6-52FF-4300-A2CF-B2F0A97D7C0F}" presName="LevelTwoTextNode" presStyleLbl="node4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07C7D1-4AD8-44F8-B3E6-4C533C67A654}" type="pres">
      <dgm:prSet presAssocID="{92070BD6-52FF-4300-A2CF-B2F0A97D7C0F}" presName="level3hierChild" presStyleCnt="0"/>
      <dgm:spPr/>
    </dgm:pt>
    <dgm:pt modelId="{8F9C85BE-5169-440E-B1ED-A9D275DFE561}" type="pres">
      <dgm:prSet presAssocID="{B04227EA-A44C-4E08-946E-977B04146875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C838175F-719A-4854-8950-88652F447883}" type="pres">
      <dgm:prSet presAssocID="{B04227EA-A44C-4E08-946E-977B04146875}" presName="connTx" presStyleLbl="parChTrans1D2" presStyleIdx="1" presStyleCnt="3"/>
      <dgm:spPr/>
      <dgm:t>
        <a:bodyPr/>
        <a:lstStyle/>
        <a:p>
          <a:endParaRPr lang="en-US"/>
        </a:p>
      </dgm:t>
    </dgm:pt>
    <dgm:pt modelId="{A7A62870-61A3-4067-B3B3-CCBF61FA7205}" type="pres">
      <dgm:prSet presAssocID="{0153CDB9-BE42-4A4C-B09F-007AE8640328}" presName="root2" presStyleCnt="0"/>
      <dgm:spPr/>
    </dgm:pt>
    <dgm:pt modelId="{88A51562-09F2-4155-9364-056218206547}" type="pres">
      <dgm:prSet presAssocID="{0153CDB9-BE42-4A4C-B09F-007AE8640328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C7F709-8CD5-44DA-AC50-6C4DE1C04F9C}" type="pres">
      <dgm:prSet presAssocID="{0153CDB9-BE42-4A4C-B09F-007AE8640328}" presName="level3hierChild" presStyleCnt="0"/>
      <dgm:spPr/>
    </dgm:pt>
    <dgm:pt modelId="{B878A249-DB4B-41CE-A17A-622EFE9B3C48}" type="pres">
      <dgm:prSet presAssocID="{3F6B7876-FF7A-4FAA-82A3-37E89FDF8A16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8A4D78FD-EF3E-435B-9915-C53F3BC68C64}" type="pres">
      <dgm:prSet presAssocID="{3F6B7876-FF7A-4FAA-82A3-37E89FDF8A16}" presName="connTx" presStyleLbl="parChTrans1D3" presStyleIdx="2" presStyleCnt="6"/>
      <dgm:spPr/>
      <dgm:t>
        <a:bodyPr/>
        <a:lstStyle/>
        <a:p>
          <a:endParaRPr lang="en-US"/>
        </a:p>
      </dgm:t>
    </dgm:pt>
    <dgm:pt modelId="{A6305FC6-9836-40AC-A3AE-183C77C48D41}" type="pres">
      <dgm:prSet presAssocID="{DD355787-54A9-49C4-A623-7929E56FCD7D}" presName="root2" presStyleCnt="0"/>
      <dgm:spPr/>
    </dgm:pt>
    <dgm:pt modelId="{B470B719-9AC5-4D80-B59A-D588F151739B}" type="pres">
      <dgm:prSet presAssocID="{DD355787-54A9-49C4-A623-7929E56FCD7D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93EA4B-6FAC-4E26-88CA-A1F306745365}" type="pres">
      <dgm:prSet presAssocID="{DD355787-54A9-49C4-A623-7929E56FCD7D}" presName="level3hierChild" presStyleCnt="0"/>
      <dgm:spPr/>
    </dgm:pt>
    <dgm:pt modelId="{0441B5BF-99CA-44F8-99FE-B3658A45B7C0}" type="pres">
      <dgm:prSet presAssocID="{923C521F-4FD3-478E-8BB2-70C5E36B6BEF}" presName="conn2-1" presStyleLbl="parChTrans1D4" presStyleIdx="5" presStyleCnt="9"/>
      <dgm:spPr/>
      <dgm:t>
        <a:bodyPr/>
        <a:lstStyle/>
        <a:p>
          <a:endParaRPr lang="en-US"/>
        </a:p>
      </dgm:t>
    </dgm:pt>
    <dgm:pt modelId="{41465EB8-4DC5-4F53-83B4-2649DBFAAC2F}" type="pres">
      <dgm:prSet presAssocID="{923C521F-4FD3-478E-8BB2-70C5E36B6BEF}" presName="connTx" presStyleLbl="parChTrans1D4" presStyleIdx="5" presStyleCnt="9"/>
      <dgm:spPr/>
      <dgm:t>
        <a:bodyPr/>
        <a:lstStyle/>
        <a:p>
          <a:endParaRPr lang="en-US"/>
        </a:p>
      </dgm:t>
    </dgm:pt>
    <dgm:pt modelId="{00369EE0-F0F1-4CC9-BBB6-EBBDDC7F13DC}" type="pres">
      <dgm:prSet presAssocID="{F0D815D4-362D-4207-9A00-CD5E75654BE8}" presName="root2" presStyleCnt="0"/>
      <dgm:spPr/>
    </dgm:pt>
    <dgm:pt modelId="{28CF64AB-CD23-4A1C-9120-EA7B67A06EC9}" type="pres">
      <dgm:prSet presAssocID="{F0D815D4-362D-4207-9A00-CD5E75654BE8}" presName="LevelTwoTextNode" presStyleLbl="node4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3F0D3E-7A08-4401-8657-15F7271CAEEA}" type="pres">
      <dgm:prSet presAssocID="{F0D815D4-362D-4207-9A00-CD5E75654BE8}" presName="level3hierChild" presStyleCnt="0"/>
      <dgm:spPr/>
    </dgm:pt>
    <dgm:pt modelId="{E6D9C344-8350-4A5F-97E4-8D99B626A262}" type="pres">
      <dgm:prSet presAssocID="{703D34E3-EBE9-4209-A60A-6F7A00506C77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25BD69EF-86BA-47BE-A06A-5583A2950932}" type="pres">
      <dgm:prSet presAssocID="{703D34E3-EBE9-4209-A60A-6F7A00506C77}" presName="connTx" presStyleLbl="parChTrans1D3" presStyleIdx="3" presStyleCnt="6"/>
      <dgm:spPr/>
      <dgm:t>
        <a:bodyPr/>
        <a:lstStyle/>
        <a:p>
          <a:endParaRPr lang="en-US"/>
        </a:p>
      </dgm:t>
    </dgm:pt>
    <dgm:pt modelId="{75E18E75-4D9E-467F-8064-1E0390C6B93A}" type="pres">
      <dgm:prSet presAssocID="{C3FC4F8B-D351-43F8-85F8-EC8125FBD4DF}" presName="root2" presStyleCnt="0"/>
      <dgm:spPr/>
    </dgm:pt>
    <dgm:pt modelId="{3CB5C0CB-6543-4A2B-A936-E186304E4B70}" type="pres">
      <dgm:prSet presAssocID="{C3FC4F8B-D351-43F8-85F8-EC8125FBD4DF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864D04-5FF5-4B92-B903-E9A4785556E3}" type="pres">
      <dgm:prSet presAssocID="{C3FC4F8B-D351-43F8-85F8-EC8125FBD4DF}" presName="level3hierChild" presStyleCnt="0"/>
      <dgm:spPr/>
    </dgm:pt>
    <dgm:pt modelId="{ACAB866C-EC40-4ED9-B0FE-5488EEAE24D9}" type="pres">
      <dgm:prSet presAssocID="{D1F53EF7-FBA9-4E7F-B74F-7227D9D783DC}" presName="conn2-1" presStyleLbl="parChTrans1D4" presStyleIdx="6" presStyleCnt="9"/>
      <dgm:spPr/>
      <dgm:t>
        <a:bodyPr/>
        <a:lstStyle/>
        <a:p>
          <a:endParaRPr lang="en-US"/>
        </a:p>
      </dgm:t>
    </dgm:pt>
    <dgm:pt modelId="{95A4C326-4E33-42D6-86AC-9772D1BEADBD}" type="pres">
      <dgm:prSet presAssocID="{D1F53EF7-FBA9-4E7F-B74F-7227D9D783DC}" presName="connTx" presStyleLbl="parChTrans1D4" presStyleIdx="6" presStyleCnt="9"/>
      <dgm:spPr/>
      <dgm:t>
        <a:bodyPr/>
        <a:lstStyle/>
        <a:p>
          <a:endParaRPr lang="en-US"/>
        </a:p>
      </dgm:t>
    </dgm:pt>
    <dgm:pt modelId="{4A2355CB-71A1-4B54-941D-B2C7028EBCFC}" type="pres">
      <dgm:prSet presAssocID="{3226584D-40C8-47C6-896E-D31AA6456481}" presName="root2" presStyleCnt="0"/>
      <dgm:spPr/>
    </dgm:pt>
    <dgm:pt modelId="{BA3B6F9E-AF11-4B58-961D-2850838CF46A}" type="pres">
      <dgm:prSet presAssocID="{3226584D-40C8-47C6-896E-D31AA6456481}" presName="LevelTwoTextNode" presStyleLbl="node4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84AB39-9CB9-401C-83D9-4FD2FA3B0944}" type="pres">
      <dgm:prSet presAssocID="{3226584D-40C8-47C6-896E-D31AA6456481}" presName="level3hierChild" presStyleCnt="0"/>
      <dgm:spPr/>
    </dgm:pt>
    <dgm:pt modelId="{5D0478CB-7A2D-4547-A512-F18A14D2A749}" type="pres">
      <dgm:prSet presAssocID="{D7C7D8E0-BC69-4979-9607-A53E8F972D5D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8C04814B-37EC-4CFE-A42B-E2C567C5887E}" type="pres">
      <dgm:prSet presAssocID="{D7C7D8E0-BC69-4979-9607-A53E8F972D5D}" presName="connTx" presStyleLbl="parChTrans1D2" presStyleIdx="2" presStyleCnt="3"/>
      <dgm:spPr/>
      <dgm:t>
        <a:bodyPr/>
        <a:lstStyle/>
        <a:p>
          <a:endParaRPr lang="en-US"/>
        </a:p>
      </dgm:t>
    </dgm:pt>
    <dgm:pt modelId="{FE89E0EC-DC7F-4B99-9120-F17AD45E2C7B}" type="pres">
      <dgm:prSet presAssocID="{651C020A-819C-495B-A938-05658BC30B00}" presName="root2" presStyleCnt="0"/>
      <dgm:spPr/>
    </dgm:pt>
    <dgm:pt modelId="{EE73AE88-B08F-424D-8600-5D605E63DAE2}" type="pres">
      <dgm:prSet presAssocID="{651C020A-819C-495B-A938-05658BC30B00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13A1ED-1F73-4419-BE91-3BC18DA6484F}" type="pres">
      <dgm:prSet presAssocID="{651C020A-819C-495B-A938-05658BC30B00}" presName="level3hierChild" presStyleCnt="0"/>
      <dgm:spPr/>
    </dgm:pt>
    <dgm:pt modelId="{E5B4D91C-DEFF-40DD-AC24-A5F9843F50F5}" type="pres">
      <dgm:prSet presAssocID="{15339660-8563-43BE-ABBC-3AD1B08F62F9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0F0A5253-E1AE-44D3-BF33-7E1BBFDC5232}" type="pres">
      <dgm:prSet presAssocID="{15339660-8563-43BE-ABBC-3AD1B08F62F9}" presName="connTx" presStyleLbl="parChTrans1D3" presStyleIdx="4" presStyleCnt="6"/>
      <dgm:spPr/>
      <dgm:t>
        <a:bodyPr/>
        <a:lstStyle/>
        <a:p>
          <a:endParaRPr lang="en-US"/>
        </a:p>
      </dgm:t>
    </dgm:pt>
    <dgm:pt modelId="{70F7E0B4-06F7-46E1-8CEC-C07DC8DEEB92}" type="pres">
      <dgm:prSet presAssocID="{62AEB676-8CE9-4A54-9713-3E441942CCDF}" presName="root2" presStyleCnt="0"/>
      <dgm:spPr/>
    </dgm:pt>
    <dgm:pt modelId="{E79C2CE7-ECCE-4106-8720-F6A6305686E0}" type="pres">
      <dgm:prSet presAssocID="{62AEB676-8CE9-4A54-9713-3E441942CCDF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FC0313-C020-4011-B4B8-5FB5D2AEA2B5}" type="pres">
      <dgm:prSet presAssocID="{62AEB676-8CE9-4A54-9713-3E441942CCDF}" presName="level3hierChild" presStyleCnt="0"/>
      <dgm:spPr/>
    </dgm:pt>
    <dgm:pt modelId="{F040760E-7572-43B1-9F9F-54D82A8BFB88}" type="pres">
      <dgm:prSet presAssocID="{9A864178-C35C-49D9-A171-160EFBE0D030}" presName="conn2-1" presStyleLbl="parChTrans1D4" presStyleIdx="7" presStyleCnt="9"/>
      <dgm:spPr/>
      <dgm:t>
        <a:bodyPr/>
        <a:lstStyle/>
        <a:p>
          <a:endParaRPr lang="en-US"/>
        </a:p>
      </dgm:t>
    </dgm:pt>
    <dgm:pt modelId="{2BA7387F-36DD-4F1C-B0B9-8EDB9E00A70D}" type="pres">
      <dgm:prSet presAssocID="{9A864178-C35C-49D9-A171-160EFBE0D030}" presName="connTx" presStyleLbl="parChTrans1D4" presStyleIdx="7" presStyleCnt="9"/>
      <dgm:spPr/>
      <dgm:t>
        <a:bodyPr/>
        <a:lstStyle/>
        <a:p>
          <a:endParaRPr lang="en-US"/>
        </a:p>
      </dgm:t>
    </dgm:pt>
    <dgm:pt modelId="{B65022F5-18E6-4EBD-BFB6-8D4EB20C581F}" type="pres">
      <dgm:prSet presAssocID="{A7B4868C-02AE-4540-8C79-B2512BE997B9}" presName="root2" presStyleCnt="0"/>
      <dgm:spPr/>
    </dgm:pt>
    <dgm:pt modelId="{EF422E7D-5CB4-4395-B9D5-F91F6B49EFA6}" type="pres">
      <dgm:prSet presAssocID="{A7B4868C-02AE-4540-8C79-B2512BE997B9}" presName="LevelTwoTextNode" presStyleLbl="node4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3F508D-2D08-42DA-BE83-FE0A1CECBE8B}" type="pres">
      <dgm:prSet presAssocID="{A7B4868C-02AE-4540-8C79-B2512BE997B9}" presName="level3hierChild" presStyleCnt="0"/>
      <dgm:spPr/>
    </dgm:pt>
    <dgm:pt modelId="{991FF9C3-98B0-4358-87C7-5358A222D4EF}" type="pres">
      <dgm:prSet presAssocID="{18B21A86-D802-426C-A81C-8E69D0201F30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7FCAA177-79FF-4A86-8208-57F9724DC6F4}" type="pres">
      <dgm:prSet presAssocID="{18B21A86-D802-426C-A81C-8E69D0201F30}" presName="connTx" presStyleLbl="parChTrans1D3" presStyleIdx="5" presStyleCnt="6"/>
      <dgm:spPr/>
      <dgm:t>
        <a:bodyPr/>
        <a:lstStyle/>
        <a:p>
          <a:endParaRPr lang="en-US"/>
        </a:p>
      </dgm:t>
    </dgm:pt>
    <dgm:pt modelId="{E50DB634-929D-4D90-8663-4F9A54D12EB7}" type="pres">
      <dgm:prSet presAssocID="{4AC00BB5-0E22-4597-BD42-6386B6A32B1E}" presName="root2" presStyleCnt="0"/>
      <dgm:spPr/>
    </dgm:pt>
    <dgm:pt modelId="{F1349227-E07A-4CA9-9DE1-8F1181888EEE}" type="pres">
      <dgm:prSet presAssocID="{4AC00BB5-0E22-4597-BD42-6386B6A32B1E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1EFB6C-E27A-4DAB-984C-523D3E82B88D}" type="pres">
      <dgm:prSet presAssocID="{4AC00BB5-0E22-4597-BD42-6386B6A32B1E}" presName="level3hierChild" presStyleCnt="0"/>
      <dgm:spPr/>
    </dgm:pt>
    <dgm:pt modelId="{C38261B9-0F2F-4D96-A375-B17C9900845F}" type="pres">
      <dgm:prSet presAssocID="{EA197B8E-6060-4575-A94C-53AFFDB3A2A8}" presName="conn2-1" presStyleLbl="parChTrans1D4" presStyleIdx="8" presStyleCnt="9"/>
      <dgm:spPr/>
      <dgm:t>
        <a:bodyPr/>
        <a:lstStyle/>
        <a:p>
          <a:endParaRPr lang="en-US"/>
        </a:p>
      </dgm:t>
    </dgm:pt>
    <dgm:pt modelId="{C82FF0D4-1EDC-4D51-A424-A9749343A0C1}" type="pres">
      <dgm:prSet presAssocID="{EA197B8E-6060-4575-A94C-53AFFDB3A2A8}" presName="connTx" presStyleLbl="parChTrans1D4" presStyleIdx="8" presStyleCnt="9"/>
      <dgm:spPr/>
      <dgm:t>
        <a:bodyPr/>
        <a:lstStyle/>
        <a:p>
          <a:endParaRPr lang="en-US"/>
        </a:p>
      </dgm:t>
    </dgm:pt>
    <dgm:pt modelId="{EF8F5B76-30D5-4192-90D9-20DE98E051B9}" type="pres">
      <dgm:prSet presAssocID="{83FADE74-A6AE-4A6A-8318-4C23D13E9FD6}" presName="root2" presStyleCnt="0"/>
      <dgm:spPr/>
    </dgm:pt>
    <dgm:pt modelId="{0AAB763F-36DE-41CE-AF73-59D115011871}" type="pres">
      <dgm:prSet presAssocID="{83FADE74-A6AE-4A6A-8318-4C23D13E9FD6}" presName="LevelTwoTextNode" presStyleLbl="node4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22EFD0-5E51-48CB-9E78-1751DE3FA5AC}" type="pres">
      <dgm:prSet presAssocID="{83FADE74-A6AE-4A6A-8318-4C23D13E9FD6}" presName="level3hierChild" presStyleCnt="0"/>
      <dgm:spPr/>
    </dgm:pt>
  </dgm:ptLst>
  <dgm:cxnLst>
    <dgm:cxn modelId="{55507B25-A24B-4758-A851-47B9D440A1B3}" type="presOf" srcId="{D7C7D8E0-BC69-4979-9607-A53E8F972D5D}" destId="{5D0478CB-7A2D-4547-A512-F18A14D2A749}" srcOrd="0" destOrd="0" presId="urn:microsoft.com/office/officeart/2005/8/layout/hierarchy2"/>
    <dgm:cxn modelId="{87A4B925-63B1-461A-8F60-E27C5A4A97AC}" type="presOf" srcId="{DD355787-54A9-49C4-A623-7929E56FCD7D}" destId="{B470B719-9AC5-4D80-B59A-D588F151739B}" srcOrd="0" destOrd="0" presId="urn:microsoft.com/office/officeart/2005/8/layout/hierarchy2"/>
    <dgm:cxn modelId="{3D25510C-7D09-4752-A498-CD6B24204ECA}" type="presOf" srcId="{3E735935-B9B1-478F-AB86-F9FDBA786A20}" destId="{8297303D-F7F3-4811-A2E9-E2C3D23F7D0E}" srcOrd="1" destOrd="0" presId="urn:microsoft.com/office/officeart/2005/8/layout/hierarchy2"/>
    <dgm:cxn modelId="{4A742854-EC78-4DBC-BD3B-F4CD99880311}" srcId="{DD355787-54A9-49C4-A623-7929E56FCD7D}" destId="{F0D815D4-362D-4207-9A00-CD5E75654BE8}" srcOrd="0" destOrd="0" parTransId="{923C521F-4FD3-478E-8BB2-70C5E36B6BEF}" sibTransId="{9BBB0A50-75F7-4296-93EE-A86CA35A12EE}"/>
    <dgm:cxn modelId="{F611AA56-7B96-49EE-8CE3-84A18E63848A}" srcId="{5CFED4CF-E7AF-416F-9EBD-133076BBEB9D}" destId="{0153CDB9-BE42-4A4C-B09F-007AE8640328}" srcOrd="1" destOrd="0" parTransId="{B04227EA-A44C-4E08-946E-977B04146875}" sibTransId="{BF5C1A8D-C8E2-455E-87FF-BD93C06FD8C5}"/>
    <dgm:cxn modelId="{2886DF86-28C1-4F6E-ADEB-CE3A82325054}" srcId="{080F5BA8-8854-43BC-BDB5-7CBEC69F703A}" destId="{726C99C7-8A19-4432-A05A-9A8ADDD9FB48}" srcOrd="2" destOrd="0" parTransId="{0DF16186-9A0F-4139-8984-F84D9ABA497A}" sibTransId="{F98F7606-B0AF-46B3-B602-8DB404197E54}"/>
    <dgm:cxn modelId="{5A4FEBB4-E800-4342-A8BC-F8734ADB319C}" type="presOf" srcId="{9A864178-C35C-49D9-A171-160EFBE0D030}" destId="{2BA7387F-36DD-4F1C-B0B9-8EDB9E00A70D}" srcOrd="1" destOrd="0" presId="urn:microsoft.com/office/officeart/2005/8/layout/hierarchy2"/>
    <dgm:cxn modelId="{7C0EA9B6-7B02-4C1A-AF87-F5B58BB308DA}" type="presOf" srcId="{8C3E200B-6F79-49C9-8C34-CCBE4A143BC2}" destId="{4F508E86-7E27-4BB8-A677-42A145F0EE06}" srcOrd="0" destOrd="0" presId="urn:microsoft.com/office/officeart/2005/8/layout/hierarchy2"/>
    <dgm:cxn modelId="{A1EECEBB-CBD3-480A-851A-5BBBF384EB84}" type="presOf" srcId="{92070BD6-52FF-4300-A2CF-B2F0A97D7C0F}" destId="{B8BA5B23-1C9C-4D1A-B579-038312F7B9B9}" srcOrd="0" destOrd="0" presId="urn:microsoft.com/office/officeart/2005/8/layout/hierarchy2"/>
    <dgm:cxn modelId="{1BAE136C-971E-491C-956C-106525786769}" type="presOf" srcId="{18B21A86-D802-426C-A81C-8E69D0201F30}" destId="{991FF9C3-98B0-4358-87C7-5358A222D4EF}" srcOrd="0" destOrd="0" presId="urn:microsoft.com/office/officeart/2005/8/layout/hierarchy2"/>
    <dgm:cxn modelId="{75C2B43D-1ECE-462C-9013-2A22ED91B78F}" type="presOf" srcId="{61359537-855B-4A3F-AD71-CE84F86A9CD6}" destId="{6C80A84E-32D6-404B-8DB9-05D5504879A3}" srcOrd="0" destOrd="0" presId="urn:microsoft.com/office/officeart/2005/8/layout/hierarchy2"/>
    <dgm:cxn modelId="{B3E1038D-F6F8-413E-8F3F-B6D4C8CC2C7C}" type="presOf" srcId="{39AA0844-056C-4F8F-9854-2D192E407CC0}" destId="{5C0C9E68-4A51-41D5-B84B-CF2D0920F3EF}" srcOrd="1" destOrd="0" presId="urn:microsoft.com/office/officeart/2005/8/layout/hierarchy2"/>
    <dgm:cxn modelId="{DFF9C881-C7B7-4265-9AB2-97DCC7114FDD}" type="presOf" srcId="{868214C5-F745-42E1-9B24-A42D2364930D}" destId="{CBD90E6D-4D9C-45E9-85A0-100357996B8B}" srcOrd="1" destOrd="0" presId="urn:microsoft.com/office/officeart/2005/8/layout/hierarchy2"/>
    <dgm:cxn modelId="{59C32857-5C40-4E8B-A834-9689DB822A1D}" type="presOf" srcId="{A186378C-3471-4014-A239-AC3BF45B7ED4}" destId="{FACCB177-A7D9-492E-A7C2-3303826D6817}" srcOrd="1" destOrd="0" presId="urn:microsoft.com/office/officeart/2005/8/layout/hierarchy2"/>
    <dgm:cxn modelId="{61FE16A2-5E61-4426-BB39-CCDB2EC337B1}" type="presOf" srcId="{19306D94-EBAE-4CB5-A0BE-257F164FD033}" destId="{3AB3B2C0-4B0B-442D-84DD-19C34E10E0AA}" srcOrd="1" destOrd="0" presId="urn:microsoft.com/office/officeart/2005/8/layout/hierarchy2"/>
    <dgm:cxn modelId="{65AB519F-AFF1-4CEF-A4AE-F9F52E82C00C}" type="presOf" srcId="{18B21A86-D802-426C-A81C-8E69D0201F30}" destId="{7FCAA177-79FF-4A86-8208-57F9724DC6F4}" srcOrd="1" destOrd="0" presId="urn:microsoft.com/office/officeart/2005/8/layout/hierarchy2"/>
    <dgm:cxn modelId="{C294F822-77FC-414F-8275-4FE48BC278E7}" srcId="{651C020A-819C-495B-A938-05658BC30B00}" destId="{4AC00BB5-0E22-4597-BD42-6386B6A32B1E}" srcOrd="1" destOrd="0" parTransId="{18B21A86-D802-426C-A81C-8E69D0201F30}" sibTransId="{F6CC0A89-F0CB-4A33-A2CC-341B3A640F9E}"/>
    <dgm:cxn modelId="{81F81FBC-1279-4141-A89E-C242592C1303}" type="presOf" srcId="{726C99C7-8A19-4432-A05A-9A8ADDD9FB48}" destId="{BF6110D6-F2B3-4846-9C5A-A63D1D2D8A28}" srcOrd="0" destOrd="0" presId="urn:microsoft.com/office/officeart/2005/8/layout/hierarchy2"/>
    <dgm:cxn modelId="{60D0CE46-8721-4404-8714-F719B7A5C6E1}" srcId="{651C020A-819C-495B-A938-05658BC30B00}" destId="{62AEB676-8CE9-4A54-9713-3E441942CCDF}" srcOrd="0" destOrd="0" parTransId="{15339660-8563-43BE-ABBC-3AD1B08F62F9}" sibTransId="{DE2A50D8-EADD-47FE-9A7D-6BBE6D499079}"/>
    <dgm:cxn modelId="{80074004-6053-438A-9E31-FA44C3CC4ABD}" type="presOf" srcId="{62AEB676-8CE9-4A54-9713-3E441942CCDF}" destId="{E79C2CE7-ECCE-4106-8720-F6A6305686E0}" srcOrd="0" destOrd="0" presId="urn:microsoft.com/office/officeart/2005/8/layout/hierarchy2"/>
    <dgm:cxn modelId="{30F4F275-61D8-4DF7-B904-1958F3B95BF0}" type="presOf" srcId="{6002B699-B942-40ED-8871-50E83D4005E9}" destId="{795C8DB7-4996-45A6-91E5-4D75FABBDFE5}" srcOrd="1" destOrd="0" presId="urn:microsoft.com/office/officeart/2005/8/layout/hierarchy2"/>
    <dgm:cxn modelId="{985DF20E-36E2-4DC7-B82D-66369F3FEA7F}" type="presOf" srcId="{5CFED4CF-E7AF-416F-9EBD-133076BBEB9D}" destId="{59A33A88-6495-4575-8821-B63E02C487C0}" srcOrd="0" destOrd="0" presId="urn:microsoft.com/office/officeart/2005/8/layout/hierarchy2"/>
    <dgm:cxn modelId="{2545F9AA-CA36-4340-BBC6-580DAD1448AE}" type="presOf" srcId="{15339660-8563-43BE-ABBC-3AD1B08F62F9}" destId="{E5B4D91C-DEFF-40DD-AC24-A5F9843F50F5}" srcOrd="0" destOrd="0" presId="urn:microsoft.com/office/officeart/2005/8/layout/hierarchy2"/>
    <dgm:cxn modelId="{273130C9-9B91-49BE-B812-85A05C15B66F}" type="presOf" srcId="{F0D815D4-362D-4207-9A00-CD5E75654BE8}" destId="{28CF64AB-CD23-4A1C-9120-EA7B67A06EC9}" srcOrd="0" destOrd="0" presId="urn:microsoft.com/office/officeart/2005/8/layout/hierarchy2"/>
    <dgm:cxn modelId="{195EE1FA-B89F-4394-BB11-BE5BAE0000D8}" type="presOf" srcId="{0DF16186-9A0F-4139-8984-F84D9ABA497A}" destId="{9D9F8885-49B8-411B-8C80-D83A7AAFF533}" srcOrd="0" destOrd="0" presId="urn:microsoft.com/office/officeart/2005/8/layout/hierarchy2"/>
    <dgm:cxn modelId="{E6128C83-316D-47EF-9A90-1B6AEEDCD17E}" type="presOf" srcId="{868214C5-F745-42E1-9B24-A42D2364930D}" destId="{D5223387-805B-4336-ACC3-07EA11B6DCA0}" srcOrd="0" destOrd="0" presId="urn:microsoft.com/office/officeart/2005/8/layout/hierarchy2"/>
    <dgm:cxn modelId="{86ED40E5-7438-4F49-A43E-7158C00BF49E}" srcId="{35BCDE16-2511-4271-A3AB-E085E9458E39}" destId="{080F5BA8-8854-43BC-BDB5-7CBEC69F703A}" srcOrd="0" destOrd="0" parTransId="{3E735935-B9B1-478F-AB86-F9FDBA786A20}" sibTransId="{D86E977C-D55F-463D-A512-4825741344F9}"/>
    <dgm:cxn modelId="{DC7A3F93-8EA2-4DD6-8625-A06DEBDCE2BB}" srcId="{62AEB676-8CE9-4A54-9713-3E441942CCDF}" destId="{A7B4868C-02AE-4540-8C79-B2512BE997B9}" srcOrd="0" destOrd="0" parTransId="{9A864178-C35C-49D9-A171-160EFBE0D030}" sibTransId="{7BCFAEBB-D568-41F0-A0A7-9B6655DA90FF}"/>
    <dgm:cxn modelId="{8F40280C-3C1F-48D7-AF38-5012923DAAEF}" type="presOf" srcId="{A186378C-3471-4014-A239-AC3BF45B7ED4}" destId="{9F60EC46-88C5-4EAA-9468-E6E493E61598}" srcOrd="0" destOrd="0" presId="urn:microsoft.com/office/officeart/2005/8/layout/hierarchy2"/>
    <dgm:cxn modelId="{FF727E14-4F77-4205-BF69-C8BE723C4DC6}" type="presOf" srcId="{3E735935-B9B1-478F-AB86-F9FDBA786A20}" destId="{B1472359-B89F-46A1-95C2-0B281053957A}" srcOrd="0" destOrd="0" presId="urn:microsoft.com/office/officeart/2005/8/layout/hierarchy2"/>
    <dgm:cxn modelId="{33A507AA-2010-40C1-9F39-D0E9FCBEBB3E}" srcId="{0153CDB9-BE42-4A4C-B09F-007AE8640328}" destId="{DD355787-54A9-49C4-A623-7929E56FCD7D}" srcOrd="0" destOrd="0" parTransId="{3F6B7876-FF7A-4FAA-82A3-37E89FDF8A16}" sibTransId="{72B26145-F970-46CB-9EF5-F09ED2CDF778}"/>
    <dgm:cxn modelId="{6509F14F-CD78-4FF0-8833-E1DA9D22DE1B}" type="presOf" srcId="{B04227EA-A44C-4E08-946E-977B04146875}" destId="{8F9C85BE-5169-440E-B1ED-A9D275DFE561}" srcOrd="0" destOrd="0" presId="urn:microsoft.com/office/officeart/2005/8/layout/hierarchy2"/>
    <dgm:cxn modelId="{3A390E19-8D34-4692-9EB3-76876F983F46}" type="presOf" srcId="{83FADE74-A6AE-4A6A-8318-4C23D13E9FD6}" destId="{0AAB763F-36DE-41CE-AF73-59D115011871}" srcOrd="0" destOrd="0" presId="urn:microsoft.com/office/officeart/2005/8/layout/hierarchy2"/>
    <dgm:cxn modelId="{111DEB5B-E119-4A78-8F2D-A22CDF8268CE}" type="presOf" srcId="{923C521F-4FD3-478E-8BB2-70C5E36B6BEF}" destId="{41465EB8-4DC5-4F53-83B4-2649DBFAAC2F}" srcOrd="1" destOrd="0" presId="urn:microsoft.com/office/officeart/2005/8/layout/hierarchy2"/>
    <dgm:cxn modelId="{3C9E7634-DA8E-4FAE-A1B3-C307C41E74A1}" type="presOf" srcId="{4AC00BB5-0E22-4597-BD42-6386B6A32B1E}" destId="{F1349227-E07A-4CA9-9DE1-8F1181888EEE}" srcOrd="0" destOrd="0" presId="urn:microsoft.com/office/officeart/2005/8/layout/hierarchy2"/>
    <dgm:cxn modelId="{1E92D9AB-BBC5-4B02-8546-5282FA700888}" type="presOf" srcId="{080F5BA8-8854-43BC-BDB5-7CBEC69F703A}" destId="{EEC45F66-6BDC-471C-AB31-6C69B4C7EEBE}" srcOrd="0" destOrd="0" presId="urn:microsoft.com/office/officeart/2005/8/layout/hierarchy2"/>
    <dgm:cxn modelId="{45901FF9-68B3-46B5-9649-C47AF05F5B33}" type="presOf" srcId="{EA197B8E-6060-4575-A94C-53AFFDB3A2A8}" destId="{C38261B9-0F2F-4D96-A375-B17C9900845F}" srcOrd="0" destOrd="0" presId="urn:microsoft.com/office/officeart/2005/8/layout/hierarchy2"/>
    <dgm:cxn modelId="{7D5E805A-B389-4166-9F9A-B4BB77CCE9B5}" type="presOf" srcId="{0DF16186-9A0F-4139-8984-F84D9ABA497A}" destId="{2243A88D-7996-47D4-A1E0-58CE98CEC42E}" srcOrd="1" destOrd="0" presId="urn:microsoft.com/office/officeart/2005/8/layout/hierarchy2"/>
    <dgm:cxn modelId="{0307DA7E-C5C9-4A49-82A6-D7F0E9247766}" type="presOf" srcId="{B04227EA-A44C-4E08-946E-977B04146875}" destId="{C838175F-719A-4854-8950-88652F447883}" srcOrd="1" destOrd="0" presId="urn:microsoft.com/office/officeart/2005/8/layout/hierarchy2"/>
    <dgm:cxn modelId="{F783DE3C-B6AB-46DC-8320-CDAC1E7A7349}" type="presOf" srcId="{E72181B6-BEDE-4C9E-8667-F2A3157DE22B}" destId="{E5C73A83-37D6-407C-9EB6-8801E2DB011B}" srcOrd="0" destOrd="0" presId="urn:microsoft.com/office/officeart/2005/8/layout/hierarchy2"/>
    <dgm:cxn modelId="{46CB4ED7-DFF7-42D3-B2A9-F06B169A69FE}" type="presOf" srcId="{3F6B7876-FF7A-4FAA-82A3-37E89FDF8A16}" destId="{8A4D78FD-EF3E-435B-9915-C53F3BC68C64}" srcOrd="1" destOrd="0" presId="urn:microsoft.com/office/officeart/2005/8/layout/hierarchy2"/>
    <dgm:cxn modelId="{EF2E657F-2F41-4B43-88D7-422BC7865F10}" type="presOf" srcId="{D7C7D8E0-BC69-4979-9607-A53E8F972D5D}" destId="{8C04814B-37EC-4CFE-A42B-E2C567C5887E}" srcOrd="1" destOrd="0" presId="urn:microsoft.com/office/officeart/2005/8/layout/hierarchy2"/>
    <dgm:cxn modelId="{558FDF44-7702-48AE-952D-7307BAAB6EAB}" type="presOf" srcId="{8C3E200B-6F79-49C9-8C34-CCBE4A143BC2}" destId="{7C2531B5-9D51-4BA1-8DDF-B44EE427BE29}" srcOrd="1" destOrd="0" presId="urn:microsoft.com/office/officeart/2005/8/layout/hierarchy2"/>
    <dgm:cxn modelId="{CB5AF782-399D-434E-9E64-95CD27E8E657}" srcId="{360B3C67-09ED-47FC-88E5-59A58E130587}" destId="{5CFED4CF-E7AF-416F-9EBD-133076BBEB9D}" srcOrd="0" destOrd="0" parTransId="{391D1ACA-146D-4C5A-9C3F-64B305BCFA4F}" sibTransId="{B17AEE6A-F6B5-4263-A920-9094A292B279}"/>
    <dgm:cxn modelId="{99CB1AF3-07FA-4EAD-BEA9-6913D5039D6A}" srcId="{080F5BA8-8854-43BC-BDB5-7CBEC69F703A}" destId="{E72181B6-BEDE-4C9E-8667-F2A3157DE22B}" srcOrd="1" destOrd="0" parTransId="{8C3E200B-6F79-49C9-8C34-CCBE4A143BC2}" sibTransId="{17860322-DE10-471A-BCB4-A6C672A4F5DC}"/>
    <dgm:cxn modelId="{88403D42-D508-4801-983D-1A3B29278F66}" type="presOf" srcId="{15339660-8563-43BE-ABBC-3AD1B08F62F9}" destId="{0F0A5253-E1AE-44D3-BF33-7E1BBFDC5232}" srcOrd="1" destOrd="0" presId="urn:microsoft.com/office/officeart/2005/8/layout/hierarchy2"/>
    <dgm:cxn modelId="{A33CC745-9314-4083-B9D2-6AF40208F189}" srcId="{5CFED4CF-E7AF-416F-9EBD-133076BBEB9D}" destId="{35BCDE16-2511-4271-A3AB-E085E9458E39}" srcOrd="0" destOrd="0" parTransId="{868214C5-F745-42E1-9B24-A42D2364930D}" sibTransId="{4521DE2B-6827-475D-A318-781B9B58E00E}"/>
    <dgm:cxn modelId="{737377CA-BA0A-42B0-8A20-455AF6DFE674}" type="presOf" srcId="{F1281908-B98C-44B5-83E4-90AA6C2E583D}" destId="{6E259C2F-EBB3-4531-821B-A96252C6C9A3}" srcOrd="0" destOrd="0" presId="urn:microsoft.com/office/officeart/2005/8/layout/hierarchy2"/>
    <dgm:cxn modelId="{CDC8ADF7-A228-445E-BD20-DCC0CBF46C81}" srcId="{35BCDE16-2511-4271-A3AB-E085E9458E39}" destId="{2A8CDBE5-810E-42BB-9EE2-53336B4CCF55}" srcOrd="1" destOrd="0" parTransId="{6002B699-B942-40ED-8871-50E83D4005E9}" sibTransId="{59A4C82C-5770-4CAC-A72D-88C7D13016A1}"/>
    <dgm:cxn modelId="{01453BB5-83F5-4137-AD54-232A44432F4F}" type="presOf" srcId="{923C521F-4FD3-478E-8BB2-70C5E36B6BEF}" destId="{0441B5BF-99CA-44F8-99FE-B3658A45B7C0}" srcOrd="0" destOrd="0" presId="urn:microsoft.com/office/officeart/2005/8/layout/hierarchy2"/>
    <dgm:cxn modelId="{2CF69740-6ADD-4209-B761-C66B819C280E}" srcId="{0153CDB9-BE42-4A4C-B09F-007AE8640328}" destId="{C3FC4F8B-D351-43F8-85F8-EC8125FBD4DF}" srcOrd="1" destOrd="0" parTransId="{703D34E3-EBE9-4209-A60A-6F7A00506C77}" sibTransId="{94D1C3B5-3804-477C-9536-AEFC294D4F6B}"/>
    <dgm:cxn modelId="{E1DF074D-EAD5-4BD0-8956-4F0FA4BD6938}" type="presOf" srcId="{D1F53EF7-FBA9-4E7F-B74F-7227D9D783DC}" destId="{ACAB866C-EC40-4ED9-B0FE-5488EEAE24D9}" srcOrd="0" destOrd="0" presId="urn:microsoft.com/office/officeart/2005/8/layout/hierarchy2"/>
    <dgm:cxn modelId="{DED7A112-D4F6-40AE-A30E-DB3491696686}" type="presOf" srcId="{6002B699-B942-40ED-8871-50E83D4005E9}" destId="{DD36EAEF-E3D0-4348-A327-854EEE66FE1A}" srcOrd="0" destOrd="0" presId="urn:microsoft.com/office/officeart/2005/8/layout/hierarchy2"/>
    <dgm:cxn modelId="{26F4CC30-2F73-42A8-98C6-3C38BE5D5BAE}" srcId="{080F5BA8-8854-43BC-BDB5-7CBEC69F703A}" destId="{61359537-855B-4A3F-AD71-CE84F86A9CD6}" srcOrd="3" destOrd="0" parTransId="{39AA0844-056C-4F8F-9854-2D192E407CC0}" sibTransId="{3E84B5E7-6317-4E59-82F8-805691E8D652}"/>
    <dgm:cxn modelId="{640AF63E-B090-44B3-BA77-13EEFFED05D8}" type="presOf" srcId="{A7B4868C-02AE-4540-8C79-B2512BE997B9}" destId="{EF422E7D-5CB4-4395-B9D5-F91F6B49EFA6}" srcOrd="0" destOrd="0" presId="urn:microsoft.com/office/officeart/2005/8/layout/hierarchy2"/>
    <dgm:cxn modelId="{1708B1E8-B9FE-40FA-AE33-975B727A8DDB}" type="presOf" srcId="{3226584D-40C8-47C6-896E-D31AA6456481}" destId="{BA3B6F9E-AF11-4B58-961D-2850838CF46A}" srcOrd="0" destOrd="0" presId="urn:microsoft.com/office/officeart/2005/8/layout/hierarchy2"/>
    <dgm:cxn modelId="{0B57ACB8-4D2F-488B-BE54-DEF987A40EE9}" srcId="{080F5BA8-8854-43BC-BDB5-7CBEC69F703A}" destId="{F1281908-B98C-44B5-83E4-90AA6C2E583D}" srcOrd="0" destOrd="0" parTransId="{19306D94-EBAE-4CB5-A0BE-257F164FD033}" sibTransId="{E8AE082D-61FC-4063-BF66-5725CA245B36}"/>
    <dgm:cxn modelId="{BFF56FB9-75B6-456D-9E1A-3B184B768FD7}" type="presOf" srcId="{19306D94-EBAE-4CB5-A0BE-257F164FD033}" destId="{43B22EB3-AD45-4F41-AFB8-AA6A4AD6344D}" srcOrd="0" destOrd="0" presId="urn:microsoft.com/office/officeart/2005/8/layout/hierarchy2"/>
    <dgm:cxn modelId="{D0425994-72CF-4859-AAFD-4EDE1CE0E642}" srcId="{4AC00BB5-0E22-4597-BD42-6386B6A32B1E}" destId="{83FADE74-A6AE-4A6A-8318-4C23D13E9FD6}" srcOrd="0" destOrd="0" parTransId="{EA197B8E-6060-4575-A94C-53AFFDB3A2A8}" sibTransId="{A7D98D83-8971-4C47-A540-9E5D5A2BF77E}"/>
    <dgm:cxn modelId="{76604162-2276-43A0-854B-DF7651B2E4D2}" type="presOf" srcId="{3F6B7876-FF7A-4FAA-82A3-37E89FDF8A16}" destId="{B878A249-DB4B-41CE-A17A-622EFE9B3C48}" srcOrd="0" destOrd="0" presId="urn:microsoft.com/office/officeart/2005/8/layout/hierarchy2"/>
    <dgm:cxn modelId="{E45A04DF-657B-4E6F-A1E8-2C7B5786CDA3}" type="presOf" srcId="{35BCDE16-2511-4271-A3AB-E085E9458E39}" destId="{75EBA5E3-15C0-4F0E-BB5B-5E574BCE2BD9}" srcOrd="0" destOrd="0" presId="urn:microsoft.com/office/officeart/2005/8/layout/hierarchy2"/>
    <dgm:cxn modelId="{52538C47-26FC-41DD-B128-32C9DD3E56F2}" type="presOf" srcId="{0153CDB9-BE42-4A4C-B09F-007AE8640328}" destId="{88A51562-09F2-4155-9364-056218206547}" srcOrd="0" destOrd="0" presId="urn:microsoft.com/office/officeart/2005/8/layout/hierarchy2"/>
    <dgm:cxn modelId="{372209F7-BB87-4F09-9B5C-08644640396B}" type="presOf" srcId="{D1F53EF7-FBA9-4E7F-B74F-7227D9D783DC}" destId="{95A4C326-4E33-42D6-86AC-9772D1BEADBD}" srcOrd="1" destOrd="0" presId="urn:microsoft.com/office/officeart/2005/8/layout/hierarchy2"/>
    <dgm:cxn modelId="{C6930434-68FE-455C-AF8C-4BD330901A29}" srcId="{5CFED4CF-E7AF-416F-9EBD-133076BBEB9D}" destId="{651C020A-819C-495B-A938-05658BC30B00}" srcOrd="2" destOrd="0" parTransId="{D7C7D8E0-BC69-4979-9607-A53E8F972D5D}" sibTransId="{8A18FB10-3F51-4124-8263-4805ED2FF24E}"/>
    <dgm:cxn modelId="{71572389-2332-4AB0-999D-854A545EADE2}" srcId="{2A8CDBE5-810E-42BB-9EE2-53336B4CCF55}" destId="{92070BD6-52FF-4300-A2CF-B2F0A97D7C0F}" srcOrd="0" destOrd="0" parTransId="{A186378C-3471-4014-A239-AC3BF45B7ED4}" sibTransId="{17161753-4D2C-4401-9DA3-5D8B7FF52E81}"/>
    <dgm:cxn modelId="{1D008F44-FCA5-413C-BB6B-514A3825C6AE}" type="presOf" srcId="{703D34E3-EBE9-4209-A60A-6F7A00506C77}" destId="{25BD69EF-86BA-47BE-A06A-5583A2950932}" srcOrd="1" destOrd="0" presId="urn:microsoft.com/office/officeart/2005/8/layout/hierarchy2"/>
    <dgm:cxn modelId="{4BDD8E2E-3D8D-420C-9BC2-A2F81C51BE5D}" type="presOf" srcId="{651C020A-819C-495B-A938-05658BC30B00}" destId="{EE73AE88-B08F-424D-8600-5D605E63DAE2}" srcOrd="0" destOrd="0" presId="urn:microsoft.com/office/officeart/2005/8/layout/hierarchy2"/>
    <dgm:cxn modelId="{D911200C-3407-4E47-982E-8FFC35AA7DF4}" type="presOf" srcId="{EA197B8E-6060-4575-A94C-53AFFDB3A2A8}" destId="{C82FF0D4-1EDC-4D51-A424-A9749343A0C1}" srcOrd="1" destOrd="0" presId="urn:microsoft.com/office/officeart/2005/8/layout/hierarchy2"/>
    <dgm:cxn modelId="{9EAFCA47-5000-4D61-844C-21E6D9BC09C7}" srcId="{C3FC4F8B-D351-43F8-85F8-EC8125FBD4DF}" destId="{3226584D-40C8-47C6-896E-D31AA6456481}" srcOrd="0" destOrd="0" parTransId="{D1F53EF7-FBA9-4E7F-B74F-7227D9D783DC}" sibTransId="{D096BE18-69FB-4C97-ABA1-A3093CF49938}"/>
    <dgm:cxn modelId="{365FA62C-D6AA-4F45-A525-FCC5B1796428}" type="presOf" srcId="{2A8CDBE5-810E-42BB-9EE2-53336B4CCF55}" destId="{3E5A59BD-E81B-45F0-8FC0-69F7883C346A}" srcOrd="0" destOrd="0" presId="urn:microsoft.com/office/officeart/2005/8/layout/hierarchy2"/>
    <dgm:cxn modelId="{F19F0DB6-B638-46E3-A097-6945D6C727A2}" type="presOf" srcId="{703D34E3-EBE9-4209-A60A-6F7A00506C77}" destId="{E6D9C344-8350-4A5F-97E4-8D99B626A262}" srcOrd="0" destOrd="0" presId="urn:microsoft.com/office/officeart/2005/8/layout/hierarchy2"/>
    <dgm:cxn modelId="{8A087576-5099-4107-A9AF-BAF67F0AB506}" type="presOf" srcId="{9A864178-C35C-49D9-A171-160EFBE0D030}" destId="{F040760E-7572-43B1-9F9F-54D82A8BFB88}" srcOrd="0" destOrd="0" presId="urn:microsoft.com/office/officeart/2005/8/layout/hierarchy2"/>
    <dgm:cxn modelId="{AD97785F-DC59-4DD4-A3FD-70D98811EE94}" type="presOf" srcId="{360B3C67-09ED-47FC-88E5-59A58E130587}" destId="{458F8E5D-877A-4A9C-8F3D-44A63C5EC966}" srcOrd="0" destOrd="0" presId="urn:microsoft.com/office/officeart/2005/8/layout/hierarchy2"/>
    <dgm:cxn modelId="{DF799504-CBFA-4094-90A0-35027B14A060}" type="presOf" srcId="{39AA0844-056C-4F8F-9854-2D192E407CC0}" destId="{D12572EF-46FB-45D6-BED5-256AC1549F80}" srcOrd="0" destOrd="0" presId="urn:microsoft.com/office/officeart/2005/8/layout/hierarchy2"/>
    <dgm:cxn modelId="{C0B810AD-3F09-4D7A-BF78-7C046C0B5973}" type="presOf" srcId="{C3FC4F8B-D351-43F8-85F8-EC8125FBD4DF}" destId="{3CB5C0CB-6543-4A2B-A936-E186304E4B70}" srcOrd="0" destOrd="0" presId="urn:microsoft.com/office/officeart/2005/8/layout/hierarchy2"/>
    <dgm:cxn modelId="{4A5B0558-8F05-47F9-8956-8B132F1EC2F2}" type="presParOf" srcId="{458F8E5D-877A-4A9C-8F3D-44A63C5EC966}" destId="{7F571CB0-B764-40FE-B57A-90C10D87FC3A}" srcOrd="0" destOrd="0" presId="urn:microsoft.com/office/officeart/2005/8/layout/hierarchy2"/>
    <dgm:cxn modelId="{0EF7BB2D-A916-4B66-A14D-D3348419CC3B}" type="presParOf" srcId="{7F571CB0-B764-40FE-B57A-90C10D87FC3A}" destId="{59A33A88-6495-4575-8821-B63E02C487C0}" srcOrd="0" destOrd="0" presId="urn:microsoft.com/office/officeart/2005/8/layout/hierarchy2"/>
    <dgm:cxn modelId="{7315047C-7D1A-4B4A-85EE-5F054FB5FA40}" type="presParOf" srcId="{7F571CB0-B764-40FE-B57A-90C10D87FC3A}" destId="{D9E6443A-7500-4CE6-9737-11D786DB80B8}" srcOrd="1" destOrd="0" presId="urn:microsoft.com/office/officeart/2005/8/layout/hierarchy2"/>
    <dgm:cxn modelId="{8D2FB5F0-830C-4E70-B450-AFE88487969C}" type="presParOf" srcId="{D9E6443A-7500-4CE6-9737-11D786DB80B8}" destId="{D5223387-805B-4336-ACC3-07EA11B6DCA0}" srcOrd="0" destOrd="0" presId="urn:microsoft.com/office/officeart/2005/8/layout/hierarchy2"/>
    <dgm:cxn modelId="{0CC9E86A-178F-48E0-954A-6ACF42756845}" type="presParOf" srcId="{D5223387-805B-4336-ACC3-07EA11B6DCA0}" destId="{CBD90E6D-4D9C-45E9-85A0-100357996B8B}" srcOrd="0" destOrd="0" presId="urn:microsoft.com/office/officeart/2005/8/layout/hierarchy2"/>
    <dgm:cxn modelId="{05CF8830-E94C-4279-A21C-B5E556FC29B8}" type="presParOf" srcId="{D9E6443A-7500-4CE6-9737-11D786DB80B8}" destId="{B4CD3BAF-897A-445E-87EB-D4863FF4123F}" srcOrd="1" destOrd="0" presId="urn:microsoft.com/office/officeart/2005/8/layout/hierarchy2"/>
    <dgm:cxn modelId="{2C40513E-7412-47C9-AF60-F6A04EE5A639}" type="presParOf" srcId="{B4CD3BAF-897A-445E-87EB-D4863FF4123F}" destId="{75EBA5E3-15C0-4F0E-BB5B-5E574BCE2BD9}" srcOrd="0" destOrd="0" presId="urn:microsoft.com/office/officeart/2005/8/layout/hierarchy2"/>
    <dgm:cxn modelId="{70476622-F7A7-4CCC-B983-B3B6ED2FE693}" type="presParOf" srcId="{B4CD3BAF-897A-445E-87EB-D4863FF4123F}" destId="{5CDE2F67-494A-4B20-BA16-EA6A49BF5749}" srcOrd="1" destOrd="0" presId="urn:microsoft.com/office/officeart/2005/8/layout/hierarchy2"/>
    <dgm:cxn modelId="{AB424D00-BFF1-4D77-87C2-6FD44F974C1B}" type="presParOf" srcId="{5CDE2F67-494A-4B20-BA16-EA6A49BF5749}" destId="{B1472359-B89F-46A1-95C2-0B281053957A}" srcOrd="0" destOrd="0" presId="urn:microsoft.com/office/officeart/2005/8/layout/hierarchy2"/>
    <dgm:cxn modelId="{FC1CFEAA-FBF4-4137-BBE8-4B23A9C75655}" type="presParOf" srcId="{B1472359-B89F-46A1-95C2-0B281053957A}" destId="{8297303D-F7F3-4811-A2E9-E2C3D23F7D0E}" srcOrd="0" destOrd="0" presId="urn:microsoft.com/office/officeart/2005/8/layout/hierarchy2"/>
    <dgm:cxn modelId="{4FC6C0E0-4C4D-4D46-9079-C80DCA044553}" type="presParOf" srcId="{5CDE2F67-494A-4B20-BA16-EA6A49BF5749}" destId="{A2014527-AA95-405F-B6C2-F84D263CF27F}" srcOrd="1" destOrd="0" presId="urn:microsoft.com/office/officeart/2005/8/layout/hierarchy2"/>
    <dgm:cxn modelId="{76A7E61C-36D8-40CB-99B3-98384B44D0CA}" type="presParOf" srcId="{A2014527-AA95-405F-B6C2-F84D263CF27F}" destId="{EEC45F66-6BDC-471C-AB31-6C69B4C7EEBE}" srcOrd="0" destOrd="0" presId="urn:microsoft.com/office/officeart/2005/8/layout/hierarchy2"/>
    <dgm:cxn modelId="{864D124B-CFFF-4453-BCF0-EC6CC956D46E}" type="presParOf" srcId="{A2014527-AA95-405F-B6C2-F84D263CF27F}" destId="{814E34FB-DFDA-4176-A0EF-3DC483C6DD53}" srcOrd="1" destOrd="0" presId="urn:microsoft.com/office/officeart/2005/8/layout/hierarchy2"/>
    <dgm:cxn modelId="{FFCAE1D8-9A7D-4A59-8812-D310B783C101}" type="presParOf" srcId="{814E34FB-DFDA-4176-A0EF-3DC483C6DD53}" destId="{43B22EB3-AD45-4F41-AFB8-AA6A4AD6344D}" srcOrd="0" destOrd="0" presId="urn:microsoft.com/office/officeart/2005/8/layout/hierarchy2"/>
    <dgm:cxn modelId="{8821500E-6469-4723-BB0E-05A1D38B260E}" type="presParOf" srcId="{43B22EB3-AD45-4F41-AFB8-AA6A4AD6344D}" destId="{3AB3B2C0-4B0B-442D-84DD-19C34E10E0AA}" srcOrd="0" destOrd="0" presId="urn:microsoft.com/office/officeart/2005/8/layout/hierarchy2"/>
    <dgm:cxn modelId="{57BC4EA3-ECAB-421E-88E0-DA39343BFD45}" type="presParOf" srcId="{814E34FB-DFDA-4176-A0EF-3DC483C6DD53}" destId="{A4F9B25B-89BF-420A-B1AB-7C2AB1E6D320}" srcOrd="1" destOrd="0" presId="urn:microsoft.com/office/officeart/2005/8/layout/hierarchy2"/>
    <dgm:cxn modelId="{2551133D-1C96-49E7-BFB5-2DFE28E6C573}" type="presParOf" srcId="{A4F9B25B-89BF-420A-B1AB-7C2AB1E6D320}" destId="{6E259C2F-EBB3-4531-821B-A96252C6C9A3}" srcOrd="0" destOrd="0" presId="urn:microsoft.com/office/officeart/2005/8/layout/hierarchy2"/>
    <dgm:cxn modelId="{0F194E75-CFCC-4FBE-AE0B-C760A58F390C}" type="presParOf" srcId="{A4F9B25B-89BF-420A-B1AB-7C2AB1E6D320}" destId="{FAC89554-1F84-4F3E-88C6-E53D43391273}" srcOrd="1" destOrd="0" presId="urn:microsoft.com/office/officeart/2005/8/layout/hierarchy2"/>
    <dgm:cxn modelId="{EDBDABF4-6E3D-4E81-A524-BE67F18CF7F7}" type="presParOf" srcId="{814E34FB-DFDA-4176-A0EF-3DC483C6DD53}" destId="{4F508E86-7E27-4BB8-A677-42A145F0EE06}" srcOrd="2" destOrd="0" presId="urn:microsoft.com/office/officeart/2005/8/layout/hierarchy2"/>
    <dgm:cxn modelId="{FA52BB7D-7B6D-43F9-B5CE-CB59A08BA5F1}" type="presParOf" srcId="{4F508E86-7E27-4BB8-A677-42A145F0EE06}" destId="{7C2531B5-9D51-4BA1-8DDF-B44EE427BE29}" srcOrd="0" destOrd="0" presId="urn:microsoft.com/office/officeart/2005/8/layout/hierarchy2"/>
    <dgm:cxn modelId="{0BB877E4-EBB5-4CE8-8B8D-1C094050D533}" type="presParOf" srcId="{814E34FB-DFDA-4176-A0EF-3DC483C6DD53}" destId="{C6D77CC1-8751-417D-956B-2A384ECF041E}" srcOrd="3" destOrd="0" presId="urn:microsoft.com/office/officeart/2005/8/layout/hierarchy2"/>
    <dgm:cxn modelId="{BF56A63B-E0CF-40A9-9FE2-87B8FF14C669}" type="presParOf" srcId="{C6D77CC1-8751-417D-956B-2A384ECF041E}" destId="{E5C73A83-37D6-407C-9EB6-8801E2DB011B}" srcOrd="0" destOrd="0" presId="urn:microsoft.com/office/officeart/2005/8/layout/hierarchy2"/>
    <dgm:cxn modelId="{8E224E69-D7D1-4C1C-ACE1-90437A8E4445}" type="presParOf" srcId="{C6D77CC1-8751-417D-956B-2A384ECF041E}" destId="{CA2C4273-FDB8-40E4-B08E-D9B0D53DB6C1}" srcOrd="1" destOrd="0" presId="urn:microsoft.com/office/officeart/2005/8/layout/hierarchy2"/>
    <dgm:cxn modelId="{CBA8DCEE-5C4E-4343-A350-75EF4E037131}" type="presParOf" srcId="{814E34FB-DFDA-4176-A0EF-3DC483C6DD53}" destId="{9D9F8885-49B8-411B-8C80-D83A7AAFF533}" srcOrd="4" destOrd="0" presId="urn:microsoft.com/office/officeart/2005/8/layout/hierarchy2"/>
    <dgm:cxn modelId="{5912CF72-0503-4ADB-AB0B-C3E64AAE38BC}" type="presParOf" srcId="{9D9F8885-49B8-411B-8C80-D83A7AAFF533}" destId="{2243A88D-7996-47D4-A1E0-58CE98CEC42E}" srcOrd="0" destOrd="0" presId="urn:microsoft.com/office/officeart/2005/8/layout/hierarchy2"/>
    <dgm:cxn modelId="{2D18D4A3-1AFD-44DA-98D0-3DBAEE6406E1}" type="presParOf" srcId="{814E34FB-DFDA-4176-A0EF-3DC483C6DD53}" destId="{C7FC0809-3851-4AE1-B648-0ED88D03166F}" srcOrd="5" destOrd="0" presId="urn:microsoft.com/office/officeart/2005/8/layout/hierarchy2"/>
    <dgm:cxn modelId="{FF583CBC-4C89-4F1A-9DE9-9C08ED9767FE}" type="presParOf" srcId="{C7FC0809-3851-4AE1-B648-0ED88D03166F}" destId="{BF6110D6-F2B3-4846-9C5A-A63D1D2D8A28}" srcOrd="0" destOrd="0" presId="urn:microsoft.com/office/officeart/2005/8/layout/hierarchy2"/>
    <dgm:cxn modelId="{4845836D-3E26-4666-AE9B-8BF3FEDC6C23}" type="presParOf" srcId="{C7FC0809-3851-4AE1-B648-0ED88D03166F}" destId="{5820A079-97CC-4D97-9FDE-79456EB0A8D8}" srcOrd="1" destOrd="0" presId="urn:microsoft.com/office/officeart/2005/8/layout/hierarchy2"/>
    <dgm:cxn modelId="{3966D09D-52A6-476F-A2C4-A3B3E4D1F94F}" type="presParOf" srcId="{814E34FB-DFDA-4176-A0EF-3DC483C6DD53}" destId="{D12572EF-46FB-45D6-BED5-256AC1549F80}" srcOrd="6" destOrd="0" presId="urn:microsoft.com/office/officeart/2005/8/layout/hierarchy2"/>
    <dgm:cxn modelId="{6EBCDF71-A423-4BB3-A889-738CDB940C9D}" type="presParOf" srcId="{D12572EF-46FB-45D6-BED5-256AC1549F80}" destId="{5C0C9E68-4A51-41D5-B84B-CF2D0920F3EF}" srcOrd="0" destOrd="0" presId="urn:microsoft.com/office/officeart/2005/8/layout/hierarchy2"/>
    <dgm:cxn modelId="{621946C3-3EDB-497D-A79C-31C53277CE3E}" type="presParOf" srcId="{814E34FB-DFDA-4176-A0EF-3DC483C6DD53}" destId="{DEFC3EFC-B661-4742-BAC3-E7166C23EAE9}" srcOrd="7" destOrd="0" presId="urn:microsoft.com/office/officeart/2005/8/layout/hierarchy2"/>
    <dgm:cxn modelId="{6AB450AB-6C97-481D-B22B-AA602DFD981F}" type="presParOf" srcId="{DEFC3EFC-B661-4742-BAC3-E7166C23EAE9}" destId="{6C80A84E-32D6-404B-8DB9-05D5504879A3}" srcOrd="0" destOrd="0" presId="urn:microsoft.com/office/officeart/2005/8/layout/hierarchy2"/>
    <dgm:cxn modelId="{2A445BF3-380E-4374-8BAF-6F5E69B409DC}" type="presParOf" srcId="{DEFC3EFC-B661-4742-BAC3-E7166C23EAE9}" destId="{E733BE3E-CE9C-47DD-89DA-1983C0C50D97}" srcOrd="1" destOrd="0" presId="urn:microsoft.com/office/officeart/2005/8/layout/hierarchy2"/>
    <dgm:cxn modelId="{A95C1662-7572-4F1B-BC9D-364AC0A6D4A8}" type="presParOf" srcId="{5CDE2F67-494A-4B20-BA16-EA6A49BF5749}" destId="{DD36EAEF-E3D0-4348-A327-854EEE66FE1A}" srcOrd="2" destOrd="0" presId="urn:microsoft.com/office/officeart/2005/8/layout/hierarchy2"/>
    <dgm:cxn modelId="{C2264061-5B14-44C0-B3A9-1C57FE3846B9}" type="presParOf" srcId="{DD36EAEF-E3D0-4348-A327-854EEE66FE1A}" destId="{795C8DB7-4996-45A6-91E5-4D75FABBDFE5}" srcOrd="0" destOrd="0" presId="urn:microsoft.com/office/officeart/2005/8/layout/hierarchy2"/>
    <dgm:cxn modelId="{68603565-0A40-493A-A040-91523F1C42FD}" type="presParOf" srcId="{5CDE2F67-494A-4B20-BA16-EA6A49BF5749}" destId="{FE3E541E-D86A-45DA-91C7-C097BE8048F1}" srcOrd="3" destOrd="0" presId="urn:microsoft.com/office/officeart/2005/8/layout/hierarchy2"/>
    <dgm:cxn modelId="{9B08CB40-8AB5-49A6-8F7C-97B7564F96EB}" type="presParOf" srcId="{FE3E541E-D86A-45DA-91C7-C097BE8048F1}" destId="{3E5A59BD-E81B-45F0-8FC0-69F7883C346A}" srcOrd="0" destOrd="0" presId="urn:microsoft.com/office/officeart/2005/8/layout/hierarchy2"/>
    <dgm:cxn modelId="{41C0CC6A-65F1-4440-AEA5-F243CD27D24C}" type="presParOf" srcId="{FE3E541E-D86A-45DA-91C7-C097BE8048F1}" destId="{C65EE35D-F549-4A4F-BEF9-D5A4480B3560}" srcOrd="1" destOrd="0" presId="urn:microsoft.com/office/officeart/2005/8/layout/hierarchy2"/>
    <dgm:cxn modelId="{233D20FF-5E05-4CCB-B187-2C3FE0D2CA9A}" type="presParOf" srcId="{C65EE35D-F549-4A4F-BEF9-D5A4480B3560}" destId="{9F60EC46-88C5-4EAA-9468-E6E493E61598}" srcOrd="0" destOrd="0" presId="urn:microsoft.com/office/officeart/2005/8/layout/hierarchy2"/>
    <dgm:cxn modelId="{00AD2C47-14DF-4C2C-8B6A-D25BB0F52A65}" type="presParOf" srcId="{9F60EC46-88C5-4EAA-9468-E6E493E61598}" destId="{FACCB177-A7D9-492E-A7C2-3303826D6817}" srcOrd="0" destOrd="0" presId="urn:microsoft.com/office/officeart/2005/8/layout/hierarchy2"/>
    <dgm:cxn modelId="{2CE514FC-F856-46AF-AD5F-5B796328E00D}" type="presParOf" srcId="{C65EE35D-F549-4A4F-BEF9-D5A4480B3560}" destId="{C02490C4-8694-496F-B26D-F2C14A3E7E4C}" srcOrd="1" destOrd="0" presId="urn:microsoft.com/office/officeart/2005/8/layout/hierarchy2"/>
    <dgm:cxn modelId="{6715E9B7-8E3D-4EEA-9F35-658E8ED1C58C}" type="presParOf" srcId="{C02490C4-8694-496F-B26D-F2C14A3E7E4C}" destId="{B8BA5B23-1C9C-4D1A-B579-038312F7B9B9}" srcOrd="0" destOrd="0" presId="urn:microsoft.com/office/officeart/2005/8/layout/hierarchy2"/>
    <dgm:cxn modelId="{F214D48B-BFDB-4E9F-A567-6E1727B153B7}" type="presParOf" srcId="{C02490C4-8694-496F-B26D-F2C14A3E7E4C}" destId="{0107C7D1-4AD8-44F8-B3E6-4C533C67A654}" srcOrd="1" destOrd="0" presId="urn:microsoft.com/office/officeart/2005/8/layout/hierarchy2"/>
    <dgm:cxn modelId="{961FF7AF-3B8E-471C-8F1F-BE61D287DE1B}" type="presParOf" srcId="{D9E6443A-7500-4CE6-9737-11D786DB80B8}" destId="{8F9C85BE-5169-440E-B1ED-A9D275DFE561}" srcOrd="2" destOrd="0" presId="urn:microsoft.com/office/officeart/2005/8/layout/hierarchy2"/>
    <dgm:cxn modelId="{78DB7146-66F7-488F-BA57-38B3828DE601}" type="presParOf" srcId="{8F9C85BE-5169-440E-B1ED-A9D275DFE561}" destId="{C838175F-719A-4854-8950-88652F447883}" srcOrd="0" destOrd="0" presId="urn:microsoft.com/office/officeart/2005/8/layout/hierarchy2"/>
    <dgm:cxn modelId="{E539E728-CBAE-4118-BEBA-67A922BE3BDC}" type="presParOf" srcId="{D9E6443A-7500-4CE6-9737-11D786DB80B8}" destId="{A7A62870-61A3-4067-B3B3-CCBF61FA7205}" srcOrd="3" destOrd="0" presId="urn:microsoft.com/office/officeart/2005/8/layout/hierarchy2"/>
    <dgm:cxn modelId="{61ECB219-B435-4A3F-98CF-59324588907C}" type="presParOf" srcId="{A7A62870-61A3-4067-B3B3-CCBF61FA7205}" destId="{88A51562-09F2-4155-9364-056218206547}" srcOrd="0" destOrd="0" presId="urn:microsoft.com/office/officeart/2005/8/layout/hierarchy2"/>
    <dgm:cxn modelId="{085F5429-506D-40BA-B9DF-0C35AEBB8754}" type="presParOf" srcId="{A7A62870-61A3-4067-B3B3-CCBF61FA7205}" destId="{FEC7F709-8CD5-44DA-AC50-6C4DE1C04F9C}" srcOrd="1" destOrd="0" presId="urn:microsoft.com/office/officeart/2005/8/layout/hierarchy2"/>
    <dgm:cxn modelId="{C55D328E-9440-4D13-B7D7-01A25ABCC637}" type="presParOf" srcId="{FEC7F709-8CD5-44DA-AC50-6C4DE1C04F9C}" destId="{B878A249-DB4B-41CE-A17A-622EFE9B3C48}" srcOrd="0" destOrd="0" presId="urn:microsoft.com/office/officeart/2005/8/layout/hierarchy2"/>
    <dgm:cxn modelId="{7111C084-56DE-4BFE-A7A2-BC121F443286}" type="presParOf" srcId="{B878A249-DB4B-41CE-A17A-622EFE9B3C48}" destId="{8A4D78FD-EF3E-435B-9915-C53F3BC68C64}" srcOrd="0" destOrd="0" presId="urn:microsoft.com/office/officeart/2005/8/layout/hierarchy2"/>
    <dgm:cxn modelId="{26EB445F-CAC6-48E8-9522-DB8A530C457D}" type="presParOf" srcId="{FEC7F709-8CD5-44DA-AC50-6C4DE1C04F9C}" destId="{A6305FC6-9836-40AC-A3AE-183C77C48D41}" srcOrd="1" destOrd="0" presId="urn:microsoft.com/office/officeart/2005/8/layout/hierarchy2"/>
    <dgm:cxn modelId="{8FAC87CE-E038-43A4-A76F-BF84E3EFCA84}" type="presParOf" srcId="{A6305FC6-9836-40AC-A3AE-183C77C48D41}" destId="{B470B719-9AC5-4D80-B59A-D588F151739B}" srcOrd="0" destOrd="0" presId="urn:microsoft.com/office/officeart/2005/8/layout/hierarchy2"/>
    <dgm:cxn modelId="{0A76CAD4-B25D-41B0-9D38-F454D2AEF8E6}" type="presParOf" srcId="{A6305FC6-9836-40AC-A3AE-183C77C48D41}" destId="{1493EA4B-6FAC-4E26-88CA-A1F306745365}" srcOrd="1" destOrd="0" presId="urn:microsoft.com/office/officeart/2005/8/layout/hierarchy2"/>
    <dgm:cxn modelId="{365AACCC-EACF-4B16-A52C-97AFF3F87B7D}" type="presParOf" srcId="{1493EA4B-6FAC-4E26-88CA-A1F306745365}" destId="{0441B5BF-99CA-44F8-99FE-B3658A45B7C0}" srcOrd="0" destOrd="0" presId="urn:microsoft.com/office/officeart/2005/8/layout/hierarchy2"/>
    <dgm:cxn modelId="{76B2FDE9-117F-4EBC-B3E1-73FC7DFCB08F}" type="presParOf" srcId="{0441B5BF-99CA-44F8-99FE-B3658A45B7C0}" destId="{41465EB8-4DC5-4F53-83B4-2649DBFAAC2F}" srcOrd="0" destOrd="0" presId="urn:microsoft.com/office/officeart/2005/8/layout/hierarchy2"/>
    <dgm:cxn modelId="{199AF47A-E65C-4060-82B5-5C242651CF12}" type="presParOf" srcId="{1493EA4B-6FAC-4E26-88CA-A1F306745365}" destId="{00369EE0-F0F1-4CC9-BBB6-EBBDDC7F13DC}" srcOrd="1" destOrd="0" presId="urn:microsoft.com/office/officeart/2005/8/layout/hierarchy2"/>
    <dgm:cxn modelId="{DA259643-1C17-4096-91D2-3725C1353664}" type="presParOf" srcId="{00369EE0-F0F1-4CC9-BBB6-EBBDDC7F13DC}" destId="{28CF64AB-CD23-4A1C-9120-EA7B67A06EC9}" srcOrd="0" destOrd="0" presId="urn:microsoft.com/office/officeart/2005/8/layout/hierarchy2"/>
    <dgm:cxn modelId="{18445C22-89A9-45F4-90E3-F403C5814C30}" type="presParOf" srcId="{00369EE0-F0F1-4CC9-BBB6-EBBDDC7F13DC}" destId="{C83F0D3E-7A08-4401-8657-15F7271CAEEA}" srcOrd="1" destOrd="0" presId="urn:microsoft.com/office/officeart/2005/8/layout/hierarchy2"/>
    <dgm:cxn modelId="{A497EE41-0B4B-42BE-8149-D71407361A47}" type="presParOf" srcId="{FEC7F709-8CD5-44DA-AC50-6C4DE1C04F9C}" destId="{E6D9C344-8350-4A5F-97E4-8D99B626A262}" srcOrd="2" destOrd="0" presId="urn:microsoft.com/office/officeart/2005/8/layout/hierarchy2"/>
    <dgm:cxn modelId="{8161FDD1-B39D-46A7-9237-452CF2DFEBF1}" type="presParOf" srcId="{E6D9C344-8350-4A5F-97E4-8D99B626A262}" destId="{25BD69EF-86BA-47BE-A06A-5583A2950932}" srcOrd="0" destOrd="0" presId="urn:microsoft.com/office/officeart/2005/8/layout/hierarchy2"/>
    <dgm:cxn modelId="{26F11D23-E4EF-4535-B4B8-718C1DF5C84D}" type="presParOf" srcId="{FEC7F709-8CD5-44DA-AC50-6C4DE1C04F9C}" destId="{75E18E75-4D9E-467F-8064-1E0390C6B93A}" srcOrd="3" destOrd="0" presId="urn:microsoft.com/office/officeart/2005/8/layout/hierarchy2"/>
    <dgm:cxn modelId="{F95314BA-2DB8-44D1-AE68-9838725C62DF}" type="presParOf" srcId="{75E18E75-4D9E-467F-8064-1E0390C6B93A}" destId="{3CB5C0CB-6543-4A2B-A936-E186304E4B70}" srcOrd="0" destOrd="0" presId="urn:microsoft.com/office/officeart/2005/8/layout/hierarchy2"/>
    <dgm:cxn modelId="{D06458C6-A9A8-4A44-9142-4C968C7AD7D3}" type="presParOf" srcId="{75E18E75-4D9E-467F-8064-1E0390C6B93A}" destId="{DD864D04-5FF5-4B92-B903-E9A4785556E3}" srcOrd="1" destOrd="0" presId="urn:microsoft.com/office/officeart/2005/8/layout/hierarchy2"/>
    <dgm:cxn modelId="{75CB2DBC-E1CC-4AE0-85E2-09373BD8C4CF}" type="presParOf" srcId="{DD864D04-5FF5-4B92-B903-E9A4785556E3}" destId="{ACAB866C-EC40-4ED9-B0FE-5488EEAE24D9}" srcOrd="0" destOrd="0" presId="urn:microsoft.com/office/officeart/2005/8/layout/hierarchy2"/>
    <dgm:cxn modelId="{FDD0EBBB-BED6-410A-80BF-EFFA47FEDAA6}" type="presParOf" srcId="{ACAB866C-EC40-4ED9-B0FE-5488EEAE24D9}" destId="{95A4C326-4E33-42D6-86AC-9772D1BEADBD}" srcOrd="0" destOrd="0" presId="urn:microsoft.com/office/officeart/2005/8/layout/hierarchy2"/>
    <dgm:cxn modelId="{8B0B0A20-AA55-48D5-A2EB-E2A59D01099D}" type="presParOf" srcId="{DD864D04-5FF5-4B92-B903-E9A4785556E3}" destId="{4A2355CB-71A1-4B54-941D-B2C7028EBCFC}" srcOrd="1" destOrd="0" presId="urn:microsoft.com/office/officeart/2005/8/layout/hierarchy2"/>
    <dgm:cxn modelId="{FED1A9E0-7155-40D7-924E-F6D6E12477BE}" type="presParOf" srcId="{4A2355CB-71A1-4B54-941D-B2C7028EBCFC}" destId="{BA3B6F9E-AF11-4B58-961D-2850838CF46A}" srcOrd="0" destOrd="0" presId="urn:microsoft.com/office/officeart/2005/8/layout/hierarchy2"/>
    <dgm:cxn modelId="{106622E2-2749-46D8-95FE-2E3CC8C13969}" type="presParOf" srcId="{4A2355CB-71A1-4B54-941D-B2C7028EBCFC}" destId="{7E84AB39-9CB9-401C-83D9-4FD2FA3B0944}" srcOrd="1" destOrd="0" presId="urn:microsoft.com/office/officeart/2005/8/layout/hierarchy2"/>
    <dgm:cxn modelId="{AF4464C1-CD36-4112-BA2B-D5CADFCF79CC}" type="presParOf" srcId="{D9E6443A-7500-4CE6-9737-11D786DB80B8}" destId="{5D0478CB-7A2D-4547-A512-F18A14D2A749}" srcOrd="4" destOrd="0" presId="urn:microsoft.com/office/officeart/2005/8/layout/hierarchy2"/>
    <dgm:cxn modelId="{261638D9-01F0-4D05-A033-B72B8296E7F5}" type="presParOf" srcId="{5D0478CB-7A2D-4547-A512-F18A14D2A749}" destId="{8C04814B-37EC-4CFE-A42B-E2C567C5887E}" srcOrd="0" destOrd="0" presId="urn:microsoft.com/office/officeart/2005/8/layout/hierarchy2"/>
    <dgm:cxn modelId="{6921144E-B5D7-4364-9E2D-15B03EA2F185}" type="presParOf" srcId="{D9E6443A-7500-4CE6-9737-11D786DB80B8}" destId="{FE89E0EC-DC7F-4B99-9120-F17AD45E2C7B}" srcOrd="5" destOrd="0" presId="urn:microsoft.com/office/officeart/2005/8/layout/hierarchy2"/>
    <dgm:cxn modelId="{297B1EF9-74FB-40F0-8962-D43EF1B038BB}" type="presParOf" srcId="{FE89E0EC-DC7F-4B99-9120-F17AD45E2C7B}" destId="{EE73AE88-B08F-424D-8600-5D605E63DAE2}" srcOrd="0" destOrd="0" presId="urn:microsoft.com/office/officeart/2005/8/layout/hierarchy2"/>
    <dgm:cxn modelId="{7F415183-B323-49B4-AB16-B9858FCBC9D9}" type="presParOf" srcId="{FE89E0EC-DC7F-4B99-9120-F17AD45E2C7B}" destId="{6713A1ED-1F73-4419-BE91-3BC18DA6484F}" srcOrd="1" destOrd="0" presId="urn:microsoft.com/office/officeart/2005/8/layout/hierarchy2"/>
    <dgm:cxn modelId="{4409443B-AF3E-4DFE-84A8-1B3C6053FDE9}" type="presParOf" srcId="{6713A1ED-1F73-4419-BE91-3BC18DA6484F}" destId="{E5B4D91C-DEFF-40DD-AC24-A5F9843F50F5}" srcOrd="0" destOrd="0" presId="urn:microsoft.com/office/officeart/2005/8/layout/hierarchy2"/>
    <dgm:cxn modelId="{7D1CBD66-71C0-4A6A-A328-B36A1679DACF}" type="presParOf" srcId="{E5B4D91C-DEFF-40DD-AC24-A5F9843F50F5}" destId="{0F0A5253-E1AE-44D3-BF33-7E1BBFDC5232}" srcOrd="0" destOrd="0" presId="urn:microsoft.com/office/officeart/2005/8/layout/hierarchy2"/>
    <dgm:cxn modelId="{0AAE7DBD-4FAA-423F-830A-CCF8FF94ECC2}" type="presParOf" srcId="{6713A1ED-1F73-4419-BE91-3BC18DA6484F}" destId="{70F7E0B4-06F7-46E1-8CEC-C07DC8DEEB92}" srcOrd="1" destOrd="0" presId="urn:microsoft.com/office/officeart/2005/8/layout/hierarchy2"/>
    <dgm:cxn modelId="{17E7EAD4-E29D-4661-9A7F-C96F14014931}" type="presParOf" srcId="{70F7E0B4-06F7-46E1-8CEC-C07DC8DEEB92}" destId="{E79C2CE7-ECCE-4106-8720-F6A6305686E0}" srcOrd="0" destOrd="0" presId="urn:microsoft.com/office/officeart/2005/8/layout/hierarchy2"/>
    <dgm:cxn modelId="{16B37CF5-9A79-45EC-91E1-84FBFFF82270}" type="presParOf" srcId="{70F7E0B4-06F7-46E1-8CEC-C07DC8DEEB92}" destId="{ACFC0313-C020-4011-B4B8-5FB5D2AEA2B5}" srcOrd="1" destOrd="0" presId="urn:microsoft.com/office/officeart/2005/8/layout/hierarchy2"/>
    <dgm:cxn modelId="{4731D760-DA12-4747-A3ED-CBA7DE0BA180}" type="presParOf" srcId="{ACFC0313-C020-4011-B4B8-5FB5D2AEA2B5}" destId="{F040760E-7572-43B1-9F9F-54D82A8BFB88}" srcOrd="0" destOrd="0" presId="urn:microsoft.com/office/officeart/2005/8/layout/hierarchy2"/>
    <dgm:cxn modelId="{39BF9712-5051-4C03-BB24-A2A9CB8DFC49}" type="presParOf" srcId="{F040760E-7572-43B1-9F9F-54D82A8BFB88}" destId="{2BA7387F-36DD-4F1C-B0B9-8EDB9E00A70D}" srcOrd="0" destOrd="0" presId="urn:microsoft.com/office/officeart/2005/8/layout/hierarchy2"/>
    <dgm:cxn modelId="{43F47248-9D27-4F13-BC24-913447BBC649}" type="presParOf" srcId="{ACFC0313-C020-4011-B4B8-5FB5D2AEA2B5}" destId="{B65022F5-18E6-4EBD-BFB6-8D4EB20C581F}" srcOrd="1" destOrd="0" presId="urn:microsoft.com/office/officeart/2005/8/layout/hierarchy2"/>
    <dgm:cxn modelId="{68D1EBEA-CFDE-4A86-8DF6-705EE0F07CD0}" type="presParOf" srcId="{B65022F5-18E6-4EBD-BFB6-8D4EB20C581F}" destId="{EF422E7D-5CB4-4395-B9D5-F91F6B49EFA6}" srcOrd="0" destOrd="0" presId="urn:microsoft.com/office/officeart/2005/8/layout/hierarchy2"/>
    <dgm:cxn modelId="{3491923A-1734-466D-BE2B-AF8C5416881C}" type="presParOf" srcId="{B65022F5-18E6-4EBD-BFB6-8D4EB20C581F}" destId="{F63F508D-2D08-42DA-BE83-FE0A1CECBE8B}" srcOrd="1" destOrd="0" presId="urn:microsoft.com/office/officeart/2005/8/layout/hierarchy2"/>
    <dgm:cxn modelId="{3055F21D-3AE9-4B2A-88DB-EB47E68829D4}" type="presParOf" srcId="{6713A1ED-1F73-4419-BE91-3BC18DA6484F}" destId="{991FF9C3-98B0-4358-87C7-5358A222D4EF}" srcOrd="2" destOrd="0" presId="urn:microsoft.com/office/officeart/2005/8/layout/hierarchy2"/>
    <dgm:cxn modelId="{46F32B32-1299-4628-8468-395DD63E141C}" type="presParOf" srcId="{991FF9C3-98B0-4358-87C7-5358A222D4EF}" destId="{7FCAA177-79FF-4A86-8208-57F9724DC6F4}" srcOrd="0" destOrd="0" presId="urn:microsoft.com/office/officeart/2005/8/layout/hierarchy2"/>
    <dgm:cxn modelId="{87A9BD34-B541-4E0E-B1A5-DA8ECCD07F50}" type="presParOf" srcId="{6713A1ED-1F73-4419-BE91-3BC18DA6484F}" destId="{E50DB634-929D-4D90-8663-4F9A54D12EB7}" srcOrd="3" destOrd="0" presId="urn:microsoft.com/office/officeart/2005/8/layout/hierarchy2"/>
    <dgm:cxn modelId="{C763EFF9-EF39-4429-A551-98F438A3974B}" type="presParOf" srcId="{E50DB634-929D-4D90-8663-4F9A54D12EB7}" destId="{F1349227-E07A-4CA9-9DE1-8F1181888EEE}" srcOrd="0" destOrd="0" presId="urn:microsoft.com/office/officeart/2005/8/layout/hierarchy2"/>
    <dgm:cxn modelId="{F3EE2D2C-075A-4B3F-A565-27585D5A74FB}" type="presParOf" srcId="{E50DB634-929D-4D90-8663-4F9A54D12EB7}" destId="{051EFB6C-E27A-4DAB-984C-523D3E82B88D}" srcOrd="1" destOrd="0" presId="urn:microsoft.com/office/officeart/2005/8/layout/hierarchy2"/>
    <dgm:cxn modelId="{9F99B647-1C55-490A-90CC-3A8551E16ACA}" type="presParOf" srcId="{051EFB6C-E27A-4DAB-984C-523D3E82B88D}" destId="{C38261B9-0F2F-4D96-A375-B17C9900845F}" srcOrd="0" destOrd="0" presId="urn:microsoft.com/office/officeart/2005/8/layout/hierarchy2"/>
    <dgm:cxn modelId="{1DE1EF3F-C25B-490C-A504-EA368B0BFD47}" type="presParOf" srcId="{C38261B9-0F2F-4D96-A375-B17C9900845F}" destId="{C82FF0D4-1EDC-4D51-A424-A9749343A0C1}" srcOrd="0" destOrd="0" presId="urn:microsoft.com/office/officeart/2005/8/layout/hierarchy2"/>
    <dgm:cxn modelId="{A1ABC24C-3D39-44F9-A115-A2B3BB68E660}" type="presParOf" srcId="{051EFB6C-E27A-4DAB-984C-523D3E82B88D}" destId="{EF8F5B76-30D5-4192-90D9-20DE98E051B9}" srcOrd="1" destOrd="0" presId="urn:microsoft.com/office/officeart/2005/8/layout/hierarchy2"/>
    <dgm:cxn modelId="{8BD32D23-8912-4D3A-B82A-212B1F156EED}" type="presParOf" srcId="{EF8F5B76-30D5-4192-90D9-20DE98E051B9}" destId="{0AAB763F-36DE-41CE-AF73-59D115011871}" srcOrd="0" destOrd="0" presId="urn:microsoft.com/office/officeart/2005/8/layout/hierarchy2"/>
    <dgm:cxn modelId="{4A8DC89F-B98B-4216-B4A4-4C29154BA284}" type="presParOf" srcId="{EF8F5B76-30D5-4192-90D9-20DE98E051B9}" destId="{FC22EFD0-5E51-48CB-9E78-1751DE3FA5A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33A88-6495-4575-8821-B63E02C487C0}">
      <dsp:nvSpPr>
        <dsp:cNvPr id="0" name=""/>
        <dsp:cNvSpPr/>
      </dsp:nvSpPr>
      <dsp:spPr>
        <a:xfrm>
          <a:off x="524113" y="2817841"/>
          <a:ext cx="956071" cy="4780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Fault</a:t>
          </a:r>
          <a:endParaRPr lang="en-US" sz="800" kern="1200" dirty="0"/>
        </a:p>
      </dsp:txBody>
      <dsp:txXfrm>
        <a:off x="538114" y="2831842"/>
        <a:ext cx="928069" cy="450033"/>
      </dsp:txXfrm>
    </dsp:sp>
    <dsp:sp modelId="{D5223387-805B-4336-ACC3-07EA11B6DCA0}">
      <dsp:nvSpPr>
        <dsp:cNvPr id="0" name=""/>
        <dsp:cNvSpPr/>
      </dsp:nvSpPr>
      <dsp:spPr>
        <a:xfrm rot="17179538">
          <a:off x="991153" y="2395219"/>
          <a:ext cx="1360491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360491" y="882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37387" y="2370028"/>
        <a:ext cx="68024" cy="68024"/>
      </dsp:txXfrm>
    </dsp:sp>
    <dsp:sp modelId="{75EBA5E3-15C0-4F0E-BB5B-5E574BCE2BD9}">
      <dsp:nvSpPr>
        <dsp:cNvPr id="0" name=""/>
        <dsp:cNvSpPr/>
      </dsp:nvSpPr>
      <dsp:spPr>
        <a:xfrm>
          <a:off x="1862613" y="1512205"/>
          <a:ext cx="956071" cy="4780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Full Assist Performance</a:t>
          </a:r>
          <a:endParaRPr lang="en-US" sz="800" kern="1200" dirty="0"/>
        </a:p>
      </dsp:txBody>
      <dsp:txXfrm>
        <a:off x="1876614" y="1526206"/>
        <a:ext cx="928069" cy="450033"/>
      </dsp:txXfrm>
    </dsp:sp>
    <dsp:sp modelId="{B1472359-B89F-46A1-95C2-0B281053957A}">
      <dsp:nvSpPr>
        <dsp:cNvPr id="0" name=""/>
        <dsp:cNvSpPr/>
      </dsp:nvSpPr>
      <dsp:spPr>
        <a:xfrm rot="17945813">
          <a:off x="2616687" y="1398812"/>
          <a:ext cx="786424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786424" y="882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90239" y="1387974"/>
        <a:ext cx="39321" cy="39321"/>
      </dsp:txXfrm>
    </dsp:sp>
    <dsp:sp modelId="{EEC45F66-6BDC-471C-AB31-6C69B4C7EEBE}">
      <dsp:nvSpPr>
        <dsp:cNvPr id="0" name=""/>
        <dsp:cNvSpPr/>
      </dsp:nvSpPr>
      <dsp:spPr>
        <a:xfrm>
          <a:off x="3201114" y="825028"/>
          <a:ext cx="956071" cy="4780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Reduced Occurrence Rate / Full Functionality</a:t>
          </a:r>
          <a:endParaRPr lang="en-US" sz="800" kern="1200" dirty="0"/>
        </a:p>
      </dsp:txBody>
      <dsp:txXfrm>
        <a:off x="3215115" y="839029"/>
        <a:ext cx="928069" cy="450033"/>
      </dsp:txXfrm>
    </dsp:sp>
    <dsp:sp modelId="{43B22EB3-AD45-4F41-AFB8-AA6A4AD6344D}">
      <dsp:nvSpPr>
        <dsp:cNvPr id="0" name=""/>
        <dsp:cNvSpPr/>
      </dsp:nvSpPr>
      <dsp:spPr>
        <a:xfrm rot="17692822">
          <a:off x="3893912" y="642918"/>
          <a:ext cx="908975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908975" y="882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25676" y="629016"/>
        <a:ext cx="45448" cy="45448"/>
      </dsp:txXfrm>
    </dsp:sp>
    <dsp:sp modelId="{6E259C2F-EBB3-4531-821B-A96252C6C9A3}">
      <dsp:nvSpPr>
        <dsp:cNvPr id="0" name=""/>
        <dsp:cNvSpPr/>
      </dsp:nvSpPr>
      <dsp:spPr>
        <a:xfrm>
          <a:off x="4539615" y="416"/>
          <a:ext cx="956071" cy="4780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Component &amp; Rating Selection</a:t>
          </a:r>
          <a:endParaRPr lang="en-US" sz="800" kern="1200" dirty="0"/>
        </a:p>
      </dsp:txBody>
      <dsp:txXfrm>
        <a:off x="4553616" y="14417"/>
        <a:ext cx="928069" cy="450033"/>
      </dsp:txXfrm>
    </dsp:sp>
    <dsp:sp modelId="{4F508E86-7E27-4BB8-A677-42A145F0EE06}">
      <dsp:nvSpPr>
        <dsp:cNvPr id="0" name=""/>
        <dsp:cNvSpPr/>
      </dsp:nvSpPr>
      <dsp:spPr>
        <a:xfrm rot="19457599">
          <a:off x="4112919" y="917789"/>
          <a:ext cx="470962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470962" y="882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36626" y="914837"/>
        <a:ext cx="23548" cy="23548"/>
      </dsp:txXfrm>
    </dsp:sp>
    <dsp:sp modelId="{E5C73A83-37D6-407C-9EB6-8801E2DB011B}">
      <dsp:nvSpPr>
        <dsp:cNvPr id="0" name=""/>
        <dsp:cNvSpPr/>
      </dsp:nvSpPr>
      <dsp:spPr>
        <a:xfrm>
          <a:off x="4539615" y="550158"/>
          <a:ext cx="956071" cy="4780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Mech</a:t>
          </a:r>
          <a:r>
            <a:rPr lang="en-US" sz="800" kern="1200" dirty="0" smtClean="0"/>
            <a:t> Design / </a:t>
          </a:r>
          <a:r>
            <a:rPr lang="en-US" sz="800" kern="1200" dirty="0" err="1" smtClean="0"/>
            <a:t>Mfg</a:t>
          </a:r>
          <a:r>
            <a:rPr lang="en-US" sz="800" kern="1200" dirty="0" smtClean="0"/>
            <a:t> &amp; Quality Processes</a:t>
          </a:r>
          <a:endParaRPr lang="en-US" sz="800" kern="1200" dirty="0"/>
        </a:p>
      </dsp:txBody>
      <dsp:txXfrm>
        <a:off x="4553616" y="564159"/>
        <a:ext cx="928069" cy="450033"/>
      </dsp:txXfrm>
    </dsp:sp>
    <dsp:sp modelId="{9D9F8885-49B8-411B-8C80-D83A7AAFF533}">
      <dsp:nvSpPr>
        <dsp:cNvPr id="0" name=""/>
        <dsp:cNvSpPr/>
      </dsp:nvSpPr>
      <dsp:spPr>
        <a:xfrm rot="2142401">
          <a:off x="4112919" y="1192659"/>
          <a:ext cx="470962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470962" y="882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36626" y="1189707"/>
        <a:ext cx="23548" cy="23548"/>
      </dsp:txXfrm>
    </dsp:sp>
    <dsp:sp modelId="{BF6110D6-F2B3-4846-9C5A-A63D1D2D8A28}">
      <dsp:nvSpPr>
        <dsp:cNvPr id="0" name=""/>
        <dsp:cNvSpPr/>
      </dsp:nvSpPr>
      <dsp:spPr>
        <a:xfrm>
          <a:off x="4539615" y="1099899"/>
          <a:ext cx="956071" cy="4780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Hardware Redundancy</a:t>
          </a:r>
          <a:endParaRPr lang="en-US" sz="800" kern="1200" dirty="0"/>
        </a:p>
      </dsp:txBody>
      <dsp:txXfrm>
        <a:off x="4553616" y="1113900"/>
        <a:ext cx="928069" cy="450033"/>
      </dsp:txXfrm>
    </dsp:sp>
    <dsp:sp modelId="{D12572EF-46FB-45D6-BED5-256AC1549F80}">
      <dsp:nvSpPr>
        <dsp:cNvPr id="0" name=""/>
        <dsp:cNvSpPr/>
      </dsp:nvSpPr>
      <dsp:spPr>
        <a:xfrm rot="3907178">
          <a:off x="3893912" y="1467530"/>
          <a:ext cx="908975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908975" y="882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25676" y="1453628"/>
        <a:ext cx="45448" cy="45448"/>
      </dsp:txXfrm>
    </dsp:sp>
    <dsp:sp modelId="{6C80A84E-32D6-404B-8DB9-05D5504879A3}">
      <dsp:nvSpPr>
        <dsp:cNvPr id="0" name=""/>
        <dsp:cNvSpPr/>
      </dsp:nvSpPr>
      <dsp:spPr>
        <a:xfrm>
          <a:off x="4539615" y="1649640"/>
          <a:ext cx="956071" cy="4780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Diagnostics Robustness</a:t>
          </a:r>
          <a:endParaRPr lang="en-US" sz="800" kern="1200" dirty="0"/>
        </a:p>
      </dsp:txBody>
      <dsp:txXfrm>
        <a:off x="4553616" y="1663641"/>
        <a:ext cx="928069" cy="450033"/>
      </dsp:txXfrm>
    </dsp:sp>
    <dsp:sp modelId="{DD36EAEF-E3D0-4348-A327-854EEE66FE1A}">
      <dsp:nvSpPr>
        <dsp:cNvPr id="0" name=""/>
        <dsp:cNvSpPr/>
      </dsp:nvSpPr>
      <dsp:spPr>
        <a:xfrm rot="3654187">
          <a:off x="2616687" y="2085989"/>
          <a:ext cx="786424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786424" y="882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90239" y="2075151"/>
        <a:ext cx="39321" cy="39321"/>
      </dsp:txXfrm>
    </dsp:sp>
    <dsp:sp modelId="{3E5A59BD-E81B-45F0-8FC0-69F7883C346A}">
      <dsp:nvSpPr>
        <dsp:cNvPr id="0" name=""/>
        <dsp:cNvSpPr/>
      </dsp:nvSpPr>
      <dsp:spPr>
        <a:xfrm>
          <a:off x="3201114" y="2199382"/>
          <a:ext cx="956071" cy="4780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Other Reduced Functionality (Non-Assist)</a:t>
          </a:r>
          <a:endParaRPr lang="en-US" sz="800" kern="1200" dirty="0"/>
        </a:p>
      </dsp:txBody>
      <dsp:txXfrm>
        <a:off x="3215115" y="2213383"/>
        <a:ext cx="928069" cy="450033"/>
      </dsp:txXfrm>
    </dsp:sp>
    <dsp:sp modelId="{9F60EC46-88C5-4EAA-9468-E6E493E61598}">
      <dsp:nvSpPr>
        <dsp:cNvPr id="0" name=""/>
        <dsp:cNvSpPr/>
      </dsp:nvSpPr>
      <dsp:spPr>
        <a:xfrm>
          <a:off x="4157186" y="2429577"/>
          <a:ext cx="382428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82428" y="882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38839" y="2428839"/>
        <a:ext cx="19121" cy="19121"/>
      </dsp:txXfrm>
    </dsp:sp>
    <dsp:sp modelId="{B8BA5B23-1C9C-4D1A-B579-038312F7B9B9}">
      <dsp:nvSpPr>
        <dsp:cNvPr id="0" name=""/>
        <dsp:cNvSpPr/>
      </dsp:nvSpPr>
      <dsp:spPr>
        <a:xfrm>
          <a:off x="4539615" y="2199382"/>
          <a:ext cx="956071" cy="4780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Software / Diagnostics Design</a:t>
          </a:r>
          <a:endParaRPr lang="en-US" sz="800" kern="1200" dirty="0"/>
        </a:p>
      </dsp:txBody>
      <dsp:txXfrm>
        <a:off x="4553616" y="2213383"/>
        <a:ext cx="928069" cy="450033"/>
      </dsp:txXfrm>
    </dsp:sp>
    <dsp:sp modelId="{8F9C85BE-5169-440E-B1ED-A9D275DFE561}">
      <dsp:nvSpPr>
        <dsp:cNvPr id="0" name=""/>
        <dsp:cNvSpPr/>
      </dsp:nvSpPr>
      <dsp:spPr>
        <a:xfrm rot="1699647">
          <a:off x="1454172" y="3151113"/>
          <a:ext cx="434454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434454" y="882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60538" y="3149074"/>
        <a:ext cx="21722" cy="21722"/>
      </dsp:txXfrm>
    </dsp:sp>
    <dsp:sp modelId="{88A51562-09F2-4155-9364-056218206547}">
      <dsp:nvSpPr>
        <dsp:cNvPr id="0" name=""/>
        <dsp:cNvSpPr/>
      </dsp:nvSpPr>
      <dsp:spPr>
        <a:xfrm>
          <a:off x="1862613" y="3023994"/>
          <a:ext cx="956071" cy="4780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Reduced Assist Performance</a:t>
          </a:r>
          <a:endParaRPr lang="en-US" sz="800" kern="1200" dirty="0"/>
        </a:p>
      </dsp:txBody>
      <dsp:txXfrm>
        <a:off x="1876614" y="3037995"/>
        <a:ext cx="928069" cy="450033"/>
      </dsp:txXfrm>
    </dsp:sp>
    <dsp:sp modelId="{B878A249-DB4B-41CE-A17A-622EFE9B3C48}">
      <dsp:nvSpPr>
        <dsp:cNvPr id="0" name=""/>
        <dsp:cNvSpPr/>
      </dsp:nvSpPr>
      <dsp:spPr>
        <a:xfrm rot="19457599">
          <a:off x="2774418" y="3116754"/>
          <a:ext cx="470962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470962" y="882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98125" y="3113802"/>
        <a:ext cx="23548" cy="23548"/>
      </dsp:txXfrm>
    </dsp:sp>
    <dsp:sp modelId="{B470B719-9AC5-4D80-B59A-D588F151739B}">
      <dsp:nvSpPr>
        <dsp:cNvPr id="0" name=""/>
        <dsp:cNvSpPr/>
      </dsp:nvSpPr>
      <dsp:spPr>
        <a:xfrm>
          <a:off x="3201114" y="2749123"/>
          <a:ext cx="956071" cy="4780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“Limp Home”</a:t>
          </a:r>
          <a:endParaRPr lang="en-US" sz="800" kern="1200" dirty="0"/>
        </a:p>
      </dsp:txBody>
      <dsp:txXfrm>
        <a:off x="3215115" y="2763124"/>
        <a:ext cx="928069" cy="450033"/>
      </dsp:txXfrm>
    </dsp:sp>
    <dsp:sp modelId="{0441B5BF-99CA-44F8-99FE-B3658A45B7C0}">
      <dsp:nvSpPr>
        <dsp:cNvPr id="0" name=""/>
        <dsp:cNvSpPr/>
      </dsp:nvSpPr>
      <dsp:spPr>
        <a:xfrm>
          <a:off x="4157186" y="2979319"/>
          <a:ext cx="382428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82428" y="882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38839" y="2978580"/>
        <a:ext cx="19121" cy="19121"/>
      </dsp:txXfrm>
    </dsp:sp>
    <dsp:sp modelId="{28CF64AB-CD23-4A1C-9120-EA7B67A06EC9}">
      <dsp:nvSpPr>
        <dsp:cNvPr id="0" name=""/>
        <dsp:cNvSpPr/>
      </dsp:nvSpPr>
      <dsp:spPr>
        <a:xfrm>
          <a:off x="4539615" y="2749123"/>
          <a:ext cx="956071" cy="4780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Med/High performance SW backup function</a:t>
          </a:r>
          <a:endParaRPr lang="en-US" sz="800" kern="1200" dirty="0"/>
        </a:p>
      </dsp:txBody>
      <dsp:txXfrm>
        <a:off x="4553616" y="2763124"/>
        <a:ext cx="928069" cy="450033"/>
      </dsp:txXfrm>
    </dsp:sp>
    <dsp:sp modelId="{E6D9C344-8350-4A5F-97E4-8D99B626A262}">
      <dsp:nvSpPr>
        <dsp:cNvPr id="0" name=""/>
        <dsp:cNvSpPr/>
      </dsp:nvSpPr>
      <dsp:spPr>
        <a:xfrm rot="2142401">
          <a:off x="2774418" y="3391625"/>
          <a:ext cx="470962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470962" y="882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98125" y="3388673"/>
        <a:ext cx="23548" cy="23548"/>
      </dsp:txXfrm>
    </dsp:sp>
    <dsp:sp modelId="{3CB5C0CB-6543-4A2B-A936-E186304E4B70}">
      <dsp:nvSpPr>
        <dsp:cNvPr id="0" name=""/>
        <dsp:cNvSpPr/>
      </dsp:nvSpPr>
      <dsp:spPr>
        <a:xfrm>
          <a:off x="3201114" y="3298864"/>
          <a:ext cx="956071" cy="4780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“Limp Aside”</a:t>
          </a:r>
          <a:endParaRPr lang="en-US" sz="800" kern="1200" dirty="0"/>
        </a:p>
      </dsp:txBody>
      <dsp:txXfrm>
        <a:off x="3215115" y="3312865"/>
        <a:ext cx="928069" cy="450033"/>
      </dsp:txXfrm>
    </dsp:sp>
    <dsp:sp modelId="{ACAB866C-EC40-4ED9-B0FE-5488EEAE24D9}">
      <dsp:nvSpPr>
        <dsp:cNvPr id="0" name=""/>
        <dsp:cNvSpPr/>
      </dsp:nvSpPr>
      <dsp:spPr>
        <a:xfrm>
          <a:off x="4157186" y="3529060"/>
          <a:ext cx="382428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82428" y="882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38839" y="3528321"/>
        <a:ext cx="19121" cy="19121"/>
      </dsp:txXfrm>
    </dsp:sp>
    <dsp:sp modelId="{BA3B6F9E-AF11-4B58-961D-2850838CF46A}">
      <dsp:nvSpPr>
        <dsp:cNvPr id="0" name=""/>
        <dsp:cNvSpPr/>
      </dsp:nvSpPr>
      <dsp:spPr>
        <a:xfrm>
          <a:off x="4539615" y="3298864"/>
          <a:ext cx="956071" cy="4780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Low performance SW backup function</a:t>
          </a:r>
          <a:endParaRPr lang="en-US" sz="800" kern="1200" dirty="0"/>
        </a:p>
      </dsp:txBody>
      <dsp:txXfrm>
        <a:off x="4553616" y="3312865"/>
        <a:ext cx="928069" cy="450033"/>
      </dsp:txXfrm>
    </dsp:sp>
    <dsp:sp modelId="{5D0478CB-7A2D-4547-A512-F18A14D2A749}">
      <dsp:nvSpPr>
        <dsp:cNvPr id="0" name=""/>
        <dsp:cNvSpPr/>
      </dsp:nvSpPr>
      <dsp:spPr>
        <a:xfrm rot="4420462">
          <a:off x="991153" y="3700854"/>
          <a:ext cx="1360491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360491" y="882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37387" y="3675664"/>
        <a:ext cx="68024" cy="68024"/>
      </dsp:txXfrm>
    </dsp:sp>
    <dsp:sp modelId="{EE73AE88-B08F-424D-8600-5D605E63DAE2}">
      <dsp:nvSpPr>
        <dsp:cNvPr id="0" name=""/>
        <dsp:cNvSpPr/>
      </dsp:nvSpPr>
      <dsp:spPr>
        <a:xfrm>
          <a:off x="1862613" y="4123476"/>
          <a:ext cx="956071" cy="4780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Shutdown</a:t>
          </a:r>
          <a:endParaRPr lang="en-US" sz="800" kern="1200" dirty="0"/>
        </a:p>
      </dsp:txBody>
      <dsp:txXfrm>
        <a:off x="1876614" y="4137477"/>
        <a:ext cx="928069" cy="450033"/>
      </dsp:txXfrm>
    </dsp:sp>
    <dsp:sp modelId="{E5B4D91C-DEFF-40DD-AC24-A5F9843F50F5}">
      <dsp:nvSpPr>
        <dsp:cNvPr id="0" name=""/>
        <dsp:cNvSpPr/>
      </dsp:nvSpPr>
      <dsp:spPr>
        <a:xfrm rot="19457599">
          <a:off x="2774418" y="4216237"/>
          <a:ext cx="470962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470962" y="882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98125" y="4213285"/>
        <a:ext cx="23548" cy="23548"/>
      </dsp:txXfrm>
    </dsp:sp>
    <dsp:sp modelId="{E79C2CE7-ECCE-4106-8720-F6A6305686E0}">
      <dsp:nvSpPr>
        <dsp:cNvPr id="0" name=""/>
        <dsp:cNvSpPr/>
      </dsp:nvSpPr>
      <dsp:spPr>
        <a:xfrm>
          <a:off x="3201114" y="3848606"/>
          <a:ext cx="956071" cy="4780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Ramp Out</a:t>
          </a:r>
          <a:endParaRPr lang="en-US" sz="800" kern="1200" dirty="0"/>
        </a:p>
      </dsp:txBody>
      <dsp:txXfrm>
        <a:off x="3215115" y="3862607"/>
        <a:ext cx="928069" cy="450033"/>
      </dsp:txXfrm>
    </dsp:sp>
    <dsp:sp modelId="{F040760E-7572-43B1-9F9F-54D82A8BFB88}">
      <dsp:nvSpPr>
        <dsp:cNvPr id="0" name=""/>
        <dsp:cNvSpPr/>
      </dsp:nvSpPr>
      <dsp:spPr>
        <a:xfrm>
          <a:off x="4157186" y="4078801"/>
          <a:ext cx="382428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82428" y="882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38839" y="4078063"/>
        <a:ext cx="19121" cy="19121"/>
      </dsp:txXfrm>
    </dsp:sp>
    <dsp:sp modelId="{EF422E7D-5CB4-4395-B9D5-F91F6B49EFA6}">
      <dsp:nvSpPr>
        <dsp:cNvPr id="0" name=""/>
        <dsp:cNvSpPr/>
      </dsp:nvSpPr>
      <dsp:spPr>
        <a:xfrm>
          <a:off x="4539615" y="3848606"/>
          <a:ext cx="956071" cy="4780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No backup, but ramping capable</a:t>
          </a:r>
          <a:endParaRPr lang="en-US" sz="800" kern="1200" dirty="0"/>
        </a:p>
      </dsp:txBody>
      <dsp:txXfrm>
        <a:off x="4553616" y="3862607"/>
        <a:ext cx="928069" cy="450033"/>
      </dsp:txXfrm>
    </dsp:sp>
    <dsp:sp modelId="{991FF9C3-98B0-4358-87C7-5358A222D4EF}">
      <dsp:nvSpPr>
        <dsp:cNvPr id="0" name=""/>
        <dsp:cNvSpPr/>
      </dsp:nvSpPr>
      <dsp:spPr>
        <a:xfrm rot="2142401">
          <a:off x="2774418" y="4491107"/>
          <a:ext cx="470962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470962" y="882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98125" y="4488155"/>
        <a:ext cx="23548" cy="23548"/>
      </dsp:txXfrm>
    </dsp:sp>
    <dsp:sp modelId="{F1349227-E07A-4CA9-9DE1-8F1181888EEE}">
      <dsp:nvSpPr>
        <dsp:cNvPr id="0" name=""/>
        <dsp:cNvSpPr/>
      </dsp:nvSpPr>
      <dsp:spPr>
        <a:xfrm>
          <a:off x="3201114" y="4398347"/>
          <a:ext cx="956071" cy="4780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Immediate Off</a:t>
          </a:r>
          <a:endParaRPr lang="en-US" sz="800" kern="1200" dirty="0"/>
        </a:p>
      </dsp:txBody>
      <dsp:txXfrm>
        <a:off x="3215115" y="4412348"/>
        <a:ext cx="928069" cy="450033"/>
      </dsp:txXfrm>
    </dsp:sp>
    <dsp:sp modelId="{C38261B9-0F2F-4D96-A375-B17C9900845F}">
      <dsp:nvSpPr>
        <dsp:cNvPr id="0" name=""/>
        <dsp:cNvSpPr/>
      </dsp:nvSpPr>
      <dsp:spPr>
        <a:xfrm>
          <a:off x="4157186" y="4628543"/>
          <a:ext cx="382428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82428" y="882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38839" y="4627804"/>
        <a:ext cx="19121" cy="19121"/>
      </dsp:txXfrm>
    </dsp:sp>
    <dsp:sp modelId="{0AAB763F-36DE-41CE-AF73-59D115011871}">
      <dsp:nvSpPr>
        <dsp:cNvPr id="0" name=""/>
        <dsp:cNvSpPr/>
      </dsp:nvSpPr>
      <dsp:spPr>
        <a:xfrm>
          <a:off x="4539615" y="4398347"/>
          <a:ext cx="956071" cy="4780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No backup or ramping available</a:t>
          </a:r>
          <a:endParaRPr lang="en-US" sz="800" kern="1200" dirty="0"/>
        </a:p>
      </dsp:txBody>
      <dsp:txXfrm>
        <a:off x="4553616" y="4412348"/>
        <a:ext cx="928069" cy="450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0.14815</cdr:x>
      <cdr:y>0.87544</cdr:y>
    </cdr:from>
    <cdr:to>
      <cdr:x>0.2963</cdr:x>
      <cdr:y>0.92549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33400" y="3581400"/>
          <a:ext cx="533400" cy="20478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100" dirty="0" smtClean="0"/>
            <a:t>Low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0.8254</cdr:x>
      <cdr:y>0.87544</cdr:y>
    </cdr:from>
    <cdr:to>
      <cdr:x>0.97354</cdr:x>
      <cdr:y>0.92549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971800" y="3581400"/>
          <a:ext cx="533400" cy="20478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100" dirty="0" smtClean="0"/>
            <a:t>High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0.7619</cdr:x>
      <cdr:y>0.22352</cdr:y>
    </cdr:from>
    <cdr:to>
      <cdr:x>0.78307</cdr:x>
      <cdr:y>0.26077</cdr:y>
    </cdr:to>
    <cdr:sp macro="" textlink="">
      <cdr:nvSpPr>
        <cdr:cNvPr id="4" name="Diamond 3"/>
        <cdr:cNvSpPr/>
      </cdr:nvSpPr>
      <cdr:spPr>
        <a:xfrm xmlns:a="http://schemas.openxmlformats.org/drawingml/2006/main">
          <a:off x="2743200" y="914400"/>
          <a:ext cx="76200" cy="152400"/>
        </a:xfrm>
        <a:prstGeom xmlns:a="http://schemas.openxmlformats.org/drawingml/2006/main" prst="diamond">
          <a:avLst/>
        </a:prstGeom>
      </cdr:spPr>
      <cdr:style>
        <a:lnRef xmlns:a="http://schemas.openxmlformats.org/drawingml/2006/main" idx="1">
          <a:schemeClr val="accent2"/>
        </a:lnRef>
        <a:fillRef xmlns:a="http://schemas.openxmlformats.org/drawingml/2006/main" idx="3">
          <a:schemeClr val="accent2"/>
        </a:fillRef>
        <a:effectRef xmlns:a="http://schemas.openxmlformats.org/drawingml/2006/main" idx="2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0.7619</cdr:x>
      <cdr:y>0.55879</cdr:y>
    </cdr:from>
    <cdr:to>
      <cdr:x>0.78307</cdr:x>
      <cdr:y>0.59604</cdr:y>
    </cdr:to>
    <cdr:sp macro="" textlink="">
      <cdr:nvSpPr>
        <cdr:cNvPr id="5" name="Diamond 4"/>
        <cdr:cNvSpPr/>
      </cdr:nvSpPr>
      <cdr:spPr>
        <a:xfrm xmlns:a="http://schemas.openxmlformats.org/drawingml/2006/main">
          <a:off x="2743200" y="2286000"/>
          <a:ext cx="76200" cy="152400"/>
        </a:xfrm>
        <a:prstGeom xmlns:a="http://schemas.openxmlformats.org/drawingml/2006/main" prst="diamond">
          <a:avLst/>
        </a:prstGeom>
      </cdr:spPr>
      <cdr:style>
        <a:lnRef xmlns:a="http://schemas.openxmlformats.org/drawingml/2006/main" idx="1">
          <a:schemeClr val="accent2"/>
        </a:lnRef>
        <a:fillRef xmlns:a="http://schemas.openxmlformats.org/drawingml/2006/main" idx="3">
          <a:schemeClr val="accent2"/>
        </a:fillRef>
        <a:effectRef xmlns:a="http://schemas.openxmlformats.org/drawingml/2006/main" idx="2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0.15873</cdr:x>
      <cdr:y>0.22755</cdr:y>
    </cdr:from>
    <cdr:to>
      <cdr:x>0.17989</cdr:x>
      <cdr:y>0.2648</cdr:y>
    </cdr:to>
    <cdr:sp macro="" textlink="">
      <cdr:nvSpPr>
        <cdr:cNvPr id="6" name="Diamond 5"/>
        <cdr:cNvSpPr/>
      </cdr:nvSpPr>
      <cdr:spPr>
        <a:xfrm xmlns:a="http://schemas.openxmlformats.org/drawingml/2006/main">
          <a:off x="571500" y="930905"/>
          <a:ext cx="76200" cy="152400"/>
        </a:xfrm>
        <a:prstGeom xmlns:a="http://schemas.openxmlformats.org/drawingml/2006/main" prst="diamond">
          <a:avLst/>
        </a:prstGeom>
      </cdr:spPr>
      <cdr:style>
        <a:lnRef xmlns:a="http://schemas.openxmlformats.org/drawingml/2006/main" idx="1">
          <a:schemeClr val="accent2"/>
        </a:lnRef>
        <a:fillRef xmlns:a="http://schemas.openxmlformats.org/drawingml/2006/main" idx="3">
          <a:schemeClr val="accent2"/>
        </a:fillRef>
        <a:effectRef xmlns:a="http://schemas.openxmlformats.org/drawingml/2006/main" idx="2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794FCB22-DEB7-4111-BBAE-4550DBB776D2}" type="datetimeFigureOut">
              <a:rPr lang="en-US" smtClean="0"/>
              <a:t>10/29/15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64853E45-8216-45D4-88F1-AFA95E4C3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2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ECC54F86-67D3-42C9-9911-8239CA10EEC5}" type="datetimeFigureOut">
              <a:rPr lang="en-US" smtClean="0"/>
              <a:t>10/29/15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30D6A520-9300-4AB9-8BC6-5321F04499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50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6A520-9300-4AB9-8BC6-5321F04499E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53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1575" y="696913"/>
            <a:ext cx="4641850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FC93C-6657-4A1C-8FE6-5B77AD98B1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61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1999: Basic</a:t>
            </a:r>
            <a:r>
              <a:rPr lang="en-US" baseline="0" dirty="0" smtClean="0"/>
              <a:t> EPS</a:t>
            </a:r>
          </a:p>
          <a:p>
            <a:r>
              <a:rPr lang="en-US" dirty="0" smtClean="0"/>
              <a:t>2002: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Quadrasteer</a:t>
            </a:r>
            <a:r>
              <a:rPr lang="en-US" baseline="0" dirty="0" smtClean="0"/>
              <a:t> on GM Pickups – First steer-by Wire</a:t>
            </a:r>
          </a:p>
          <a:p>
            <a:r>
              <a:rPr lang="en-US" dirty="0" smtClean="0"/>
              <a:t>2007: Automatic Parking on Ford Escape</a:t>
            </a:r>
          </a:p>
          <a:p>
            <a:r>
              <a:rPr lang="en-US" dirty="0" smtClean="0"/>
              <a:t>2008: DSR for vehicle</a:t>
            </a:r>
            <a:r>
              <a:rPr lang="en-US" baseline="0" dirty="0" smtClean="0"/>
              <a:t> stability on Ford Mondeo / Fiat ?</a:t>
            </a:r>
          </a:p>
          <a:p>
            <a:r>
              <a:rPr lang="en-US" dirty="0" smtClean="0"/>
              <a:t>2018: Cybersecurity</a:t>
            </a:r>
            <a:r>
              <a:rPr lang="en-US" baseline="0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Secure Diagnostics, Secure Lock, Secure Programming.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77A7B-A560-444D-A564-A85B76341E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74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6A520-9300-4AB9-8BC6-5321F04499E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10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89399-9D01-4588-90B0-E9E0BF0EC5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81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type of system is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6A520-9300-4AB9-8BC6-5321F04499E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85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Modified</a:t>
            </a:r>
            <a:r>
              <a:rPr lang="en-US" baseline="0" dirty="0" smtClean="0"/>
              <a:t> -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6A520-9300-4AB9-8BC6-5321F04499E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0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124200"/>
            <a:ext cx="6477000" cy="875777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267200"/>
            <a:ext cx="8686800" cy="457200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876800" y="5791200"/>
            <a:ext cx="4191000" cy="38100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presenter information</a:t>
            </a:r>
            <a:endParaRPr lang="en-US" dirty="0"/>
          </a:p>
        </p:txBody>
      </p:sp>
      <p:pic>
        <p:nvPicPr>
          <p:cNvPr id="12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37951" y="228600"/>
            <a:ext cx="5629849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 descr="C:\Users\czsq0s\Pictures\CARS\04peugeot2008prod.jpg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02627" y="4953000"/>
            <a:ext cx="98411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czsq0s\Pictures\CARS\DS3-1.jpg"/>
          <p:cNvPicPr>
            <a:picLocks noChangeAspect="1" noChangeArrowheads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43000" y="4953000"/>
            <a:ext cx="104502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Users\czsq0s\Pictures\CARS\dossier-peugeot-208-intuitive (1).jpg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1" y="4953000"/>
            <a:ext cx="98742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C:\Users\czsq0s\Pictures\CARS\citroen-c4-cactus_06-nestandard1.jpg"/>
          <p:cNvPicPr>
            <a:picLocks noChangeAspect="1" noChangeArrowheads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338412" y="4953000"/>
            <a:ext cx="1082974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0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Nexteer</a:t>
            </a:r>
            <a:r>
              <a:rPr lang="en-US" dirty="0" smtClean="0"/>
              <a:t>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38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45720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0" y="838200"/>
            <a:ext cx="45720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3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0" y="3352800"/>
            <a:ext cx="9144000" cy="259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71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200"/>
            <a:ext cx="7772400" cy="1362075"/>
          </a:xfrm>
        </p:spPr>
        <p:txBody>
          <a:bodyPr anchor="t"/>
          <a:lstStyle>
            <a:lvl1pPr algn="l">
              <a:defRPr sz="24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71600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00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77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76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 lang="en-US" sz="24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07363" y="6608763"/>
            <a:ext cx="6858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53E5355-3F28-4DA7-A08E-9E176869AE0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0350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52400"/>
            <a:ext cx="86868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510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95400" y="6719888"/>
            <a:ext cx="1219200" cy="1381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719888"/>
            <a:ext cx="3352800" cy="1381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Nexteer</a:t>
            </a:r>
            <a:r>
              <a:rPr lang="en-US" dirty="0" smtClean="0"/>
              <a:t>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719888"/>
            <a:ext cx="1371600" cy="1381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7D14AFD-0FA5-444D-BDEF-F7A99A5960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2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60" r:id="rId4"/>
    <p:sldLayoutId id="2147483651" r:id="rId5"/>
    <p:sldLayoutId id="2147483654" r:id="rId6"/>
    <p:sldLayoutId id="2147483655" r:id="rId7"/>
    <p:sldLayoutId id="2147483658" r:id="rId8"/>
    <p:sldLayoutId id="2147483661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SzPct val="65000"/>
        <a:buFont typeface="Wingdings" panose="05000000000000000000" pitchFamily="2" charset="2"/>
        <a:buChar char="Ø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microsoft.com/office/2007/relationships/hdphoto" Target="../media/hdphoto2.wdp"/><Relationship Id="rId5" Type="http://schemas.openxmlformats.org/officeDocument/2006/relationships/image" Target="../media/image18.jpe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image" Target="../media/image22.emf"/><Relationship Id="rId5" Type="http://schemas.openxmlformats.org/officeDocument/2006/relationships/image" Target="../media/image23.png"/><Relationship Id="rId6" Type="http://schemas.microsoft.com/office/2007/relationships/hdphoto" Target="../media/hdphoto4.wdp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4.jpeg"/><Relationship Id="rId12" Type="http://schemas.openxmlformats.org/officeDocument/2006/relationships/image" Target="../media/image35.png"/><Relationship Id="rId13" Type="http://schemas.openxmlformats.org/officeDocument/2006/relationships/image" Target="../media/image36.jpeg"/><Relationship Id="rId14" Type="http://schemas.openxmlformats.org/officeDocument/2006/relationships/image" Target="../media/image37.tif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tiff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chart" Target="../charts/chart1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image" Target="../media/image39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Relationship Id="rId3" Type="http://schemas.openxmlformats.org/officeDocument/2006/relationships/image" Target="../media/image51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jpeg"/><Relationship Id="rId3" Type="http://schemas.openxmlformats.org/officeDocument/2006/relationships/image" Target="../media/image5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N. </a:t>
            </a:r>
            <a:r>
              <a:rPr lang="en-US" dirty="0" err="1" smtClean="0"/>
              <a:t>Champetier</a:t>
            </a:r>
            <a:r>
              <a:rPr lang="en-US" dirty="0" smtClean="0"/>
              <a:t> visit – Saginaw</a:t>
            </a:r>
            <a:br>
              <a:rPr lang="en-US" dirty="0" smtClean="0"/>
            </a:br>
            <a:r>
              <a:rPr lang="en-US" dirty="0" smtClean="0"/>
              <a:t>Technical roadmap &amp; Innovation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30 October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Saginaw, Michigan</a:t>
            </a:r>
          </a:p>
        </p:txBody>
      </p:sp>
    </p:spTree>
    <p:extLst>
      <p:ext uri="{BB962C8B-B14F-4D97-AF65-F5344CB8AC3E}">
        <p14:creationId xmlns:p14="http://schemas.microsoft.com/office/powerpoint/2010/main" val="310770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 to innovation</a:t>
            </a:r>
            <a:br>
              <a:rPr lang="en-US" dirty="0"/>
            </a:br>
            <a:r>
              <a:rPr lang="en-US" dirty="0"/>
              <a:t>Key Project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077200" cy="2514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PACKAGING</a:t>
            </a:r>
          </a:p>
          <a:p>
            <a:pPr marL="0" indent="0">
              <a:buNone/>
            </a:pPr>
            <a:r>
              <a:rPr lang="en-US" dirty="0" smtClean="0"/>
              <a:t>29 </a:t>
            </a:r>
            <a:r>
              <a:rPr lang="en-US" dirty="0"/>
              <a:t>projects positively impact our packaging</a:t>
            </a:r>
          </a:p>
          <a:p>
            <a:r>
              <a:rPr lang="en-US" dirty="0"/>
              <a:t>Skewed worm axis</a:t>
            </a:r>
          </a:p>
          <a:p>
            <a:r>
              <a:rPr lang="en-US" dirty="0"/>
              <a:t>Overlapping A/M coupler</a:t>
            </a:r>
          </a:p>
          <a:p>
            <a:r>
              <a:rPr lang="en-US" dirty="0"/>
              <a:t>Radial Field MSB</a:t>
            </a:r>
          </a:p>
          <a:p>
            <a:r>
              <a:rPr lang="en-US" dirty="0"/>
              <a:t>Compact brush motor</a:t>
            </a:r>
          </a:p>
          <a:p>
            <a:r>
              <a:rPr lang="en-US" dirty="0"/>
              <a:t>Remote mounted controller</a:t>
            </a:r>
          </a:p>
          <a:p>
            <a:r>
              <a:rPr lang="en-US" dirty="0"/>
              <a:t>Remove isolation on worm axis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>
          <a:xfrm>
            <a:off x="4572000" y="3581400"/>
            <a:ext cx="4572000" cy="2362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MASS</a:t>
            </a:r>
          </a:p>
          <a:p>
            <a:pPr marL="0" indent="0">
              <a:buNone/>
            </a:pPr>
            <a:r>
              <a:rPr lang="en-US" dirty="0" smtClean="0"/>
              <a:t>28 </a:t>
            </a:r>
            <a:r>
              <a:rPr lang="en-US" dirty="0"/>
              <a:t>projects reduce system Mass</a:t>
            </a:r>
          </a:p>
          <a:p>
            <a:r>
              <a:rPr lang="en-US" dirty="0"/>
              <a:t>Plastic housing</a:t>
            </a:r>
          </a:p>
          <a:p>
            <a:r>
              <a:rPr lang="en-US" dirty="0"/>
              <a:t>Plastic pulleys</a:t>
            </a:r>
          </a:p>
          <a:p>
            <a:r>
              <a:rPr lang="en-US" dirty="0" smtClean="0"/>
              <a:t>Hollow/Tubular racks</a:t>
            </a:r>
            <a:endParaRPr lang="en-US" dirty="0"/>
          </a:p>
          <a:p>
            <a:r>
              <a:rPr lang="en-US" dirty="0"/>
              <a:t>High ratio CEPS</a:t>
            </a:r>
          </a:p>
          <a:p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47229" y="701843"/>
            <a:ext cx="1455369" cy="1684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8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09746" y="3505200"/>
            <a:ext cx="1005054" cy="1219200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38600" y="1447800"/>
            <a:ext cx="504795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0200" y="3481822"/>
            <a:ext cx="1219200" cy="12659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826" y="5181600"/>
            <a:ext cx="3583006" cy="55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51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 to innovation</a:t>
            </a:r>
            <a:br>
              <a:rPr lang="en-US" dirty="0"/>
            </a:br>
            <a:r>
              <a:rPr lang="en-US" dirty="0"/>
              <a:t>Key Project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077200" cy="2514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COST IMPROVEMENTS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48 projects positively impact reducing our product cost</a:t>
            </a:r>
          </a:p>
          <a:p>
            <a:r>
              <a:rPr lang="en-US" dirty="0"/>
              <a:t>New Electrical Architecture</a:t>
            </a:r>
          </a:p>
          <a:p>
            <a:r>
              <a:rPr lang="en-US" dirty="0"/>
              <a:t>Support </a:t>
            </a:r>
            <a:r>
              <a:rPr lang="en-US" dirty="0" err="1"/>
              <a:t>AutoSar</a:t>
            </a:r>
            <a:r>
              <a:rPr lang="en-US" dirty="0"/>
              <a:t> 4 and ISO 26262</a:t>
            </a:r>
          </a:p>
          <a:p>
            <a:r>
              <a:rPr lang="en-US" dirty="0"/>
              <a:t>Plastic conversion of components</a:t>
            </a:r>
          </a:p>
          <a:p>
            <a:r>
              <a:rPr lang="en-US" dirty="0"/>
              <a:t>Synchronous reluctance motor</a:t>
            </a:r>
          </a:p>
          <a:p>
            <a:r>
              <a:rPr lang="en-US" dirty="0"/>
              <a:t>Power inverter optimization</a:t>
            </a:r>
          </a:p>
          <a:p>
            <a:r>
              <a:rPr lang="en-US" dirty="0"/>
              <a:t>Motor and Controller optimization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/>
              <a:t>11</a:t>
            </a:fld>
            <a:endParaRPr lang="en-US" dirty="0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1537" y="3301927"/>
            <a:ext cx="2619784" cy="2619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 cstate="email">
            <a:lum bright="2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7127" y="1066800"/>
            <a:ext cx="1931143" cy="1989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53" b="96188" l="2595" r="9860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68217" y="2335907"/>
            <a:ext cx="3155324" cy="214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76540" y="4470125"/>
            <a:ext cx="4981577" cy="1451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853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N. </a:t>
            </a:r>
            <a:r>
              <a:rPr lang="en-US" dirty="0" err="1" smtClean="0"/>
              <a:t>Champetier</a:t>
            </a:r>
            <a:r>
              <a:rPr lang="en-US" dirty="0" smtClean="0"/>
              <a:t> visit – Saginaw		Technical roadmap &amp; Innovation</a:t>
            </a:r>
            <a:br>
              <a:rPr lang="en-US" dirty="0" smtClean="0"/>
            </a:b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Our approach to innovation</a:t>
            </a:r>
          </a:p>
          <a:p>
            <a:r>
              <a:rPr lang="en-US" dirty="0" smtClean="0"/>
              <a:t>EPS building block roadmap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ADAS &amp; Autonomous driving roadmap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None-Steering automotive projects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Nexteer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628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Nexteer Confidential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Pentagon 5"/>
          <p:cNvSpPr/>
          <p:nvPr/>
        </p:nvSpPr>
        <p:spPr bwMode="auto">
          <a:xfrm>
            <a:off x="152399" y="5568434"/>
            <a:ext cx="8839201" cy="298966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1"/>
          <a:lstStyle/>
          <a:p>
            <a:pPr>
              <a:spcBef>
                <a:spcPct val="50000"/>
              </a:spcBef>
            </a:pPr>
            <a:endParaRPr lang="en-US" sz="1400" dirty="0"/>
          </a:p>
        </p:txBody>
      </p:sp>
      <p:sp>
        <p:nvSpPr>
          <p:cNvPr id="24" name="Freeform 23"/>
          <p:cNvSpPr/>
          <p:nvPr/>
        </p:nvSpPr>
        <p:spPr bwMode="auto">
          <a:xfrm>
            <a:off x="152400" y="699066"/>
            <a:ext cx="8839200" cy="3110934"/>
          </a:xfrm>
          <a:custGeom>
            <a:avLst/>
            <a:gdLst>
              <a:gd name="connsiteX0" fmla="*/ 0 w 8221851"/>
              <a:gd name="connsiteY0" fmla="*/ 4006311 h 4006311"/>
              <a:gd name="connsiteX1" fmla="*/ 3270143 w 8221851"/>
              <a:gd name="connsiteY1" fmla="*/ 3649850 h 4006311"/>
              <a:gd name="connsiteX2" fmla="*/ 6563533 w 8221851"/>
              <a:gd name="connsiteY2" fmla="*/ 1921789 h 4006311"/>
              <a:gd name="connsiteX3" fmla="*/ 8221851 w 8221851"/>
              <a:gd name="connsiteY3" fmla="*/ 0 h 400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21851" h="4006311">
                <a:moveTo>
                  <a:pt x="0" y="4006311"/>
                </a:moveTo>
                <a:cubicBezTo>
                  <a:pt x="1088110" y="4001790"/>
                  <a:pt x="2176221" y="3997270"/>
                  <a:pt x="3270143" y="3649850"/>
                </a:cubicBezTo>
                <a:cubicBezTo>
                  <a:pt x="4364065" y="3302430"/>
                  <a:pt x="5738248" y="2530097"/>
                  <a:pt x="6563533" y="1921789"/>
                </a:cubicBezTo>
                <a:cubicBezTo>
                  <a:pt x="7388818" y="1313481"/>
                  <a:pt x="7805334" y="656740"/>
                  <a:pt x="8221851" y="0"/>
                </a:cubicBezTo>
              </a:path>
            </a:pathLst>
          </a:custGeom>
          <a:ln w="225425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  <a:tileRect/>
            </a:gra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EPS building block roadmap</a:t>
            </a:r>
            <a:br>
              <a:rPr lang="en-US" dirty="0"/>
            </a:br>
            <a:r>
              <a:rPr lang="en-US" dirty="0"/>
              <a:t>Focus on SPEPS 2018 – 2022 timeframe</a:t>
            </a:r>
          </a:p>
        </p:txBody>
      </p:sp>
      <p:sp>
        <p:nvSpPr>
          <p:cNvPr id="60" name="Parallelogram 59"/>
          <p:cNvSpPr/>
          <p:nvPr/>
        </p:nvSpPr>
        <p:spPr bwMode="auto">
          <a:xfrm>
            <a:off x="1371600" y="5562600"/>
            <a:ext cx="228600" cy="381000"/>
          </a:xfrm>
          <a:prstGeom prst="parallelogram">
            <a:avLst>
              <a:gd name="adj" fmla="val 57433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rtlCol="0" anchor="ctr" anchorCtr="1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61" name="Parallelogram 60"/>
          <p:cNvSpPr/>
          <p:nvPr/>
        </p:nvSpPr>
        <p:spPr bwMode="auto">
          <a:xfrm>
            <a:off x="3124200" y="5562600"/>
            <a:ext cx="228600" cy="381000"/>
          </a:xfrm>
          <a:prstGeom prst="parallelogram">
            <a:avLst>
              <a:gd name="adj" fmla="val 57433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rtlCol="0" anchor="ctr" anchorCtr="1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63" name="Parallelogram 62"/>
          <p:cNvSpPr/>
          <p:nvPr/>
        </p:nvSpPr>
        <p:spPr bwMode="auto">
          <a:xfrm>
            <a:off x="4876800" y="5562600"/>
            <a:ext cx="228600" cy="381000"/>
          </a:xfrm>
          <a:prstGeom prst="parallelogram">
            <a:avLst>
              <a:gd name="adj" fmla="val 57433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rtlCol="0" anchor="ctr" anchorCtr="1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64" name="Parallelogram 63"/>
          <p:cNvSpPr/>
          <p:nvPr/>
        </p:nvSpPr>
        <p:spPr bwMode="auto">
          <a:xfrm>
            <a:off x="6553200" y="5562600"/>
            <a:ext cx="228600" cy="381000"/>
          </a:xfrm>
          <a:prstGeom prst="parallelogram">
            <a:avLst>
              <a:gd name="adj" fmla="val 57433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rtlCol="0" anchor="ctr" anchorCtr="1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084789" y="556843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2019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3886200" y="556260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2020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5541178" y="556843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2021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7342589" y="5562600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&gt;2022</a:t>
            </a:r>
            <a:endParaRPr 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1005878"/>
            <a:ext cx="2213811" cy="1648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06184" y="2590800"/>
            <a:ext cx="893583" cy="152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37546" y="2895600"/>
            <a:ext cx="1758254" cy="94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0400" y="1600200"/>
            <a:ext cx="136139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6800" y="1219200"/>
            <a:ext cx="1171624" cy="995639"/>
          </a:xfrm>
          <a:prstGeom prst="rect">
            <a:avLst/>
          </a:prstGeom>
        </p:spPr>
      </p:pic>
      <p:pic>
        <p:nvPicPr>
          <p:cNvPr id="76" name="Picture 8"/>
          <p:cNvPicPr>
            <a:picLocks noChangeAspect="1" noChangeArrowheads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5115" y="2092460"/>
            <a:ext cx="1280592" cy="1017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 rotWithShape="1">
          <a:blip r:embed="rId8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4038600"/>
            <a:ext cx="2223494" cy="1666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2" descr="C:\Users\pzcz11\Documents\AA EPS\Core Development\Assist Mech - Gears\A.bmp"/>
          <p:cNvPicPr>
            <a:picLocks noChangeAspect="1" noChangeArrowheads="1"/>
          </p:cNvPicPr>
          <p:nvPr/>
        </p:nvPicPr>
        <p:blipFill>
          <a:blip r:embed="rId9" cstate="email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533400"/>
            <a:ext cx="1138088" cy="119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78" descr="Integrated Asm Sectioned X 3.bmp"/>
          <p:cNvPicPr>
            <a:picLocks noChangeAspect="1"/>
          </p:cNvPicPr>
          <p:nvPr/>
        </p:nvPicPr>
        <p:blipFill>
          <a:blip r:embed="rId10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9146" y="4197896"/>
            <a:ext cx="903654" cy="1288504"/>
          </a:xfrm>
          <a:prstGeom prst="rect">
            <a:avLst/>
          </a:prstGeom>
        </p:spPr>
      </p:pic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11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69792" y="4191000"/>
            <a:ext cx="1083208" cy="124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1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4534118"/>
            <a:ext cx="1236469" cy="661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21285" y="762000"/>
            <a:ext cx="10647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Stiff worm shaft</a:t>
            </a:r>
            <a:endParaRPr lang="en-US" sz="1000" i="1" dirty="0"/>
          </a:p>
        </p:txBody>
      </p:sp>
      <p:sp>
        <p:nvSpPr>
          <p:cNvPr id="82" name="TextBox 81"/>
          <p:cNvSpPr txBox="1"/>
          <p:nvPr/>
        </p:nvSpPr>
        <p:spPr>
          <a:xfrm>
            <a:off x="3124200" y="1353979"/>
            <a:ext cx="13324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Simplified stop teeth</a:t>
            </a:r>
            <a:endParaRPr lang="en-US" sz="1000" i="1" dirty="0"/>
          </a:p>
        </p:txBody>
      </p:sp>
      <p:sp>
        <p:nvSpPr>
          <p:cNvPr id="83" name="TextBox 82"/>
          <p:cNvSpPr txBox="1"/>
          <p:nvPr/>
        </p:nvSpPr>
        <p:spPr>
          <a:xfrm>
            <a:off x="2133600" y="2667000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Simplified lower rotor</a:t>
            </a:r>
            <a:endParaRPr lang="en-US" sz="1000" i="1" dirty="0"/>
          </a:p>
        </p:txBody>
      </p:sp>
      <p:sp>
        <p:nvSpPr>
          <p:cNvPr id="84" name="TextBox 83"/>
          <p:cNvSpPr txBox="1"/>
          <p:nvPr/>
        </p:nvSpPr>
        <p:spPr>
          <a:xfrm>
            <a:off x="404783" y="5105400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EA4, </a:t>
            </a:r>
            <a:r>
              <a:rPr lang="en-US" sz="1000" i="1" dirty="0" err="1" smtClean="0"/>
              <a:t>CyberSec</a:t>
            </a:r>
            <a:endParaRPr lang="en-US" sz="1000" i="1" dirty="0" smtClean="0"/>
          </a:p>
          <a:p>
            <a:r>
              <a:rPr lang="en-US" sz="1000" i="1" dirty="0" smtClean="0"/>
              <a:t>Redundant MPP</a:t>
            </a:r>
            <a:endParaRPr lang="en-US" sz="1000" i="1" dirty="0"/>
          </a:p>
        </p:txBody>
      </p:sp>
      <p:sp>
        <p:nvSpPr>
          <p:cNvPr id="85" name="TextBox 84"/>
          <p:cNvSpPr txBox="1"/>
          <p:nvPr/>
        </p:nvSpPr>
        <p:spPr>
          <a:xfrm>
            <a:off x="2514600" y="3962400"/>
            <a:ext cx="1205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/>
              <a:t>Integrated Single Bearing BNA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733800" y="5240179"/>
            <a:ext cx="13131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Plastic driven pulley</a:t>
            </a:r>
            <a:endParaRPr lang="en-US" sz="1000" i="1" dirty="0"/>
          </a:p>
        </p:txBody>
      </p:sp>
      <p:sp>
        <p:nvSpPr>
          <p:cNvPr id="89" name="TextBox 88"/>
          <p:cNvSpPr txBox="1"/>
          <p:nvPr/>
        </p:nvSpPr>
        <p:spPr>
          <a:xfrm>
            <a:off x="6154420" y="5181600"/>
            <a:ext cx="1242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Plastic drive pulley</a:t>
            </a:r>
            <a:endParaRPr lang="en-US" sz="1000" i="1" dirty="0"/>
          </a:p>
        </p:txBody>
      </p:sp>
      <p:sp>
        <p:nvSpPr>
          <p:cNvPr id="90" name="TextBox 89"/>
          <p:cNvSpPr txBox="1"/>
          <p:nvPr/>
        </p:nvSpPr>
        <p:spPr>
          <a:xfrm>
            <a:off x="7467601" y="31242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Motor Rotor technology</a:t>
            </a:r>
            <a:endParaRPr lang="en-US" sz="1000" i="1" dirty="0"/>
          </a:p>
        </p:txBody>
      </p:sp>
      <p:sp>
        <p:nvSpPr>
          <p:cNvPr id="91" name="TextBox 90"/>
          <p:cNvSpPr txBox="1"/>
          <p:nvPr/>
        </p:nvSpPr>
        <p:spPr>
          <a:xfrm>
            <a:off x="6139829" y="287179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High gear ratio</a:t>
            </a:r>
            <a:endParaRPr lang="en-US" sz="1000" i="1" dirty="0"/>
          </a:p>
        </p:txBody>
      </p:sp>
      <p:sp>
        <p:nvSpPr>
          <p:cNvPr id="92" name="TextBox 91"/>
          <p:cNvSpPr txBox="1"/>
          <p:nvPr/>
        </p:nvSpPr>
        <p:spPr>
          <a:xfrm>
            <a:off x="4876800" y="990600"/>
            <a:ext cx="1178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Optimized sensor</a:t>
            </a:r>
            <a:endParaRPr lang="en-US" sz="1000" i="1" dirty="0"/>
          </a:p>
        </p:txBody>
      </p:sp>
      <p:sp>
        <p:nvSpPr>
          <p:cNvPr id="93" name="TextBox 92"/>
          <p:cNvSpPr txBox="1"/>
          <p:nvPr/>
        </p:nvSpPr>
        <p:spPr>
          <a:xfrm>
            <a:off x="4648200" y="4097179"/>
            <a:ext cx="17155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Push-in power connections</a:t>
            </a:r>
            <a:endParaRPr lang="en-US" sz="1000" i="1" dirty="0"/>
          </a:p>
        </p:txBody>
      </p:sp>
      <p:sp>
        <p:nvSpPr>
          <p:cNvPr id="95" name="TextBox 94"/>
          <p:cNvSpPr txBox="1"/>
          <p:nvPr/>
        </p:nvSpPr>
        <p:spPr>
          <a:xfrm>
            <a:off x="228600" y="2954179"/>
            <a:ext cx="1362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PHA using FR4 PCB</a:t>
            </a:r>
            <a:endParaRPr lang="en-US" sz="1000" i="1" dirty="0"/>
          </a:p>
        </p:txBody>
      </p:sp>
      <p:pic>
        <p:nvPicPr>
          <p:cNvPr id="1026" name="Picture 2" descr="C:\Users\czsq0s\Downloads\unnamed.jpg"/>
          <p:cNvPicPr>
            <a:picLocks noChangeAspect="1" noChangeArrowheads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184157" y="2913221"/>
            <a:ext cx="553390" cy="92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czsq0s\Downloads\probe1.tif"/>
          <p:cNvPicPr>
            <a:picLocks noChangeAspect="1" noChangeArrowheads="1"/>
          </p:cNvPicPr>
          <p:nvPr/>
        </p:nvPicPr>
        <p:blipFill rotWithShape="1">
          <a:blip r:embed="rId1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9627" y="3199933"/>
            <a:ext cx="831658" cy="79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93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N. </a:t>
            </a:r>
            <a:r>
              <a:rPr lang="en-US" dirty="0" err="1" smtClean="0"/>
              <a:t>Champetier</a:t>
            </a:r>
            <a:r>
              <a:rPr lang="en-US" dirty="0" smtClean="0"/>
              <a:t> visit – Saginaw		Technical roadmap &amp; Innovation</a:t>
            </a:r>
            <a:br>
              <a:rPr lang="en-US" dirty="0" smtClean="0"/>
            </a:b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Our approach to innovation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EPS building block roadmap</a:t>
            </a:r>
          </a:p>
          <a:p>
            <a:r>
              <a:rPr lang="en-US" dirty="0" smtClean="0"/>
              <a:t>ADAS &amp; Autonomous driving roadmap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None-Steering automotive projects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Nexteer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628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auto">
          <a:xfrm>
            <a:off x="1190" y="533402"/>
            <a:ext cx="9219010" cy="3727167"/>
          </a:xfrm>
          <a:custGeom>
            <a:avLst/>
            <a:gdLst>
              <a:gd name="connsiteX0" fmla="*/ 0 w 8221851"/>
              <a:gd name="connsiteY0" fmla="*/ 4006311 h 4006311"/>
              <a:gd name="connsiteX1" fmla="*/ 3270143 w 8221851"/>
              <a:gd name="connsiteY1" fmla="*/ 3649850 h 4006311"/>
              <a:gd name="connsiteX2" fmla="*/ 6563533 w 8221851"/>
              <a:gd name="connsiteY2" fmla="*/ 1921789 h 4006311"/>
              <a:gd name="connsiteX3" fmla="*/ 8221851 w 8221851"/>
              <a:gd name="connsiteY3" fmla="*/ 0 h 400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21851" h="4006311">
                <a:moveTo>
                  <a:pt x="0" y="4006311"/>
                </a:moveTo>
                <a:cubicBezTo>
                  <a:pt x="1088110" y="4001790"/>
                  <a:pt x="2176221" y="3997270"/>
                  <a:pt x="3270143" y="3649850"/>
                </a:cubicBezTo>
                <a:cubicBezTo>
                  <a:pt x="4364065" y="3302430"/>
                  <a:pt x="5738248" y="2530097"/>
                  <a:pt x="6563533" y="1921789"/>
                </a:cubicBezTo>
                <a:cubicBezTo>
                  <a:pt x="7388818" y="1313481"/>
                  <a:pt x="7805334" y="656740"/>
                  <a:pt x="8221851" y="0"/>
                </a:cubicBezTo>
              </a:path>
            </a:pathLst>
          </a:custGeom>
          <a:ln w="225425" cap="rnd">
            <a:solidFill>
              <a:schemeClr val="tx2">
                <a:lumMod val="75000"/>
              </a:schemeClr>
            </a:solidFill>
            <a:headEnd/>
            <a:tailEnd type="none" w="sm" len="sm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6" name="Oval 75"/>
          <p:cNvSpPr/>
          <p:nvPr/>
        </p:nvSpPr>
        <p:spPr bwMode="auto">
          <a:xfrm>
            <a:off x="-159973" y="3530600"/>
            <a:ext cx="855969" cy="762000"/>
          </a:xfrm>
          <a:prstGeom prst="ellipse">
            <a:avLst/>
          </a:prstGeom>
          <a:solidFill>
            <a:schemeClr val="accent1">
              <a:alpha val="85000"/>
            </a:schemeClr>
          </a:solidFill>
          <a:ln>
            <a:solidFill>
              <a:schemeClr val="accent1">
                <a:shade val="50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>
              <a:spcBef>
                <a:spcPct val="50000"/>
              </a:spcBef>
            </a:pPr>
            <a:r>
              <a:rPr lang="en-US" sz="675" dirty="0" smtClean="0"/>
              <a:t>Basic EPS</a:t>
            </a:r>
            <a:endParaRPr lang="en-US" sz="675" dirty="0"/>
          </a:p>
        </p:txBody>
      </p:sp>
      <p:sp>
        <p:nvSpPr>
          <p:cNvPr id="75" name="Oval 74"/>
          <p:cNvSpPr/>
          <p:nvPr/>
        </p:nvSpPr>
        <p:spPr bwMode="auto">
          <a:xfrm>
            <a:off x="533400" y="3987800"/>
            <a:ext cx="855969" cy="762000"/>
          </a:xfrm>
          <a:prstGeom prst="ellipse">
            <a:avLst/>
          </a:prstGeom>
          <a:solidFill>
            <a:schemeClr val="accent1">
              <a:alpha val="85000"/>
            </a:schemeClr>
          </a:solidFill>
          <a:ln>
            <a:solidFill>
              <a:schemeClr val="accent1">
                <a:shade val="50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>
              <a:spcBef>
                <a:spcPct val="50000"/>
              </a:spcBef>
            </a:pPr>
            <a:endParaRPr lang="en-US" sz="675" dirty="0"/>
          </a:p>
        </p:txBody>
      </p:sp>
      <p:sp>
        <p:nvSpPr>
          <p:cNvPr id="71" name="Rectangle 70"/>
          <p:cNvSpPr/>
          <p:nvPr/>
        </p:nvSpPr>
        <p:spPr bwMode="auto">
          <a:xfrm>
            <a:off x="8172450" y="3305146"/>
            <a:ext cx="914400" cy="12414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rgbClr val="7A0000"/>
            </a:prstShdw>
          </a:effectLst>
        </p:spPr>
        <p:txBody>
          <a:bodyPr rtlCol="0" anchor="ctr" anchorCtr="1"/>
          <a:lstStyle/>
          <a:p>
            <a:pPr algn="ctr">
              <a:spcBef>
                <a:spcPct val="50000"/>
              </a:spcBef>
            </a:pPr>
            <a:endParaRPr lang="en-US" sz="135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152400"/>
            <a:ext cx="8686800" cy="834534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Nexteer </a:t>
            </a:r>
            <a:r>
              <a:rPr lang="en-US" sz="2200" dirty="0" smtClean="0"/>
              <a:t>Technologies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3600" dirty="0">
                <a:solidFill>
                  <a:schemeClr val="tx1"/>
                </a:solidFill>
              </a:rPr>
              <a:t>Roadmap to Highly Automated Driving</a:t>
            </a:r>
            <a:endParaRPr lang="en-US" sz="3600" dirty="0"/>
          </a:p>
        </p:txBody>
      </p:sp>
      <p:sp>
        <p:nvSpPr>
          <p:cNvPr id="9" name="Pentagon 8"/>
          <p:cNvSpPr/>
          <p:nvPr/>
        </p:nvSpPr>
        <p:spPr bwMode="auto">
          <a:xfrm>
            <a:off x="37778" y="5715000"/>
            <a:ext cx="9049073" cy="228600"/>
          </a:xfrm>
          <a:prstGeom prst="homePlate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20000">
                <a:schemeClr val="accent6">
                  <a:tint val="37000"/>
                  <a:satMod val="300000"/>
                </a:schemeClr>
              </a:gs>
              <a:gs pos="100000">
                <a:srgbClr val="FFFFE5"/>
              </a:gs>
            </a:gsLst>
            <a:lin ang="108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1"/>
          <a:lstStyle/>
          <a:p>
            <a:pPr>
              <a:spcBef>
                <a:spcPct val="50000"/>
              </a:spcBef>
            </a:pPr>
            <a:r>
              <a:rPr lang="en-US" sz="1050" dirty="0"/>
              <a:t> 2000                                                                                                                                                                    </a:t>
            </a:r>
            <a:r>
              <a:rPr lang="en-US" sz="1050" dirty="0" smtClean="0"/>
              <a:t>     2020                                               </a:t>
            </a:r>
            <a:r>
              <a:rPr lang="en-US" sz="1050" dirty="0"/>
              <a:t>20xx</a:t>
            </a:r>
          </a:p>
        </p:txBody>
      </p:sp>
      <p:sp>
        <p:nvSpPr>
          <p:cNvPr id="10" name="Round Diagonal Corner Rectangle 9"/>
          <p:cNvSpPr/>
          <p:nvPr/>
        </p:nvSpPr>
        <p:spPr bwMode="auto">
          <a:xfrm>
            <a:off x="76200" y="5029200"/>
            <a:ext cx="685800" cy="457200"/>
          </a:xfrm>
          <a:prstGeom prst="round2Diag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675" dirty="0"/>
              <a:t>Low Speed </a:t>
            </a:r>
            <a:r>
              <a:rPr lang="en-US" sz="675" dirty="0" err="1"/>
              <a:t>Strg</a:t>
            </a:r>
            <a:r>
              <a:rPr lang="en-US" sz="675" dirty="0"/>
              <a:t> Position Control</a:t>
            </a:r>
          </a:p>
        </p:txBody>
      </p:sp>
      <p:sp>
        <p:nvSpPr>
          <p:cNvPr id="11" name="Round Diagonal Corner Rectangle 10"/>
          <p:cNvSpPr/>
          <p:nvPr/>
        </p:nvSpPr>
        <p:spPr bwMode="auto">
          <a:xfrm>
            <a:off x="76200" y="1524000"/>
            <a:ext cx="685800" cy="457200"/>
          </a:xfrm>
          <a:prstGeom prst="round2Diag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675" dirty="0"/>
              <a:t>Driver Override &amp; Takeover</a:t>
            </a:r>
          </a:p>
        </p:txBody>
      </p:sp>
      <p:sp>
        <p:nvSpPr>
          <p:cNvPr id="12" name="Round Diagonal Corner Rectangle 11"/>
          <p:cNvSpPr/>
          <p:nvPr/>
        </p:nvSpPr>
        <p:spPr bwMode="auto">
          <a:xfrm>
            <a:off x="971550" y="5029200"/>
            <a:ext cx="685800" cy="457200"/>
          </a:xfrm>
          <a:prstGeom prst="round2Diag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675" dirty="0" smtClean="0"/>
              <a:t>Steering Feel Dynamic Modulation</a:t>
            </a:r>
            <a:endParaRPr lang="en-US" sz="675" dirty="0"/>
          </a:p>
        </p:txBody>
      </p:sp>
      <p:sp>
        <p:nvSpPr>
          <p:cNvPr id="13" name="Round Diagonal Corner Rectangle 12"/>
          <p:cNvSpPr/>
          <p:nvPr/>
        </p:nvSpPr>
        <p:spPr bwMode="auto">
          <a:xfrm>
            <a:off x="914400" y="1524000"/>
            <a:ext cx="685800" cy="457200"/>
          </a:xfrm>
          <a:prstGeom prst="round2Diag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675" dirty="0" err="1" smtClean="0"/>
              <a:t>Input/Output</a:t>
            </a:r>
            <a:r>
              <a:rPr lang="en-US" sz="675" dirty="0" smtClean="0"/>
              <a:t> </a:t>
            </a:r>
            <a:r>
              <a:rPr lang="en-US" sz="675" dirty="0"/>
              <a:t>Torque Overlay</a:t>
            </a:r>
          </a:p>
        </p:txBody>
      </p:sp>
      <p:sp>
        <p:nvSpPr>
          <p:cNvPr id="14" name="Round Diagonal Corner Rectangle 13"/>
          <p:cNvSpPr/>
          <p:nvPr/>
        </p:nvSpPr>
        <p:spPr bwMode="auto">
          <a:xfrm>
            <a:off x="1847184" y="5042468"/>
            <a:ext cx="685800" cy="457200"/>
          </a:xfrm>
          <a:prstGeom prst="round2Diag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675" dirty="0"/>
              <a:t>AUTOSAR</a:t>
            </a:r>
          </a:p>
        </p:txBody>
      </p:sp>
      <p:sp>
        <p:nvSpPr>
          <p:cNvPr id="15" name="Round Diagonal Corner Rectangle 14"/>
          <p:cNvSpPr/>
          <p:nvPr/>
        </p:nvSpPr>
        <p:spPr bwMode="auto">
          <a:xfrm>
            <a:off x="4425003" y="5018427"/>
            <a:ext cx="685800" cy="457200"/>
          </a:xfrm>
          <a:prstGeom prst="round2Diag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675" dirty="0" smtClean="0"/>
              <a:t>State of Health Monitoring</a:t>
            </a:r>
            <a:endParaRPr lang="en-US" sz="675" dirty="0"/>
          </a:p>
        </p:txBody>
      </p:sp>
      <p:sp>
        <p:nvSpPr>
          <p:cNvPr id="16" name="Round Diagonal Corner Rectangle 15"/>
          <p:cNvSpPr/>
          <p:nvPr/>
        </p:nvSpPr>
        <p:spPr bwMode="auto">
          <a:xfrm>
            <a:off x="3505200" y="1524000"/>
            <a:ext cx="685800" cy="457200"/>
          </a:xfrm>
          <a:prstGeom prst="round2Diag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675" dirty="0"/>
              <a:t>Hands On/Off Wheel Detect</a:t>
            </a:r>
          </a:p>
        </p:txBody>
      </p:sp>
      <p:sp>
        <p:nvSpPr>
          <p:cNvPr id="18" name="Round Diagonal Corner Rectangle 17"/>
          <p:cNvSpPr/>
          <p:nvPr/>
        </p:nvSpPr>
        <p:spPr bwMode="auto">
          <a:xfrm>
            <a:off x="3562350" y="5029200"/>
            <a:ext cx="685800" cy="457200"/>
          </a:xfrm>
          <a:prstGeom prst="round2Diag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675" dirty="0"/>
              <a:t>Fail Operational HW/SW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1162050" y="3632200"/>
            <a:ext cx="855969" cy="762000"/>
          </a:xfrm>
          <a:prstGeom prst="ellipse">
            <a:avLst/>
          </a:prstGeom>
          <a:solidFill>
            <a:schemeClr val="accent1">
              <a:alpha val="85000"/>
            </a:schemeClr>
          </a:solidFill>
          <a:ln>
            <a:solidFill>
              <a:schemeClr val="accent1">
                <a:shade val="50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>
              <a:spcBef>
                <a:spcPct val="50000"/>
              </a:spcBef>
            </a:pPr>
            <a:r>
              <a:rPr lang="en-US" sz="675" dirty="0" smtClean="0"/>
              <a:t>Auto </a:t>
            </a:r>
            <a:r>
              <a:rPr lang="en-US" sz="675" dirty="0"/>
              <a:t>Parking Assist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1799559" y="3976723"/>
            <a:ext cx="855969" cy="762000"/>
          </a:xfrm>
          <a:prstGeom prst="ellipse">
            <a:avLst/>
          </a:prstGeom>
          <a:solidFill>
            <a:schemeClr val="accent1">
              <a:alpha val="85000"/>
            </a:schemeClr>
          </a:solidFill>
          <a:ln>
            <a:solidFill>
              <a:schemeClr val="accent1">
                <a:shade val="50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>
              <a:spcBef>
                <a:spcPct val="50000"/>
              </a:spcBef>
            </a:pPr>
            <a:r>
              <a:rPr lang="en-US" sz="675" dirty="0" smtClean="0"/>
              <a:t>Vehicle Stability Assist</a:t>
            </a:r>
            <a:endParaRPr lang="en-US" sz="675" dirty="0"/>
          </a:p>
        </p:txBody>
      </p:sp>
      <p:sp>
        <p:nvSpPr>
          <p:cNvPr id="26" name="Oval 25"/>
          <p:cNvSpPr/>
          <p:nvPr/>
        </p:nvSpPr>
        <p:spPr bwMode="auto">
          <a:xfrm>
            <a:off x="2282146" y="3565939"/>
            <a:ext cx="855969" cy="762000"/>
          </a:xfrm>
          <a:prstGeom prst="ellipse">
            <a:avLst/>
          </a:prstGeom>
          <a:solidFill>
            <a:schemeClr val="accent1">
              <a:alpha val="85000"/>
            </a:schemeClr>
          </a:solidFill>
          <a:ln>
            <a:solidFill>
              <a:schemeClr val="accent1">
                <a:shade val="50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>
              <a:spcBef>
                <a:spcPct val="50000"/>
              </a:spcBef>
            </a:pPr>
            <a:r>
              <a:rPr lang="en-US" sz="675" dirty="0"/>
              <a:t>Lane Departure Warning</a:t>
            </a:r>
          </a:p>
        </p:txBody>
      </p:sp>
      <p:sp>
        <p:nvSpPr>
          <p:cNvPr id="31" name="Round Diagonal Corner Rectangle 30"/>
          <p:cNvSpPr/>
          <p:nvPr/>
        </p:nvSpPr>
        <p:spPr bwMode="auto">
          <a:xfrm>
            <a:off x="1790700" y="1524000"/>
            <a:ext cx="685800" cy="457200"/>
          </a:xfrm>
          <a:prstGeom prst="round2Diag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675" dirty="0"/>
              <a:t>HW Vibration Alert</a:t>
            </a:r>
          </a:p>
        </p:txBody>
      </p:sp>
      <p:sp>
        <p:nvSpPr>
          <p:cNvPr id="32" name="Round Diagonal Corner Rectangle 31"/>
          <p:cNvSpPr/>
          <p:nvPr/>
        </p:nvSpPr>
        <p:spPr bwMode="auto">
          <a:xfrm>
            <a:off x="2647950" y="1524000"/>
            <a:ext cx="685800" cy="457200"/>
          </a:xfrm>
          <a:prstGeom prst="round2Diag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675" dirty="0" smtClean="0"/>
              <a:t>Overlay Arbitration</a:t>
            </a:r>
            <a:endParaRPr lang="en-US" sz="675" dirty="0"/>
          </a:p>
        </p:txBody>
      </p:sp>
      <p:sp>
        <p:nvSpPr>
          <p:cNvPr id="33" name="Oval 32"/>
          <p:cNvSpPr/>
          <p:nvPr/>
        </p:nvSpPr>
        <p:spPr bwMode="auto">
          <a:xfrm>
            <a:off x="4320719" y="2968244"/>
            <a:ext cx="855969" cy="762000"/>
          </a:xfrm>
          <a:prstGeom prst="ellipse">
            <a:avLst/>
          </a:prstGeom>
          <a:solidFill>
            <a:schemeClr val="accent1">
              <a:alpha val="85000"/>
            </a:schemeClr>
          </a:solidFill>
          <a:ln>
            <a:solidFill>
              <a:schemeClr val="accent1">
                <a:shade val="50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>
              <a:spcBef>
                <a:spcPct val="50000"/>
              </a:spcBef>
            </a:pPr>
            <a:r>
              <a:rPr lang="en-US" sz="675" dirty="0"/>
              <a:t>Traffic Jam Assist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2886074" y="3879567"/>
            <a:ext cx="855969" cy="762000"/>
          </a:xfrm>
          <a:prstGeom prst="ellipse">
            <a:avLst/>
          </a:prstGeom>
          <a:solidFill>
            <a:schemeClr val="accent1">
              <a:alpha val="85000"/>
            </a:schemeClr>
          </a:solidFill>
          <a:ln>
            <a:solidFill>
              <a:schemeClr val="accent1">
                <a:shade val="50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>
              <a:spcBef>
                <a:spcPct val="50000"/>
              </a:spcBef>
            </a:pPr>
            <a:r>
              <a:rPr lang="en-US" sz="675" dirty="0"/>
              <a:t>Under- / Over-Steer </a:t>
            </a:r>
            <a:r>
              <a:rPr lang="en-US" sz="675" dirty="0" smtClean="0"/>
              <a:t>Assist</a:t>
            </a:r>
            <a:endParaRPr lang="en-US" sz="675" dirty="0"/>
          </a:p>
        </p:txBody>
      </p:sp>
      <p:sp>
        <p:nvSpPr>
          <p:cNvPr id="38" name="Round Diagonal Corner Rectangle 37"/>
          <p:cNvSpPr/>
          <p:nvPr/>
        </p:nvSpPr>
        <p:spPr bwMode="auto">
          <a:xfrm>
            <a:off x="4367853" y="1520335"/>
            <a:ext cx="685800" cy="457200"/>
          </a:xfrm>
          <a:prstGeom prst="round2Diag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675" dirty="0" smtClean="0"/>
              <a:t>Cyber-security Features</a:t>
            </a:r>
            <a:endParaRPr lang="en-US" sz="675" dirty="0"/>
          </a:p>
        </p:txBody>
      </p:sp>
      <p:sp>
        <p:nvSpPr>
          <p:cNvPr id="41" name="Round Diagonal Corner Rectangle 40"/>
          <p:cNvSpPr/>
          <p:nvPr/>
        </p:nvSpPr>
        <p:spPr bwMode="auto">
          <a:xfrm>
            <a:off x="5299196" y="5035435"/>
            <a:ext cx="685800" cy="457200"/>
          </a:xfrm>
          <a:prstGeom prst="round2Diag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675" dirty="0"/>
              <a:t>High-speed </a:t>
            </a:r>
            <a:r>
              <a:rPr lang="en-US" sz="675" dirty="0" smtClean="0"/>
              <a:t>Position Tracking</a:t>
            </a:r>
            <a:endParaRPr lang="en-US" sz="675" dirty="0"/>
          </a:p>
        </p:txBody>
      </p:sp>
      <p:sp>
        <p:nvSpPr>
          <p:cNvPr id="46" name="Round Diagonal Corner Rectangle 45"/>
          <p:cNvSpPr/>
          <p:nvPr/>
        </p:nvSpPr>
        <p:spPr bwMode="auto">
          <a:xfrm>
            <a:off x="2705100" y="5029200"/>
            <a:ext cx="685800" cy="457200"/>
          </a:xfrm>
          <a:prstGeom prst="round2Diag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675" dirty="0"/>
              <a:t>ISO26262 Safety Architecture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8572500" y="-76200"/>
            <a:ext cx="855969" cy="762000"/>
          </a:xfrm>
          <a:prstGeom prst="ellipse">
            <a:avLst/>
          </a:prstGeom>
          <a:solidFill>
            <a:schemeClr val="accent1">
              <a:alpha val="85000"/>
            </a:schemeClr>
          </a:solidFill>
          <a:ln>
            <a:solidFill>
              <a:schemeClr val="accent1">
                <a:shade val="50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>
              <a:spcBef>
                <a:spcPct val="50000"/>
              </a:spcBef>
            </a:pPr>
            <a:r>
              <a:rPr lang="en-US" sz="675" dirty="0"/>
              <a:t>Flying Cars </a:t>
            </a:r>
          </a:p>
          <a:p>
            <a:pPr algn="ctr">
              <a:spcBef>
                <a:spcPct val="50000"/>
              </a:spcBef>
            </a:pPr>
            <a:r>
              <a:rPr lang="en-US" sz="675" dirty="0">
                <a:sym typeface="Wingdings"/>
              </a:rPr>
              <a:t></a:t>
            </a:r>
            <a:endParaRPr lang="en-US" sz="675" dirty="0"/>
          </a:p>
        </p:txBody>
      </p:sp>
      <p:sp>
        <p:nvSpPr>
          <p:cNvPr id="50" name="Parallelogram 49"/>
          <p:cNvSpPr/>
          <p:nvPr/>
        </p:nvSpPr>
        <p:spPr bwMode="auto">
          <a:xfrm>
            <a:off x="7067550" y="5638800"/>
            <a:ext cx="171450" cy="381000"/>
          </a:xfrm>
          <a:prstGeom prst="parallelogram">
            <a:avLst>
              <a:gd name="adj" fmla="val 57433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rtlCol="0" anchor="ctr" anchorCtr="1"/>
          <a:lstStyle/>
          <a:p>
            <a:pPr algn="ctr">
              <a:spcBef>
                <a:spcPct val="50000"/>
              </a:spcBef>
            </a:pPr>
            <a:endParaRPr lang="en-US" sz="1350"/>
          </a:p>
        </p:txBody>
      </p:sp>
      <p:sp>
        <p:nvSpPr>
          <p:cNvPr id="63" name="Oval 62"/>
          <p:cNvSpPr/>
          <p:nvPr/>
        </p:nvSpPr>
        <p:spPr bwMode="auto">
          <a:xfrm>
            <a:off x="5027229" y="3135503"/>
            <a:ext cx="855969" cy="762000"/>
          </a:xfrm>
          <a:prstGeom prst="ellipse">
            <a:avLst/>
          </a:prstGeom>
          <a:solidFill>
            <a:schemeClr val="accent1">
              <a:alpha val="85000"/>
            </a:schemeClr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>
              <a:spcBef>
                <a:spcPct val="50000"/>
              </a:spcBef>
            </a:pPr>
            <a:r>
              <a:rPr lang="en-US" sz="675" dirty="0" smtClean="0"/>
              <a:t>Trailer Backup Assist</a:t>
            </a:r>
            <a:endParaRPr lang="en-US" sz="675" dirty="0"/>
          </a:p>
        </p:txBody>
      </p:sp>
      <p:sp>
        <p:nvSpPr>
          <p:cNvPr id="51" name="Round Diagonal Corner Rectangle 50"/>
          <p:cNvSpPr/>
          <p:nvPr/>
        </p:nvSpPr>
        <p:spPr bwMode="auto">
          <a:xfrm>
            <a:off x="6145218" y="5010872"/>
            <a:ext cx="685800" cy="457200"/>
          </a:xfrm>
          <a:prstGeom prst="round2Diag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675" dirty="0"/>
              <a:t>Steer-by-Wire</a:t>
            </a:r>
          </a:p>
        </p:txBody>
      </p:sp>
      <p:sp>
        <p:nvSpPr>
          <p:cNvPr id="54" name="Round Diagonal Corner Rectangle 53"/>
          <p:cNvSpPr/>
          <p:nvPr/>
        </p:nvSpPr>
        <p:spPr bwMode="auto">
          <a:xfrm>
            <a:off x="6991350" y="5007133"/>
            <a:ext cx="685800" cy="457200"/>
          </a:xfrm>
          <a:prstGeom prst="round2Diag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675" dirty="0"/>
              <a:t>Enhanced Steering HMI </a:t>
            </a:r>
            <a:r>
              <a:rPr lang="en-US" sz="675" dirty="0" smtClean="0"/>
              <a:t>Interfaces</a:t>
            </a:r>
            <a:endParaRPr lang="en-US" sz="675" dirty="0"/>
          </a:p>
        </p:txBody>
      </p:sp>
      <p:sp>
        <p:nvSpPr>
          <p:cNvPr id="56" name="Round Diagonal Corner Rectangle 55"/>
          <p:cNvSpPr/>
          <p:nvPr/>
        </p:nvSpPr>
        <p:spPr bwMode="auto">
          <a:xfrm>
            <a:off x="5242046" y="1502239"/>
            <a:ext cx="685800" cy="457200"/>
          </a:xfrm>
          <a:prstGeom prst="round2Diag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675" dirty="0"/>
              <a:t>Road Surface Detection</a:t>
            </a:r>
          </a:p>
        </p:txBody>
      </p:sp>
      <p:cxnSp>
        <p:nvCxnSpPr>
          <p:cNvPr id="236" name="Straight Arrow Connector 235"/>
          <p:cNvCxnSpPr>
            <a:stCxn id="11" idx="1"/>
          </p:cNvCxnSpPr>
          <p:nvPr/>
        </p:nvCxnSpPr>
        <p:spPr>
          <a:xfrm>
            <a:off x="419100" y="1981200"/>
            <a:ext cx="628650" cy="1341120"/>
          </a:xfrm>
          <a:prstGeom prst="straightConnector1">
            <a:avLst/>
          </a:prstGeom>
          <a:ln w="53975">
            <a:solidFill>
              <a:schemeClr val="accent2"/>
            </a:solidFill>
            <a:tailEnd type="triangle" w="sm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2" name="Round Diagonal Corner Rectangle 241"/>
          <p:cNvSpPr/>
          <p:nvPr/>
        </p:nvSpPr>
        <p:spPr bwMode="auto">
          <a:xfrm>
            <a:off x="6088068" y="1492860"/>
            <a:ext cx="685800" cy="457200"/>
          </a:xfrm>
          <a:prstGeom prst="round2Diag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675" dirty="0"/>
              <a:t>Driver Monitoring</a:t>
            </a:r>
          </a:p>
        </p:txBody>
      </p:sp>
      <p:cxnSp>
        <p:nvCxnSpPr>
          <p:cNvPr id="58" name="Straight Arrow Connector 57"/>
          <p:cNvCxnSpPr>
            <a:stCxn id="10" idx="3"/>
          </p:cNvCxnSpPr>
          <p:nvPr/>
        </p:nvCxnSpPr>
        <p:spPr>
          <a:xfrm flipV="1">
            <a:off x="419100" y="4837741"/>
            <a:ext cx="109638" cy="191459"/>
          </a:xfrm>
          <a:prstGeom prst="straightConnector1">
            <a:avLst/>
          </a:prstGeom>
          <a:ln w="53975">
            <a:solidFill>
              <a:schemeClr val="accent2"/>
            </a:solidFill>
            <a:tailEnd type="triangle" w="sm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2" idx="3"/>
          </p:cNvCxnSpPr>
          <p:nvPr/>
        </p:nvCxnSpPr>
        <p:spPr>
          <a:xfrm flipV="1">
            <a:off x="1314450" y="4837741"/>
            <a:ext cx="109638" cy="191459"/>
          </a:xfrm>
          <a:prstGeom prst="straightConnector1">
            <a:avLst/>
          </a:prstGeom>
          <a:ln w="53975">
            <a:solidFill>
              <a:schemeClr val="accent2"/>
            </a:solidFill>
            <a:tailEnd type="triangle" w="sm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3" idx="1"/>
          </p:cNvCxnSpPr>
          <p:nvPr/>
        </p:nvCxnSpPr>
        <p:spPr>
          <a:xfrm>
            <a:off x="1257300" y="1981200"/>
            <a:ext cx="628650" cy="1341120"/>
          </a:xfrm>
          <a:prstGeom prst="straightConnector1">
            <a:avLst/>
          </a:prstGeom>
          <a:ln w="53975">
            <a:solidFill>
              <a:schemeClr val="accent2"/>
            </a:solidFill>
            <a:tailEnd type="triangle" w="sm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1" idx="1"/>
          </p:cNvCxnSpPr>
          <p:nvPr/>
        </p:nvCxnSpPr>
        <p:spPr>
          <a:xfrm>
            <a:off x="2133600" y="1981200"/>
            <a:ext cx="506642" cy="1102192"/>
          </a:xfrm>
          <a:prstGeom prst="straightConnector1">
            <a:avLst/>
          </a:prstGeom>
          <a:ln w="53975">
            <a:solidFill>
              <a:schemeClr val="accent2"/>
            </a:solidFill>
            <a:tailEnd type="triangle" w="sm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 bwMode="auto">
          <a:xfrm>
            <a:off x="3266030" y="3276601"/>
            <a:ext cx="855969" cy="762000"/>
          </a:xfrm>
          <a:prstGeom prst="ellipse">
            <a:avLst/>
          </a:prstGeom>
          <a:solidFill>
            <a:schemeClr val="accent1">
              <a:alpha val="85000"/>
            </a:schemeClr>
          </a:solidFill>
          <a:ln>
            <a:solidFill>
              <a:schemeClr val="accent1">
                <a:shade val="50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>
              <a:spcBef>
                <a:spcPct val="50000"/>
              </a:spcBef>
            </a:pPr>
            <a:r>
              <a:rPr lang="en-US" sz="675" dirty="0"/>
              <a:t>Lane Keeping Assist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3858306" y="3581400"/>
            <a:ext cx="855969" cy="762000"/>
          </a:xfrm>
          <a:prstGeom prst="ellipse">
            <a:avLst/>
          </a:prstGeom>
          <a:solidFill>
            <a:schemeClr val="accent1">
              <a:alpha val="85000"/>
            </a:schemeClr>
          </a:solidFill>
          <a:ln>
            <a:solidFill>
              <a:schemeClr val="accent1">
                <a:shade val="50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>
              <a:spcBef>
                <a:spcPct val="50000"/>
              </a:spcBef>
            </a:pPr>
            <a:r>
              <a:rPr lang="en-US" sz="600" dirty="0"/>
              <a:t>Embedded Black Box </a:t>
            </a:r>
            <a:r>
              <a:rPr lang="en-US" sz="600" dirty="0" smtClean="0"/>
              <a:t>OEM Functions</a:t>
            </a:r>
            <a:endParaRPr lang="en-US" sz="600" dirty="0"/>
          </a:p>
        </p:txBody>
      </p:sp>
      <p:sp>
        <p:nvSpPr>
          <p:cNvPr id="69" name="Oval 68"/>
          <p:cNvSpPr/>
          <p:nvPr/>
        </p:nvSpPr>
        <p:spPr bwMode="auto">
          <a:xfrm>
            <a:off x="8258819" y="3576711"/>
            <a:ext cx="741664" cy="461891"/>
          </a:xfrm>
          <a:prstGeom prst="ellipse">
            <a:avLst/>
          </a:prstGeom>
          <a:solidFill>
            <a:schemeClr val="accent1">
              <a:alpha val="85000"/>
            </a:schemeClr>
          </a:solidFill>
          <a:ln>
            <a:solidFill>
              <a:schemeClr val="accent1">
                <a:shade val="50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>
              <a:spcBef>
                <a:spcPct val="50000"/>
              </a:spcBef>
            </a:pPr>
            <a:r>
              <a:rPr lang="en-US" sz="525" dirty="0"/>
              <a:t>Vehicle Features</a:t>
            </a:r>
          </a:p>
        </p:txBody>
      </p:sp>
      <p:sp>
        <p:nvSpPr>
          <p:cNvPr id="70" name="Round Diagonal Corner Rectangle 69"/>
          <p:cNvSpPr/>
          <p:nvPr/>
        </p:nvSpPr>
        <p:spPr bwMode="auto">
          <a:xfrm>
            <a:off x="8315325" y="4114800"/>
            <a:ext cx="628650" cy="291699"/>
          </a:xfrm>
          <a:prstGeom prst="round2Diag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525" dirty="0"/>
              <a:t>Nexteer Technologies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68924" y="3305145"/>
            <a:ext cx="465192" cy="1731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525" b="1" dirty="0">
                <a:solidFill>
                  <a:schemeClr val="bg1">
                    <a:lumMod val="85000"/>
                  </a:schemeClr>
                </a:solidFill>
              </a:rPr>
              <a:t>LEGEND</a:t>
            </a:r>
          </a:p>
        </p:txBody>
      </p:sp>
      <p:cxnSp>
        <p:nvCxnSpPr>
          <p:cNvPr id="83" name="Straight Arrow Connector 82"/>
          <p:cNvCxnSpPr>
            <a:stCxn id="46" idx="3"/>
          </p:cNvCxnSpPr>
          <p:nvPr/>
        </p:nvCxnSpPr>
        <p:spPr>
          <a:xfrm flipV="1">
            <a:off x="3048001" y="4641569"/>
            <a:ext cx="239147" cy="387633"/>
          </a:xfrm>
          <a:prstGeom prst="straightConnector1">
            <a:avLst/>
          </a:prstGeom>
          <a:ln w="53975">
            <a:solidFill>
              <a:schemeClr val="accent2"/>
            </a:solidFill>
            <a:tailEnd type="triangle" w="sm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4" idx="3"/>
          </p:cNvCxnSpPr>
          <p:nvPr/>
        </p:nvCxnSpPr>
        <p:spPr>
          <a:xfrm flipV="1">
            <a:off x="2190085" y="4724401"/>
            <a:ext cx="204741" cy="318068"/>
          </a:xfrm>
          <a:prstGeom prst="straightConnector1">
            <a:avLst/>
          </a:prstGeom>
          <a:ln w="53975">
            <a:solidFill>
              <a:schemeClr val="accent2"/>
            </a:solidFill>
            <a:tailEnd type="triangle" w="sm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2" idx="1"/>
          </p:cNvCxnSpPr>
          <p:nvPr/>
        </p:nvCxnSpPr>
        <p:spPr>
          <a:xfrm>
            <a:off x="2990850" y="1981200"/>
            <a:ext cx="455346" cy="990600"/>
          </a:xfrm>
          <a:prstGeom prst="straightConnector1">
            <a:avLst/>
          </a:prstGeom>
          <a:ln w="53975">
            <a:solidFill>
              <a:schemeClr val="accent2"/>
            </a:solidFill>
            <a:tailEnd type="triangle" w="sm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6" idx="1"/>
          </p:cNvCxnSpPr>
          <p:nvPr/>
        </p:nvCxnSpPr>
        <p:spPr>
          <a:xfrm>
            <a:off x="3848101" y="1981200"/>
            <a:ext cx="350267" cy="762000"/>
          </a:xfrm>
          <a:prstGeom prst="straightConnector1">
            <a:avLst/>
          </a:prstGeom>
          <a:ln w="53975">
            <a:solidFill>
              <a:schemeClr val="accent2">
                <a:alpha val="40000"/>
              </a:schemeClr>
            </a:solidFill>
            <a:tailEnd type="triangle" w="sm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38" idx="1"/>
          </p:cNvCxnSpPr>
          <p:nvPr/>
        </p:nvCxnSpPr>
        <p:spPr>
          <a:xfrm>
            <a:off x="4710753" y="1977536"/>
            <a:ext cx="172432" cy="382833"/>
          </a:xfrm>
          <a:prstGeom prst="straightConnector1">
            <a:avLst/>
          </a:prstGeom>
          <a:ln w="53975">
            <a:solidFill>
              <a:schemeClr val="accent2">
                <a:alpha val="40000"/>
              </a:schemeClr>
            </a:solidFill>
            <a:tailEnd type="triangle" w="sm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6" idx="1"/>
          </p:cNvCxnSpPr>
          <p:nvPr/>
        </p:nvCxnSpPr>
        <p:spPr>
          <a:xfrm>
            <a:off x="5584946" y="1959437"/>
            <a:ext cx="140448" cy="326563"/>
          </a:xfrm>
          <a:prstGeom prst="straightConnector1">
            <a:avLst/>
          </a:prstGeom>
          <a:ln w="53975">
            <a:solidFill>
              <a:schemeClr val="accent2">
                <a:alpha val="10000"/>
              </a:schemeClr>
            </a:solidFill>
            <a:tailEnd type="triangle" w="sm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42" idx="1"/>
          </p:cNvCxnSpPr>
          <p:nvPr/>
        </p:nvCxnSpPr>
        <p:spPr>
          <a:xfrm>
            <a:off x="6430968" y="1950061"/>
            <a:ext cx="108820" cy="259740"/>
          </a:xfrm>
          <a:prstGeom prst="straightConnector1">
            <a:avLst/>
          </a:prstGeom>
          <a:ln w="53975">
            <a:solidFill>
              <a:schemeClr val="accent2">
                <a:alpha val="10000"/>
              </a:schemeClr>
            </a:solidFill>
            <a:tailEnd type="triangle" w="sm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8" idx="3"/>
          </p:cNvCxnSpPr>
          <p:nvPr/>
        </p:nvCxnSpPr>
        <p:spPr>
          <a:xfrm flipV="1">
            <a:off x="3905251" y="4495800"/>
            <a:ext cx="320179" cy="533400"/>
          </a:xfrm>
          <a:prstGeom prst="straightConnector1">
            <a:avLst/>
          </a:prstGeom>
          <a:ln w="53975">
            <a:solidFill>
              <a:schemeClr val="accent2">
                <a:alpha val="40000"/>
              </a:schemeClr>
            </a:solidFill>
            <a:tailEnd type="triangle" w="sm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5" idx="3"/>
          </p:cNvCxnSpPr>
          <p:nvPr/>
        </p:nvCxnSpPr>
        <p:spPr>
          <a:xfrm flipV="1">
            <a:off x="4767905" y="4327940"/>
            <a:ext cx="402329" cy="690489"/>
          </a:xfrm>
          <a:prstGeom prst="straightConnector1">
            <a:avLst/>
          </a:prstGeom>
          <a:ln w="53975">
            <a:solidFill>
              <a:schemeClr val="accent2">
                <a:alpha val="40000"/>
              </a:schemeClr>
            </a:solidFill>
            <a:tailEnd type="triangle" w="sm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41" idx="3"/>
          </p:cNvCxnSpPr>
          <p:nvPr/>
        </p:nvCxnSpPr>
        <p:spPr>
          <a:xfrm flipV="1">
            <a:off x="5642097" y="4191000"/>
            <a:ext cx="393501" cy="844435"/>
          </a:xfrm>
          <a:prstGeom prst="straightConnector1">
            <a:avLst/>
          </a:prstGeom>
          <a:ln w="53975">
            <a:solidFill>
              <a:schemeClr val="accent2">
                <a:alpha val="10000"/>
              </a:schemeClr>
            </a:solidFill>
            <a:tailEnd type="triangle" w="sm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51" idx="3"/>
          </p:cNvCxnSpPr>
          <p:nvPr/>
        </p:nvCxnSpPr>
        <p:spPr>
          <a:xfrm flipV="1">
            <a:off x="6488118" y="3962400"/>
            <a:ext cx="331782" cy="1048472"/>
          </a:xfrm>
          <a:prstGeom prst="straightConnector1">
            <a:avLst/>
          </a:prstGeom>
          <a:ln w="53975">
            <a:solidFill>
              <a:schemeClr val="accent2">
                <a:alpha val="10000"/>
              </a:schemeClr>
            </a:solidFill>
            <a:tailEnd type="triangle" w="sm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54" idx="3"/>
          </p:cNvCxnSpPr>
          <p:nvPr/>
        </p:nvCxnSpPr>
        <p:spPr>
          <a:xfrm flipV="1">
            <a:off x="7334250" y="3565939"/>
            <a:ext cx="211868" cy="1441195"/>
          </a:xfrm>
          <a:prstGeom prst="straightConnector1">
            <a:avLst/>
          </a:prstGeom>
          <a:ln w="53975">
            <a:solidFill>
              <a:schemeClr val="accent2">
                <a:alpha val="10000"/>
              </a:schemeClr>
            </a:solidFill>
            <a:tailEnd type="triangle" w="sm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8982" y="4260567"/>
            <a:ext cx="6848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 smtClean="0">
                <a:solidFill>
                  <a:schemeClr val="bg1"/>
                </a:solidFill>
              </a:rPr>
              <a:t>Quadrasteer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5499862" y="2647277"/>
            <a:ext cx="855969" cy="762000"/>
          </a:xfrm>
          <a:prstGeom prst="ellipse">
            <a:avLst/>
          </a:prstGeom>
          <a:solidFill>
            <a:schemeClr val="accent1">
              <a:alpha val="85000"/>
            </a:schemeClr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>
              <a:spcBef>
                <a:spcPct val="50000"/>
              </a:spcBef>
            </a:pPr>
            <a:r>
              <a:rPr lang="en-US" sz="675" dirty="0"/>
              <a:t>Lane Change Assist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6135382" y="2800383"/>
            <a:ext cx="855969" cy="762000"/>
          </a:xfrm>
          <a:prstGeom prst="ellipse">
            <a:avLst/>
          </a:prstGeom>
          <a:solidFill>
            <a:schemeClr val="accent1">
              <a:alpha val="85000"/>
            </a:schemeClr>
          </a:solidFill>
          <a:ln>
            <a:solidFill>
              <a:schemeClr val="accent1">
                <a:shade val="50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>
              <a:spcBef>
                <a:spcPct val="50000"/>
              </a:spcBef>
            </a:pPr>
            <a:r>
              <a:rPr lang="en-US" sz="680" dirty="0" smtClean="0"/>
              <a:t>Level 2 Highway </a:t>
            </a:r>
            <a:r>
              <a:rPr lang="en-US" sz="680" dirty="0"/>
              <a:t>Driving</a:t>
            </a:r>
          </a:p>
        </p:txBody>
      </p:sp>
      <p:sp>
        <p:nvSpPr>
          <p:cNvPr id="48" name="Oval 47"/>
          <p:cNvSpPr/>
          <p:nvPr/>
        </p:nvSpPr>
        <p:spPr bwMode="auto">
          <a:xfrm>
            <a:off x="6345884" y="2101253"/>
            <a:ext cx="855969" cy="762000"/>
          </a:xfrm>
          <a:prstGeom prst="ellipse">
            <a:avLst/>
          </a:prstGeom>
          <a:solidFill>
            <a:schemeClr val="accent1">
              <a:alpha val="85000"/>
            </a:schemeClr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>
              <a:spcBef>
                <a:spcPct val="50000"/>
              </a:spcBef>
            </a:pPr>
            <a:r>
              <a:rPr lang="en-US" sz="675" dirty="0" smtClean="0"/>
              <a:t>Level 3 Highway Driving</a:t>
            </a:r>
            <a:endParaRPr lang="en-US" sz="675" dirty="0"/>
          </a:p>
        </p:txBody>
      </p:sp>
      <p:sp>
        <p:nvSpPr>
          <p:cNvPr id="43" name="Oval 42"/>
          <p:cNvSpPr/>
          <p:nvPr/>
        </p:nvSpPr>
        <p:spPr bwMode="auto">
          <a:xfrm>
            <a:off x="7094925" y="2209799"/>
            <a:ext cx="855969" cy="758444"/>
          </a:xfrm>
          <a:prstGeom prst="ellipse">
            <a:avLst/>
          </a:prstGeom>
          <a:solidFill>
            <a:schemeClr val="accent1">
              <a:alpha val="85000"/>
            </a:schemeClr>
          </a:solidFill>
          <a:ln>
            <a:solidFill>
              <a:schemeClr val="accent1">
                <a:shade val="50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>
              <a:spcBef>
                <a:spcPct val="50000"/>
              </a:spcBef>
            </a:pPr>
            <a:r>
              <a:rPr lang="en-US" sz="675" dirty="0" smtClean="0"/>
              <a:t>Level 4 Highway </a:t>
            </a:r>
            <a:r>
              <a:rPr lang="en-US" sz="675" dirty="0"/>
              <a:t>Driving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7334251" y="1454848"/>
            <a:ext cx="855969" cy="762000"/>
          </a:xfrm>
          <a:prstGeom prst="ellipse">
            <a:avLst/>
          </a:prstGeom>
          <a:solidFill>
            <a:schemeClr val="accent1">
              <a:alpha val="85000"/>
            </a:schemeClr>
          </a:solidFill>
          <a:ln>
            <a:solidFill>
              <a:schemeClr val="accent1">
                <a:shade val="50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>
              <a:spcBef>
                <a:spcPct val="50000"/>
              </a:spcBef>
            </a:pPr>
            <a:r>
              <a:rPr lang="en-US" sz="675" dirty="0" smtClean="0"/>
              <a:t>Level 4 City </a:t>
            </a:r>
            <a:r>
              <a:rPr lang="en-US" sz="675" dirty="0"/>
              <a:t>Driving</a:t>
            </a:r>
          </a:p>
        </p:txBody>
      </p:sp>
      <p:sp>
        <p:nvSpPr>
          <p:cNvPr id="61" name="Oval 60"/>
          <p:cNvSpPr/>
          <p:nvPr/>
        </p:nvSpPr>
        <p:spPr bwMode="auto">
          <a:xfrm>
            <a:off x="8088006" y="1524000"/>
            <a:ext cx="855969" cy="762000"/>
          </a:xfrm>
          <a:prstGeom prst="ellipse">
            <a:avLst/>
          </a:prstGeom>
          <a:solidFill>
            <a:schemeClr val="accent1">
              <a:alpha val="85000"/>
            </a:schemeClr>
          </a:solidFill>
          <a:ln>
            <a:solidFill>
              <a:schemeClr val="accent1">
                <a:shade val="50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>
              <a:spcBef>
                <a:spcPct val="50000"/>
              </a:spcBef>
            </a:pPr>
            <a:r>
              <a:rPr lang="en-US" sz="675" dirty="0" smtClean="0"/>
              <a:t>Level 5 / Driverless Cars</a:t>
            </a:r>
            <a:endParaRPr lang="en-US" sz="675" dirty="0"/>
          </a:p>
        </p:txBody>
      </p:sp>
      <p:sp>
        <p:nvSpPr>
          <p:cNvPr id="3" name="Oval 2"/>
          <p:cNvSpPr/>
          <p:nvPr/>
        </p:nvSpPr>
        <p:spPr bwMode="auto">
          <a:xfrm>
            <a:off x="3446196" y="4835385"/>
            <a:ext cx="874523" cy="815519"/>
          </a:xfrm>
          <a:prstGeom prst="ellipse">
            <a:avLst/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65" name="Oval 64"/>
          <p:cNvSpPr/>
          <p:nvPr/>
        </p:nvSpPr>
        <p:spPr bwMode="auto">
          <a:xfrm>
            <a:off x="6055288" y="4823281"/>
            <a:ext cx="874523" cy="815519"/>
          </a:xfrm>
          <a:prstGeom prst="ellipse">
            <a:avLst/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6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EPS assist function</a:t>
            </a:r>
          </a:p>
          <a:p>
            <a:pPr lvl="1"/>
            <a:r>
              <a:rPr lang="en-US" dirty="0" smtClean="0"/>
              <a:t>Sudden transition to the </a:t>
            </a:r>
            <a:r>
              <a:rPr lang="en-US" dirty="0" err="1" smtClean="0"/>
              <a:t>LoA</a:t>
            </a:r>
            <a:r>
              <a:rPr lang="en-US" dirty="0" smtClean="0"/>
              <a:t> state may be uncomfortable and have a startle effect on the driver</a:t>
            </a:r>
          </a:p>
          <a:p>
            <a:pPr lvl="1"/>
            <a:r>
              <a:rPr lang="en-US" dirty="0" smtClean="0"/>
              <a:t>The increased steering effort associated with </a:t>
            </a:r>
            <a:r>
              <a:rPr lang="en-US" dirty="0" err="1" smtClean="0"/>
              <a:t>LoA</a:t>
            </a:r>
            <a:r>
              <a:rPr lang="en-US" dirty="0" smtClean="0"/>
              <a:t> may result in incorrect driver perception that the vehicle is not steerable</a:t>
            </a:r>
          </a:p>
          <a:p>
            <a:pPr lvl="1"/>
            <a:r>
              <a:rPr lang="en-US" dirty="0" smtClean="0"/>
              <a:t>Some applications are assigning an ASIL rating to Loss of Assist</a:t>
            </a:r>
          </a:p>
          <a:p>
            <a:endParaRPr lang="en-US" dirty="0" smtClean="0"/>
          </a:p>
          <a:p>
            <a:r>
              <a:rPr lang="en-US" dirty="0" smtClean="0"/>
              <a:t>ADAS and Autonomous Driving functions</a:t>
            </a:r>
          </a:p>
          <a:p>
            <a:pPr lvl="1"/>
            <a:r>
              <a:rPr lang="en-US" dirty="0" smtClean="0"/>
              <a:t>Functions such lane centering, collision avoidance, autonomous driving, etc. may not rapidly terminated in the event of a fault until the driver has taken over the task</a:t>
            </a:r>
          </a:p>
          <a:p>
            <a:pPr lvl="1"/>
            <a:r>
              <a:rPr lang="en-US" dirty="0" smtClean="0"/>
              <a:t>Reverting to manual steering may not be an acceptable safe state with ASIL rating assigned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ADAS &amp; Autonomous driving roadmap</a:t>
            </a:r>
            <a:br>
              <a:rPr lang="en-US" dirty="0"/>
            </a:br>
            <a:r>
              <a:rPr lang="en-US" dirty="0" smtClean="0"/>
              <a:t>Loss of assist mitigation : 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5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447800"/>
            <a:ext cx="8229600" cy="64633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No-Automation (Level  0)</a:t>
            </a:r>
            <a:r>
              <a:rPr lang="en-US" dirty="0"/>
              <a:t> – driver is in complete control of the primary vehicle controls – brake, steering, throttle and motive power – at all times.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965" y="2362200"/>
            <a:ext cx="8229600" cy="64633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Function-Specific (Level  1)</a:t>
            </a:r>
            <a:r>
              <a:rPr lang="en-US" dirty="0"/>
              <a:t> – automation at this level involves one or more specific control functions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276600"/>
            <a:ext cx="8229600" cy="64633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Combination Function Automation (Level  2)</a:t>
            </a:r>
            <a:r>
              <a:rPr lang="en-US" dirty="0"/>
              <a:t> – at least two primary control functions designed to work in unison to relieve driver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710" y="4191000"/>
            <a:ext cx="8240110" cy="64633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Limited Self-Driving Automation (Level  3)</a:t>
            </a:r>
            <a:r>
              <a:rPr lang="en-US" dirty="0"/>
              <a:t> – driver is expected to be available for occasional control, but with sufficiently comfortable transition time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5160496"/>
            <a:ext cx="8229600" cy="64633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Full Self-Driving Automation (Level  4)</a:t>
            </a:r>
            <a:r>
              <a:rPr lang="en-US" dirty="0"/>
              <a:t> – driver expected not to be available at any time during trip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152400"/>
            <a:ext cx="8686800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ADAS &amp; Autonomous driving roadmap</a:t>
            </a:r>
            <a:br>
              <a:rPr lang="en-US" dirty="0" smtClean="0"/>
            </a:br>
            <a:r>
              <a:rPr lang="en-US" dirty="0" smtClean="0"/>
              <a:t>NHTSA </a:t>
            </a:r>
            <a:r>
              <a:rPr lang="en-US" dirty="0"/>
              <a:t>Proposed Levels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2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12"/>
          <p:cNvSpPr/>
          <p:nvPr/>
        </p:nvSpPr>
        <p:spPr>
          <a:xfrm>
            <a:off x="5199889" y="4807948"/>
            <a:ext cx="515111" cy="128805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 err="1" smtClean="0"/>
              <a:t>LoA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 rot="10800000">
            <a:off x="5194720" y="1219200"/>
            <a:ext cx="515111" cy="334702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NO </a:t>
            </a:r>
            <a:r>
              <a:rPr lang="en-US" sz="1400" dirty="0" err="1" smtClean="0"/>
              <a:t>LoA</a:t>
            </a:r>
            <a:endParaRPr lang="en-US" sz="1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-228600" y="1143000"/>
          <a:ext cx="6019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/>
          </p:nvPr>
        </p:nvGraphicFramePr>
        <p:xfrm>
          <a:off x="5582723" y="1524000"/>
          <a:ext cx="3600450" cy="4090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16283" y="3919891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Acceptable Solutions</a:t>
            </a:r>
            <a:endParaRPr lang="en-US" i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172200" y="2514600"/>
            <a:ext cx="2167597" cy="16505"/>
          </a:xfrm>
          <a:prstGeom prst="straightConnector1">
            <a:avLst/>
          </a:prstGeom>
          <a:ln>
            <a:headEnd type="none" w="med" len="med"/>
            <a:tailEnd type="triangle" w="lg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382000" y="2597834"/>
            <a:ext cx="0" cy="1219200"/>
          </a:xfrm>
          <a:prstGeom prst="straightConnector1">
            <a:avLst/>
          </a:prstGeom>
          <a:ln>
            <a:headEnd type="none" w="med" len="med"/>
            <a:tailEnd type="triangle" w="lg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75280" y="3372379"/>
            <a:ext cx="23321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Minimum Fault Severity Requirement</a:t>
            </a:r>
            <a:endParaRPr lang="en-US" sz="1050" i="1" dirty="0"/>
          </a:p>
        </p:txBody>
      </p:sp>
      <p:sp>
        <p:nvSpPr>
          <p:cNvPr id="17" name="TextBox 16"/>
          <p:cNvSpPr txBox="1"/>
          <p:nvPr/>
        </p:nvSpPr>
        <p:spPr>
          <a:xfrm rot="5400000">
            <a:off x="5651585" y="2407995"/>
            <a:ext cx="17094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smtClean="0"/>
              <a:t>Failure Rate Requirement</a:t>
            </a:r>
            <a:endParaRPr lang="en-US" sz="10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7873218" y="2057400"/>
            <a:ext cx="762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Current Design</a:t>
            </a:r>
            <a:endParaRPr lang="en-US" sz="105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7921283" y="3918719"/>
            <a:ext cx="762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Future Design</a:t>
            </a:r>
            <a:endParaRPr lang="en-US" sz="1050" i="1" dirty="0"/>
          </a:p>
        </p:txBody>
      </p:sp>
      <p:cxnSp>
        <p:nvCxnSpPr>
          <p:cNvPr id="6" name="Curved Connector 5"/>
          <p:cNvCxnSpPr>
            <a:endCxn id="16" idx="1"/>
          </p:cNvCxnSpPr>
          <p:nvPr/>
        </p:nvCxnSpPr>
        <p:spPr>
          <a:xfrm rot="5400000" flipH="1" flipV="1">
            <a:off x="5385669" y="3610648"/>
            <a:ext cx="1120131" cy="1059092"/>
          </a:xfrm>
          <a:prstGeom prst="curvedConnector2">
            <a:avLst/>
          </a:prstGeom>
          <a:ln>
            <a:solidFill>
              <a:schemeClr val="accent5">
                <a:alpha val="79000"/>
              </a:schemeClr>
            </a:solidFill>
            <a:headEnd type="oval" w="lg" len="lg"/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43600" y="896034"/>
            <a:ext cx="3123320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Reduce occurrence rate or reduce fault severity</a:t>
            </a:r>
            <a:endParaRPr lang="en-US" dirty="0"/>
          </a:p>
        </p:txBody>
      </p:sp>
      <p:sp>
        <p:nvSpPr>
          <p:cNvPr id="20" name="Title 2"/>
          <p:cNvSpPr>
            <a:spLocks noGrp="1"/>
          </p:cNvSpPr>
          <p:nvPr>
            <p:ph type="title"/>
          </p:nvPr>
        </p:nvSpPr>
        <p:spPr>
          <a:xfrm>
            <a:off x="0" y="152400"/>
            <a:ext cx="8686800" cy="609600"/>
          </a:xfrm>
        </p:spPr>
        <p:txBody>
          <a:bodyPr/>
          <a:lstStyle/>
          <a:p>
            <a:r>
              <a:rPr lang="en-US" dirty="0"/>
              <a:t>ADAS &amp; Autonomous driving roadmap</a:t>
            </a:r>
            <a:br>
              <a:rPr lang="en-US" dirty="0"/>
            </a:br>
            <a:r>
              <a:rPr lang="en-US" dirty="0" smtClean="0"/>
              <a:t>Loss of assist mitigation : Possible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/>
              <a:t>19</a:t>
            </a:fld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800" y="962655"/>
            <a:ext cx="6248400" cy="5085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entagon 5"/>
          <p:cNvSpPr/>
          <p:nvPr/>
        </p:nvSpPr>
        <p:spPr bwMode="auto">
          <a:xfrm rot="5400000">
            <a:off x="7010400" y="2895600"/>
            <a:ext cx="2286000" cy="609600"/>
          </a:xfrm>
          <a:prstGeom prst="homePlat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Decreasing Severity with Fault Present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371600" y="2286000"/>
            <a:ext cx="64008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rgbClr val="7A0000"/>
            </a:prstShdw>
          </a:effectLst>
        </p:spPr>
        <p:txBody>
          <a:bodyPr rtlCol="0" anchor="ctr" anchorCtr="1"/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04800" y="22860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rgbClr val="7A0000"/>
            </a:prstShdw>
          </a:effectLst>
        </p:spPr>
        <p:txBody>
          <a:bodyPr rtlCol="0" anchor="ctr" anchorCtr="1"/>
          <a:lstStyle/>
          <a:p>
            <a:pPr>
              <a:spcBef>
                <a:spcPct val="50000"/>
              </a:spcBef>
            </a:pPr>
            <a:r>
              <a:rPr lang="en-US" dirty="0" smtClean="0"/>
              <a:t>1V5</a:t>
            </a:r>
            <a:endParaRPr lang="en-US" dirty="0"/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ADAS &amp; Autonomous driving roadmap</a:t>
            </a:r>
            <a:br>
              <a:rPr lang="en-US" dirty="0"/>
            </a:br>
            <a:r>
              <a:rPr lang="en-US" dirty="0" smtClean="0"/>
              <a:t>Loss of assist mitigation : HW &amp; SW solution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7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N. </a:t>
            </a:r>
            <a:r>
              <a:rPr lang="en-US" dirty="0" err="1" smtClean="0"/>
              <a:t>Champetier</a:t>
            </a:r>
            <a:r>
              <a:rPr lang="en-US" dirty="0" smtClean="0"/>
              <a:t> visit – Saginaw		Technical roadmap &amp; Innovation</a:t>
            </a:r>
            <a:br>
              <a:rPr lang="en-US" dirty="0" smtClean="0"/>
            </a:b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105400"/>
          </a:xfrm>
        </p:spPr>
        <p:txBody>
          <a:bodyPr/>
          <a:lstStyle/>
          <a:p>
            <a:r>
              <a:rPr lang="en-US" dirty="0" smtClean="0"/>
              <a:t>Our approach to innovation</a:t>
            </a:r>
          </a:p>
          <a:p>
            <a:r>
              <a:rPr lang="en-US" dirty="0" smtClean="0"/>
              <a:t>EPS building block roadmap</a:t>
            </a:r>
          </a:p>
          <a:p>
            <a:r>
              <a:rPr lang="en-US" dirty="0" smtClean="0"/>
              <a:t>ADAS &amp; Autonomous driving roadmap</a:t>
            </a:r>
          </a:p>
          <a:p>
            <a:r>
              <a:rPr lang="en-US" dirty="0" smtClean="0"/>
              <a:t>None-Steering automotive projects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Nexteer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8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459422"/>
              </p:ext>
            </p:extLst>
          </p:nvPr>
        </p:nvGraphicFramePr>
        <p:xfrm>
          <a:off x="457200" y="1371600"/>
          <a:ext cx="82296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ADAS &amp; Autonomous driving roadmap</a:t>
            </a:r>
            <a:br>
              <a:rPr lang="en-US" dirty="0"/>
            </a:br>
            <a:r>
              <a:rPr lang="en-US" dirty="0" smtClean="0"/>
              <a:t>Loss of assist mitigation : Progressive improvement of 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Nexteer Confidential</a:t>
            </a:r>
            <a:endParaRPr lang="en-US" dirty="0"/>
          </a:p>
        </p:txBody>
      </p:sp>
      <p:pic>
        <p:nvPicPr>
          <p:cNvPr id="10" name="c2 assembly.avi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" y="1358430"/>
            <a:ext cx="9144000" cy="4585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ADAS &amp; Autonomous driving roadmap</a:t>
            </a:r>
            <a:br>
              <a:rPr lang="en-US" dirty="0"/>
            </a:br>
            <a:r>
              <a:rPr lang="en-US" dirty="0"/>
              <a:t>Loss of assist mitigation : </a:t>
            </a:r>
            <a:r>
              <a:rPr lang="en-US" dirty="0" smtClean="0"/>
              <a:t>Fully populated </a:t>
            </a:r>
            <a:r>
              <a:rPr lang="en-US" dirty="0" err="1" smtClean="0"/>
              <a:t>LoA</a:t>
            </a:r>
            <a:r>
              <a:rPr lang="en-US" dirty="0" smtClean="0"/>
              <a:t>-mitigation MPP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1066800"/>
            <a:ext cx="3397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Construction remains fully consistent with </a:t>
            </a:r>
            <a:r>
              <a:rPr lang="en-US" sz="800" i="1" dirty="0" err="1" smtClean="0"/>
              <a:t>Nexteer</a:t>
            </a:r>
            <a:r>
              <a:rPr lang="en-US" sz="800" i="1" dirty="0" smtClean="0"/>
              <a:t> MPP Bill of Process</a:t>
            </a:r>
            <a:endParaRPr lang="en-US" sz="800" i="1" dirty="0"/>
          </a:p>
        </p:txBody>
      </p:sp>
    </p:spTree>
    <p:extLst>
      <p:ext uri="{BB962C8B-B14F-4D97-AF65-F5344CB8AC3E}">
        <p14:creationId xmlns:p14="http://schemas.microsoft.com/office/powerpoint/2010/main" val="12066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ADAS &amp; Autonomous driving roadmap</a:t>
            </a:r>
            <a:br>
              <a:rPr lang="en-US" dirty="0"/>
            </a:br>
            <a:r>
              <a:rPr lang="en-US" dirty="0"/>
              <a:t>Loss of assist mitigation : </a:t>
            </a:r>
            <a:r>
              <a:rPr lang="en-US" dirty="0" smtClean="0"/>
              <a:t>Technology examples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Nexteer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/>
              <a:t>22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11009" y="838200"/>
            <a:ext cx="3723391" cy="25146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3336" y="838200"/>
            <a:ext cx="3816322" cy="25146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11009" y="3488226"/>
            <a:ext cx="3977078" cy="260777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3336" y="3488227"/>
            <a:ext cx="3816322" cy="260777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845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ADAS &amp; Autonomous driving roadmap</a:t>
            </a:r>
            <a:br>
              <a:rPr lang="en-US" dirty="0" smtClean="0"/>
            </a:br>
            <a:r>
              <a:rPr lang="en-US" dirty="0" smtClean="0"/>
              <a:t>Selected enabling steering technologies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887" y="838200"/>
            <a:ext cx="3928513" cy="25146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838200"/>
            <a:ext cx="3684895" cy="250155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072" y="3553023"/>
            <a:ext cx="3934328" cy="252626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1999" y="3553023"/>
            <a:ext cx="3684895" cy="245306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26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ADAS &amp; Autonomous driving roadmap</a:t>
            </a:r>
            <a:br>
              <a:rPr lang="en-US" dirty="0"/>
            </a:br>
            <a:r>
              <a:rPr lang="en-US" dirty="0"/>
              <a:t>Steer-by-wire : </a:t>
            </a:r>
            <a:r>
              <a:rPr lang="en-US" dirty="0" smtClean="0"/>
              <a:t>Background &amp; Current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years since last </a:t>
            </a:r>
            <a:r>
              <a:rPr lang="en-US" dirty="0" err="1"/>
              <a:t>Nexteer</a:t>
            </a:r>
            <a:r>
              <a:rPr lang="en-US" dirty="0"/>
              <a:t> SBW project (joint project with BMW)</a:t>
            </a:r>
          </a:p>
          <a:p>
            <a:r>
              <a:rPr lang="en-US" dirty="0"/>
              <a:t>Decision in 2014 to initiate new </a:t>
            </a:r>
            <a:r>
              <a:rPr lang="en-US" dirty="0" err="1"/>
              <a:t>SbW</a:t>
            </a:r>
            <a:r>
              <a:rPr lang="en-US" dirty="0"/>
              <a:t> project</a:t>
            </a:r>
          </a:p>
          <a:p>
            <a:r>
              <a:rPr lang="en-US" dirty="0"/>
              <a:t>What is different since last projects:</a:t>
            </a:r>
          </a:p>
          <a:p>
            <a:pPr lvl="1"/>
            <a:r>
              <a:rPr lang="en-US" dirty="0"/>
              <a:t>LOA countermeasures / Fail Operational building blocks available</a:t>
            </a:r>
          </a:p>
          <a:p>
            <a:pPr lvl="1"/>
            <a:r>
              <a:rPr lang="en-US" dirty="0"/>
              <a:t>Many common control functions with Close Loop Steering Control</a:t>
            </a:r>
          </a:p>
          <a:p>
            <a:pPr lvl="1"/>
            <a:r>
              <a:rPr lang="en-US" dirty="0"/>
              <a:t>Other needed features available – ex. Potentially use Simulated Travel Stops for hand wheel actuator</a:t>
            </a:r>
          </a:p>
          <a:p>
            <a:pPr lvl="1"/>
            <a:r>
              <a:rPr lang="en-US" dirty="0"/>
              <a:t>Dual power source available on subset of vehicles</a:t>
            </a:r>
          </a:p>
          <a:p>
            <a:pPr lvl="1"/>
            <a:r>
              <a:rPr lang="en-US" dirty="0"/>
              <a:t>Electronics cost on a downward trend</a:t>
            </a:r>
          </a:p>
          <a:p>
            <a:pPr lvl="1"/>
            <a:r>
              <a:rPr lang="en-US" dirty="0"/>
              <a:t>ADAS Features Evolution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Building functional prototype with available production components</a:t>
            </a:r>
          </a:p>
          <a:p>
            <a:pPr lvl="1"/>
            <a:r>
              <a:rPr lang="en-US" dirty="0"/>
              <a:t>REPS for road wheel actuator</a:t>
            </a:r>
          </a:p>
          <a:p>
            <a:pPr lvl="1"/>
            <a:r>
              <a:rPr lang="en-US" dirty="0"/>
              <a:t>CEPS for hand wheel actuator </a:t>
            </a:r>
          </a:p>
          <a:p>
            <a:r>
              <a:rPr lang="en-US" dirty="0"/>
              <a:t>Develop in phases:</a:t>
            </a:r>
          </a:p>
          <a:p>
            <a:pPr lvl="1"/>
            <a:r>
              <a:rPr lang="en-US" dirty="0"/>
              <a:t>1st focus on base steering functions </a:t>
            </a:r>
          </a:p>
          <a:p>
            <a:pPr lvl="1"/>
            <a:r>
              <a:rPr lang="en-US" dirty="0"/>
              <a:t>2nd explore new features enabled with extra degree of freedom</a:t>
            </a:r>
          </a:p>
          <a:p>
            <a:r>
              <a:rPr lang="en-US" dirty="0"/>
              <a:t>Will develop production intent design concept in parallel</a:t>
            </a:r>
          </a:p>
          <a:p>
            <a:pPr lvl="1"/>
            <a:r>
              <a:rPr lang="en-US" dirty="0"/>
              <a:t>Safety architecture </a:t>
            </a:r>
          </a:p>
          <a:p>
            <a:pPr lvl="1"/>
            <a:r>
              <a:rPr lang="en-US" dirty="0"/>
              <a:t>Optimized component sizing, mechanical functional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9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32982" y="911207"/>
            <a:ext cx="6477000" cy="4498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2346" y="5034944"/>
            <a:ext cx="203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REPS Gear for Vehicle Steering</a:t>
            </a:r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19799" y="961971"/>
            <a:ext cx="2970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</a:t>
            </a:r>
            <a:r>
              <a:rPr lang="en-US" sz="1600" b="1" dirty="0" smtClean="0"/>
              <a:t>EPS Column for Gear Inputs and Steering Feel</a:t>
            </a:r>
            <a:endParaRPr 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84946" y="3453825"/>
            <a:ext cx="1280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No I-shaft Required</a:t>
            </a:r>
            <a:endParaRPr lang="en-US" sz="1600" b="1" dirty="0"/>
          </a:p>
        </p:txBody>
      </p:sp>
      <p:pic>
        <p:nvPicPr>
          <p:cNvPr id="7" name="Picture 4" descr="https://mail.google.com/mail/u/0/?ui=2&amp;ik=9b6d9ed9c8&amp;view=fimg&amp;th=14a2fa9b8be10018&amp;attid=0.1.1&amp;disp=emb&amp;realattid=100607056bb8a4430.1&amp;attbid=ANGjdJ-FlT1TxtOtr4P76gmkn77aE5zOun-q6WAbzGb57XgxBkRktjgT1oKQUe0UCr04HKqneWVYd2MT5SlYvTtu1Cc9OGtKnx3rDMZYywjiGJ6sUZDyT-ACU_bWagY&amp;sz=s0-l75-ft&amp;ats=1418139133883&amp;rm=14a2fa9b8be10018&amp;zw&amp;atsh=1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0600" y="3663344"/>
            <a:ext cx="4189255" cy="235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ADAS &amp; Autonomous driving roadmap</a:t>
            </a:r>
            <a:br>
              <a:rPr lang="en-US" dirty="0"/>
            </a:br>
            <a:r>
              <a:rPr lang="en-US" dirty="0" smtClean="0"/>
              <a:t>Steer-by-wire </a:t>
            </a:r>
            <a:r>
              <a:rPr lang="en-US" dirty="0"/>
              <a:t>: </a:t>
            </a:r>
            <a:r>
              <a:rPr lang="en-US" dirty="0" smtClean="0"/>
              <a:t>Development vehicle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2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N. </a:t>
            </a:r>
            <a:r>
              <a:rPr lang="en-US" dirty="0" err="1" smtClean="0"/>
              <a:t>Champetier</a:t>
            </a:r>
            <a:r>
              <a:rPr lang="en-US" dirty="0" smtClean="0"/>
              <a:t> visit – Saginaw		Technical roadmap &amp; Innovation</a:t>
            </a:r>
            <a:br>
              <a:rPr lang="en-US" dirty="0" smtClean="0"/>
            </a:b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Our approach to innovation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EPS building block roadmap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ADAS &amp; Autonomous driving roadmap</a:t>
            </a:r>
          </a:p>
          <a:p>
            <a:r>
              <a:rPr lang="en-US" dirty="0" smtClean="0"/>
              <a:t>Non-Steering automotive projects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Nexteer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6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/>
              <a:t>27</a:t>
            </a:fld>
            <a:endParaRPr lang="en-US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6371332" cy="4399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7"/>
          <p:cNvSpPr txBox="1">
            <a:spLocks/>
          </p:cNvSpPr>
          <p:nvPr/>
        </p:nvSpPr>
        <p:spPr>
          <a:xfrm>
            <a:off x="0" y="152400"/>
            <a:ext cx="8686800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ADAS &amp; Autonomous driving roadmap</a:t>
            </a:r>
            <a:br>
              <a:rPr lang="en-US" dirty="0" smtClean="0"/>
            </a:br>
            <a:r>
              <a:rPr lang="en-US" dirty="0" smtClean="0"/>
              <a:t>Non-Steering </a:t>
            </a:r>
            <a:r>
              <a:rPr lang="en-US" dirty="0"/>
              <a:t>automotive </a:t>
            </a:r>
            <a:r>
              <a:rPr lang="en-US" dirty="0" smtClean="0"/>
              <a:t>projects  : Electric Brake Booster</a:t>
            </a:r>
            <a:endParaRPr lang="en-US" dirty="0"/>
          </a:p>
        </p:txBody>
      </p:sp>
      <p:pic>
        <p:nvPicPr>
          <p:cNvPr id="7" name="Picture 3" descr="C:\Users\rz7ytr\Desktop\July build.jpg"/>
          <p:cNvPicPr>
            <a:picLocks noChangeAspect="1" noChangeArrowheads="1"/>
          </p:cNvPicPr>
          <p:nvPr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15000" y="757989"/>
            <a:ext cx="2819400" cy="338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12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524000"/>
            <a:ext cx="5248746" cy="39365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9200" y="1207417"/>
            <a:ext cx="3520307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7"/>
          <p:cNvSpPr txBox="1">
            <a:spLocks/>
          </p:cNvSpPr>
          <p:nvPr/>
        </p:nvSpPr>
        <p:spPr>
          <a:xfrm>
            <a:off x="0" y="152400"/>
            <a:ext cx="8686800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ADAS &amp; Autonomous driving roadmap</a:t>
            </a:r>
            <a:br>
              <a:rPr lang="en-US" dirty="0" smtClean="0"/>
            </a:br>
            <a:r>
              <a:rPr lang="en-US" dirty="0" smtClean="0"/>
              <a:t>Non-Steering </a:t>
            </a:r>
            <a:r>
              <a:rPr lang="en-US" dirty="0"/>
              <a:t>automotive </a:t>
            </a:r>
            <a:r>
              <a:rPr lang="en-US" dirty="0" smtClean="0"/>
              <a:t>projects  : Electric Cooling Pump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72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N. </a:t>
            </a:r>
            <a:r>
              <a:rPr lang="en-US" dirty="0" err="1" smtClean="0"/>
              <a:t>Champetier</a:t>
            </a:r>
            <a:r>
              <a:rPr lang="en-US" dirty="0" smtClean="0"/>
              <a:t> visit – Saginaw		Technical roadmap &amp; Innovation</a:t>
            </a:r>
            <a:br>
              <a:rPr lang="en-US" dirty="0" smtClean="0"/>
            </a:b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approach to innovation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EPS building block roadmap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ADAS &amp; Autonomous driving roadmap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None-Steering automotive projects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Nexteer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62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 to innovation</a:t>
            </a:r>
            <a:br>
              <a:rPr lang="en-US" dirty="0" smtClean="0"/>
            </a:br>
            <a:r>
              <a:rPr lang="en-US" dirty="0" smtClean="0"/>
              <a:t>Value-Managed </a:t>
            </a:r>
            <a:r>
              <a:rPr lang="en-US" dirty="0"/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7543800" cy="3200400"/>
          </a:xfrm>
        </p:spPr>
        <p:txBody>
          <a:bodyPr/>
          <a:lstStyle/>
          <a:p>
            <a:r>
              <a:rPr lang="en-US" dirty="0"/>
              <a:t>Develop technologies to meet </a:t>
            </a:r>
            <a:r>
              <a:rPr lang="en-US" dirty="0">
                <a:solidFill>
                  <a:srgbClr val="0070C0"/>
                </a:solidFill>
              </a:rPr>
              <a:t>future customers and business needs</a:t>
            </a:r>
            <a:r>
              <a:rPr lang="en-US" dirty="0"/>
              <a:t> </a:t>
            </a:r>
          </a:p>
          <a:p>
            <a:r>
              <a:rPr lang="en-US" dirty="0"/>
              <a:t>Ensure technology for </a:t>
            </a:r>
            <a:r>
              <a:rPr lang="en-US" dirty="0">
                <a:solidFill>
                  <a:srgbClr val="0070C0"/>
                </a:solidFill>
              </a:rPr>
              <a:t>future market growth and strength</a:t>
            </a:r>
          </a:p>
          <a:p>
            <a:r>
              <a:rPr lang="en-US" dirty="0"/>
              <a:t>All EPS Engineering projects managed and tracked in Technology Roadmap</a:t>
            </a:r>
          </a:p>
          <a:p>
            <a:r>
              <a:rPr lang="en-US" dirty="0"/>
              <a:t>Weekly meetings with cross functional group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>
          <a:xfrm>
            <a:off x="3505200" y="3581400"/>
            <a:ext cx="5562600" cy="17526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Projects assessed and prioritized based on overall value</a:t>
            </a:r>
          </a:p>
          <a:p>
            <a:r>
              <a:rPr lang="en-US" dirty="0">
                <a:solidFill>
                  <a:srgbClr val="0070C0"/>
                </a:solidFill>
              </a:rPr>
              <a:t>High risk projects reviewed weekly, others based upon scheduled cadence</a:t>
            </a:r>
          </a:p>
          <a:p>
            <a:r>
              <a:rPr lang="en-US" dirty="0">
                <a:solidFill>
                  <a:srgbClr val="0070C0"/>
                </a:solidFill>
              </a:rPr>
              <a:t>Responsive development process</a:t>
            </a:r>
          </a:p>
          <a:p>
            <a:r>
              <a:rPr lang="en-US" dirty="0">
                <a:solidFill>
                  <a:srgbClr val="0070C0"/>
                </a:solidFill>
              </a:rPr>
              <a:t>Project requirements defined for each project – exit criteria and timing</a:t>
            </a:r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18" b="100000" l="0" r="954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1197"/>
          <a:stretch/>
        </p:blipFill>
        <p:spPr bwMode="auto">
          <a:xfrm>
            <a:off x="6934200" y="1498047"/>
            <a:ext cx="2021475" cy="1626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3720" y="3017395"/>
            <a:ext cx="3067856" cy="2240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30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 to innovation</a:t>
            </a:r>
            <a:br>
              <a:rPr lang="en-US" dirty="0"/>
            </a:br>
            <a:r>
              <a:rPr lang="en-US" dirty="0"/>
              <a:t>Value-Managed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Value rating scale considers trade offs between attributes</a:t>
            </a:r>
          </a:p>
          <a:p>
            <a:r>
              <a:rPr lang="en-US" dirty="0"/>
              <a:t>120 Total Active Projects</a:t>
            </a:r>
          </a:p>
          <a:p>
            <a:r>
              <a:rPr lang="en-US" dirty="0"/>
              <a:t>13.5% Value Improvement average over current state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Value Attributes</a:t>
            </a:r>
          </a:p>
          <a:p>
            <a:r>
              <a:rPr lang="en-US" dirty="0"/>
              <a:t>Cost</a:t>
            </a:r>
          </a:p>
          <a:p>
            <a:r>
              <a:rPr lang="en-US" dirty="0"/>
              <a:t>Mass</a:t>
            </a:r>
          </a:p>
          <a:p>
            <a:r>
              <a:rPr lang="en-US" dirty="0"/>
              <a:t>Packaging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Quality</a:t>
            </a:r>
          </a:p>
          <a:p>
            <a:r>
              <a:rPr lang="en-US" dirty="0"/>
              <a:t>Value Stream/Risk Reduction</a:t>
            </a:r>
          </a:p>
          <a:p>
            <a:r>
              <a:rPr lang="en-US" dirty="0"/>
              <a:t>Developmental Efficiency</a:t>
            </a:r>
          </a:p>
          <a:p>
            <a:r>
              <a:rPr lang="en-US" dirty="0"/>
              <a:t>Growth Opportunity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Nexteer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0" y="2362200"/>
            <a:ext cx="5014522" cy="350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67600" y="838200"/>
            <a:ext cx="1555200" cy="265262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80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0600" y="1666210"/>
            <a:ext cx="4102755" cy="1458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Placeholder 3"/>
          <p:cNvSpPr txBox="1">
            <a:spLocks/>
          </p:cNvSpPr>
          <p:nvPr/>
        </p:nvSpPr>
        <p:spPr>
          <a:xfrm>
            <a:off x="4572000" y="3630211"/>
            <a:ext cx="4419600" cy="15002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65000"/>
              <a:buFont typeface="Arial" pitchFamily="34" charset="0"/>
              <a:buChar char="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Clr>
                <a:srgbClr val="C00000"/>
              </a:buClr>
            </a:pPr>
            <a:r>
              <a:rPr lang="en-US" sz="3200" dirty="0" smtClean="0"/>
              <a:t>What new products could we develop from these?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2900" y="1265519"/>
            <a:ext cx="4003601" cy="4495800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476250" y="1348922"/>
            <a:ext cx="3771900" cy="4286309"/>
            <a:chOff x="723900" y="838200"/>
            <a:chExt cx="3771900" cy="4286309"/>
          </a:xfrm>
        </p:grpSpPr>
        <p:sp>
          <p:nvSpPr>
            <p:cNvPr id="28" name="Rectangle 27"/>
            <p:cNvSpPr/>
            <p:nvPr/>
          </p:nvSpPr>
          <p:spPr>
            <a:xfrm>
              <a:off x="762000" y="838200"/>
              <a:ext cx="3733800" cy="8309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95400" y="838200"/>
              <a:ext cx="2743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Mechanical Integration</a:t>
              </a:r>
              <a:endParaRPr lang="en-US" sz="2400" b="1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62000" y="1752600"/>
              <a:ext cx="1828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76300" y="1806714"/>
              <a:ext cx="1600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Power Electronics</a:t>
              </a:r>
              <a:endParaRPr lang="en-US" sz="2000" b="1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67000" y="1752600"/>
              <a:ext cx="1828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81300" y="1808820"/>
              <a:ext cx="1600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Software</a:t>
              </a:r>
            </a:p>
            <a:p>
              <a:pPr algn="ctr"/>
              <a:r>
                <a:rPr lang="en-US" sz="2000" b="1" dirty="0" smtClean="0"/>
                <a:t>Algorithms</a:t>
              </a:r>
              <a:endParaRPr lang="en-US" sz="2000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62000" y="2608885"/>
              <a:ext cx="1828800" cy="6311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76300" y="2601281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Motor Design</a:t>
              </a:r>
              <a:endParaRPr lang="en-US" b="1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667000" y="2608885"/>
              <a:ext cx="1828800" cy="6311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781300" y="2601281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Sensor Design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2000" y="4017656"/>
              <a:ext cx="3733800" cy="11068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38200" y="4017657"/>
              <a:ext cx="3657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Safety Critical Product Creation from requirements</a:t>
              </a:r>
              <a:endParaRPr lang="en-US" b="1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62000" y="3346876"/>
              <a:ext cx="3733800" cy="5941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23900" y="3331309"/>
              <a:ext cx="3771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Systems Engineering</a:t>
              </a:r>
            </a:p>
            <a:p>
              <a:pPr algn="ctr"/>
              <a:r>
                <a:rPr lang="en-US" b="1" dirty="0" smtClean="0"/>
                <a:t>Closed Loop Servo Control</a:t>
              </a:r>
              <a:endParaRPr lang="en-US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38200" y="4751856"/>
              <a:ext cx="3619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Ability to Industrialize</a:t>
              </a:r>
              <a:endParaRPr lang="en-US" b="1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600200" y="4708886"/>
              <a:ext cx="20574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686800" cy="609600"/>
          </a:xfrm>
        </p:spPr>
        <p:txBody>
          <a:bodyPr/>
          <a:lstStyle/>
          <a:p>
            <a:r>
              <a:rPr lang="en-US" dirty="0"/>
              <a:t>Our approach to innovation</a:t>
            </a:r>
            <a:br>
              <a:rPr lang="en-US" dirty="0"/>
            </a:br>
            <a:r>
              <a:rPr lang="en-US" dirty="0" smtClean="0"/>
              <a:t>Leverage our core competencies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71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 to innovation</a:t>
            </a:r>
            <a:br>
              <a:rPr lang="en-US" dirty="0"/>
            </a:br>
            <a:r>
              <a:rPr lang="en-US" dirty="0" smtClean="0"/>
              <a:t>Technology </a:t>
            </a:r>
            <a:r>
              <a:rPr lang="en-US" dirty="0"/>
              <a:t>Development and Work Flow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Nexteer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174261" y="2946203"/>
            <a:ext cx="1371600" cy="91440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Pursuit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757325" y="4588037"/>
            <a:ext cx="1371600" cy="91440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Pack</a:t>
            </a:r>
            <a:endParaRPr lang="en-US" dirty="0"/>
          </a:p>
        </p:txBody>
      </p:sp>
      <p:pic>
        <p:nvPicPr>
          <p:cNvPr id="8" name="Picture 2" descr="C:\Users\xzkh2q\AppData\Local\Microsoft\Windows\Temporary Internet Files\Content.IE5\27UW4ZF8\MC900150155[1]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756" y="830323"/>
            <a:ext cx="2133600" cy="159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152400" y="2938360"/>
            <a:ext cx="1524000" cy="91440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Future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552700" y="4300063"/>
            <a:ext cx="1371600" cy="91440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467600" y="2919557"/>
            <a:ext cx="1524000" cy="91440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552700" y="1574676"/>
            <a:ext cx="1371600" cy="91440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Systems and Electrical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3"/>
          </p:cNvCxnSpPr>
          <p:nvPr/>
        </p:nvCxnSpPr>
        <p:spPr>
          <a:xfrm flipV="1">
            <a:off x="1676400" y="2209800"/>
            <a:ext cx="762000" cy="1185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</p:cNvCxnSpPr>
          <p:nvPr/>
        </p:nvCxnSpPr>
        <p:spPr>
          <a:xfrm>
            <a:off x="1676400" y="3395560"/>
            <a:ext cx="762000" cy="1192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</p:cNvCxnSpPr>
          <p:nvPr/>
        </p:nvCxnSpPr>
        <p:spPr>
          <a:xfrm>
            <a:off x="1676400" y="3395560"/>
            <a:ext cx="4191000" cy="7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3"/>
          </p:cNvCxnSpPr>
          <p:nvPr/>
        </p:nvCxnSpPr>
        <p:spPr>
          <a:xfrm>
            <a:off x="3924300" y="2031876"/>
            <a:ext cx="2095500" cy="1289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</p:cNvCxnSpPr>
          <p:nvPr/>
        </p:nvCxnSpPr>
        <p:spPr>
          <a:xfrm flipV="1">
            <a:off x="3924300" y="3518611"/>
            <a:ext cx="2088794" cy="12386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</p:cNvCxnSpPr>
          <p:nvPr/>
        </p:nvCxnSpPr>
        <p:spPr>
          <a:xfrm flipV="1">
            <a:off x="3924300" y="3991798"/>
            <a:ext cx="3621561" cy="765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3"/>
          </p:cNvCxnSpPr>
          <p:nvPr/>
        </p:nvCxnSpPr>
        <p:spPr>
          <a:xfrm>
            <a:off x="3924300" y="2031876"/>
            <a:ext cx="3543300" cy="770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8720" y="2634508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Zuraski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902697" y="128088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Maleki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807134" y="4003386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Sizelove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438400" y="2489076"/>
            <a:ext cx="2267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Chandy</a:t>
            </a:r>
            <a:r>
              <a:rPr lang="en-US" sz="1400" dirty="0"/>
              <a:t> </a:t>
            </a:r>
            <a:r>
              <a:rPr lang="en-US" sz="1400" dirty="0" smtClean="0"/>
              <a:t>(previous role)</a:t>
            </a:r>
          </a:p>
          <a:p>
            <a:r>
              <a:rPr lang="en-US" sz="1400" dirty="0" smtClean="0"/>
              <a:t>Bright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116756" y="550244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Roller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508843" y="3860606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Arnold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7903231" y="2609270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Singh</a:t>
            </a:r>
            <a:endParaRPr lang="en-US" sz="1400" dirty="0"/>
          </a:p>
        </p:txBody>
      </p:sp>
      <p:sp>
        <p:nvSpPr>
          <p:cNvPr id="27" name="Shape 824"/>
          <p:cNvSpPr txBox="1">
            <a:spLocks/>
          </p:cNvSpPr>
          <p:nvPr/>
        </p:nvSpPr>
        <p:spPr>
          <a:xfrm>
            <a:off x="5563453" y="4678171"/>
            <a:ext cx="3295652" cy="1132046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/>
          </a:sp3d>
        </p:spPr>
        <p:txBody>
          <a:bodyPr vert="horz" lIns="91425" tIns="45700" rIns="91425" bIns="4570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65000"/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rgbClr val="DC0202"/>
              </a:buClr>
              <a:buSzPct val="75000"/>
              <a:buFont typeface="Wingdings" pitchFamily="2" charset="2"/>
              <a:buNone/>
            </a:pPr>
            <a:r>
              <a:rPr lang="en-US" sz="1800" i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 is distributed (not all projects start in FE)</a:t>
            </a:r>
            <a:endParaRPr lang="en-US" sz="18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2138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 to innovation</a:t>
            </a:r>
            <a:br>
              <a:rPr lang="en-US" dirty="0"/>
            </a:br>
            <a:r>
              <a:rPr lang="en-US" dirty="0"/>
              <a:t>Technology Development and Work Flow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8181939" y="1900584"/>
            <a:ext cx="1213" cy="4261865"/>
          </a:xfrm>
          <a:prstGeom prst="line">
            <a:avLst/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720072" y="1890830"/>
            <a:ext cx="1213" cy="4261865"/>
          </a:xfrm>
          <a:prstGeom prst="line">
            <a:avLst/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4799890" y="1883737"/>
            <a:ext cx="20133" cy="4297321"/>
          </a:xfrm>
          <a:prstGeom prst="line">
            <a:avLst/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938812" y="1897907"/>
            <a:ext cx="1213" cy="4261865"/>
          </a:xfrm>
          <a:prstGeom prst="line">
            <a:avLst/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037549" y="1912078"/>
            <a:ext cx="1213" cy="4261865"/>
          </a:xfrm>
          <a:prstGeom prst="line">
            <a:avLst/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653234" y="1897926"/>
            <a:ext cx="1213" cy="4261865"/>
          </a:xfrm>
          <a:prstGeom prst="line">
            <a:avLst/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98210" y="1076261"/>
            <a:ext cx="978794" cy="156695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2" name="Rectangle 11"/>
          <p:cNvSpPr/>
          <p:nvPr/>
        </p:nvSpPr>
        <p:spPr>
          <a:xfrm>
            <a:off x="3185664" y="1075720"/>
            <a:ext cx="1012064" cy="163512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accent2">
                  <a:lumMod val="75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1770191" y="883526"/>
            <a:ext cx="1751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Milestone 1</a:t>
            </a:r>
            <a:endParaRPr lang="en-US" sz="1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01997" y="889266"/>
            <a:ext cx="15712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Milestone 0</a:t>
            </a:r>
            <a:endParaRPr lang="en-US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197252" y="878632"/>
            <a:ext cx="1000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Milestone 2</a:t>
            </a:r>
            <a:endParaRPr lang="en-US" sz="1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013296" y="889677"/>
            <a:ext cx="1532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Milestone 3</a:t>
            </a:r>
            <a:endParaRPr lang="en-US" sz="1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090695" y="888520"/>
            <a:ext cx="1661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Milestone 4</a:t>
            </a:r>
            <a:endParaRPr lang="en-US" sz="1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229415" y="889677"/>
            <a:ext cx="1648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Milestone 5</a:t>
            </a:r>
            <a:endParaRPr lang="en-US" sz="1000" b="1" dirty="0"/>
          </a:p>
        </p:txBody>
      </p:sp>
      <p:sp>
        <p:nvSpPr>
          <p:cNvPr id="19" name="Rectangle 18"/>
          <p:cNvSpPr/>
          <p:nvPr/>
        </p:nvSpPr>
        <p:spPr>
          <a:xfrm>
            <a:off x="2142470" y="1075720"/>
            <a:ext cx="978794" cy="156695"/>
          </a:xfrm>
          <a:prstGeom prst="rect">
            <a:avLst/>
          </a:prstGeom>
          <a:gradFill flip="none" rotWithShape="1">
            <a:gsLst>
              <a:gs pos="100000">
                <a:srgbClr val="FFFF00"/>
              </a:gs>
              <a:gs pos="25400">
                <a:srgbClr val="FF6600"/>
              </a:gs>
              <a:gs pos="0">
                <a:srgbClr val="FF0000"/>
              </a:gs>
              <a:gs pos="100000">
                <a:srgbClr val="000082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0" name="Rectangle 19"/>
          <p:cNvSpPr/>
          <p:nvPr/>
        </p:nvSpPr>
        <p:spPr>
          <a:xfrm>
            <a:off x="4303071" y="1082537"/>
            <a:ext cx="978794" cy="15669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1" name="Rectangle 20"/>
          <p:cNvSpPr/>
          <p:nvPr/>
        </p:nvSpPr>
        <p:spPr>
          <a:xfrm>
            <a:off x="5444864" y="1070978"/>
            <a:ext cx="978794" cy="15669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2" name="Rectangle 21"/>
          <p:cNvSpPr/>
          <p:nvPr/>
        </p:nvSpPr>
        <p:spPr>
          <a:xfrm>
            <a:off x="6564264" y="1082537"/>
            <a:ext cx="978794" cy="15669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100000">
                <a:srgbClr val="00B050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3" name="Rounded Rectangle 22"/>
          <p:cNvSpPr/>
          <p:nvPr/>
        </p:nvSpPr>
        <p:spPr>
          <a:xfrm rot="16200000">
            <a:off x="124663" y="1371011"/>
            <a:ext cx="1102343" cy="5022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Process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154272" y="1360212"/>
            <a:ext cx="978794" cy="50227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Proof of Concept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218934" y="1360212"/>
            <a:ext cx="978794" cy="50227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DEV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438557" y="1360212"/>
            <a:ext cx="1017431" cy="50227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PV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590416" y="1360212"/>
            <a:ext cx="978794" cy="50227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Production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4450" y="1374383"/>
            <a:ext cx="978794" cy="48810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Review w/ Product Team</a:t>
            </a:r>
          </a:p>
        </p:txBody>
      </p:sp>
      <p:sp>
        <p:nvSpPr>
          <p:cNvPr id="29" name="Rounded Rectangle 28"/>
          <p:cNvSpPr/>
          <p:nvPr/>
        </p:nvSpPr>
        <p:spPr>
          <a:xfrm rot="16200000">
            <a:off x="217479" y="5337701"/>
            <a:ext cx="941594" cy="5022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Risk Assessment</a:t>
            </a:r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586396" y="1883755"/>
            <a:ext cx="1213" cy="4261865"/>
          </a:xfrm>
          <a:prstGeom prst="line">
            <a:avLst/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1102796" y="3976385"/>
            <a:ext cx="981304" cy="45421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Big Bang Initiatives</a:t>
            </a:r>
          </a:p>
          <a:p>
            <a:pPr algn="ctr"/>
            <a:r>
              <a:rPr lang="en-US" sz="900" i="1" dirty="0" smtClean="0">
                <a:solidFill>
                  <a:schemeClr val="tx1"/>
                </a:solidFill>
              </a:rPr>
              <a:t>Davis</a:t>
            </a:r>
            <a:endParaRPr lang="en-US" sz="900" i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 rot="16200000">
            <a:off x="186901" y="4204001"/>
            <a:ext cx="978773" cy="5022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Supporting Activities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 rot="16200000">
            <a:off x="-48783" y="2831466"/>
            <a:ext cx="1449236" cy="5022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Staff Linkage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096997" y="1369738"/>
            <a:ext cx="978794" cy="50227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New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111168" y="2387645"/>
            <a:ext cx="3086560" cy="307942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Future</a:t>
            </a:r>
          </a:p>
          <a:p>
            <a:pPr algn="ctr"/>
            <a:r>
              <a:rPr lang="en-US" sz="900" i="1" dirty="0" smtClean="0">
                <a:solidFill>
                  <a:schemeClr val="tx1"/>
                </a:solidFill>
              </a:rPr>
              <a:t>Zurask</a:t>
            </a:r>
            <a:r>
              <a:rPr lang="en-US" sz="900" dirty="0" smtClean="0">
                <a:solidFill>
                  <a:schemeClr val="tx1"/>
                </a:solidFill>
              </a:rPr>
              <a:t>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234599" y="2771688"/>
            <a:ext cx="2210267" cy="307942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Core</a:t>
            </a:r>
          </a:p>
          <a:p>
            <a:pPr algn="ctr"/>
            <a:r>
              <a:rPr lang="en-US" sz="900" i="1" dirty="0" err="1" smtClean="0">
                <a:solidFill>
                  <a:schemeClr val="tx1"/>
                </a:solidFill>
              </a:rPr>
              <a:t>Maleki</a:t>
            </a:r>
            <a:r>
              <a:rPr lang="en-US" sz="900" i="1" dirty="0" smtClean="0">
                <a:solidFill>
                  <a:schemeClr val="tx1"/>
                </a:solidFill>
              </a:rPr>
              <a:t>, Sizelove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438557" y="3526577"/>
            <a:ext cx="3248441" cy="307942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Current / CIP</a:t>
            </a:r>
          </a:p>
          <a:p>
            <a:pPr algn="ctr"/>
            <a:r>
              <a:rPr lang="en-US" sz="900" i="1" dirty="0" smtClean="0">
                <a:solidFill>
                  <a:schemeClr val="tx1"/>
                </a:solidFill>
              </a:rPr>
              <a:t>Burns, Davis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95701" y="4500940"/>
            <a:ext cx="981304" cy="45421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Brush CIP Workshops</a:t>
            </a:r>
          </a:p>
          <a:p>
            <a:pPr algn="ctr"/>
            <a:r>
              <a:rPr lang="en-US" sz="900" i="1" dirty="0" smtClean="0">
                <a:solidFill>
                  <a:schemeClr val="tx1"/>
                </a:solidFill>
              </a:rPr>
              <a:t>Huang</a:t>
            </a:r>
            <a:endParaRPr lang="en-US" sz="900" i="1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644929" y="5149941"/>
            <a:ext cx="3786551" cy="23562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Red = Date Delayed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2659100" y="5440570"/>
            <a:ext cx="3786551" cy="23562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Yellow = Date at Risk</a:t>
            </a:r>
          </a:p>
        </p:txBody>
      </p:sp>
      <p:sp>
        <p:nvSpPr>
          <p:cNvPr id="41" name="Rounded Rectangle 40"/>
          <p:cNvSpPr/>
          <p:nvPr/>
        </p:nvSpPr>
        <p:spPr>
          <a:xfrm flipH="1">
            <a:off x="3738846" y="5239592"/>
            <a:ext cx="131265" cy="58907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 flipH="1">
            <a:off x="3729744" y="5521594"/>
            <a:ext cx="131265" cy="58907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2662638" y="5752466"/>
            <a:ext cx="3786551" cy="23562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Green = Date on Track</a:t>
            </a:r>
          </a:p>
        </p:txBody>
      </p:sp>
      <p:sp>
        <p:nvSpPr>
          <p:cNvPr id="44" name="Rounded Rectangle 43"/>
          <p:cNvSpPr/>
          <p:nvPr/>
        </p:nvSpPr>
        <p:spPr>
          <a:xfrm flipH="1">
            <a:off x="3733280" y="5833490"/>
            <a:ext cx="131265" cy="58907"/>
          </a:xfrm>
          <a:prstGeom prst="roundRect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744834" y="1949452"/>
            <a:ext cx="8932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 smtClean="0"/>
              <a:t>No longer tracked by Tech Roadmap</a:t>
            </a:r>
            <a:endParaRPr lang="en-US" sz="600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6603943" y="1988656"/>
            <a:ext cx="893211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 smtClean="0"/>
              <a:t>In a Program at SOP</a:t>
            </a:r>
            <a:endParaRPr lang="en-US" sz="6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5501649" y="1928396"/>
            <a:ext cx="8932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 smtClean="0"/>
              <a:t>Ready to Use – </a:t>
            </a:r>
          </a:p>
          <a:p>
            <a:pPr algn="ctr"/>
            <a:r>
              <a:rPr lang="en-US" sz="600" i="1" dirty="0" smtClean="0"/>
              <a:t>On the Shelf</a:t>
            </a:r>
            <a:endParaRPr lang="en-US" sz="600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3272257" y="1931933"/>
            <a:ext cx="8932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 smtClean="0"/>
              <a:t>Ready for Project Transfer</a:t>
            </a:r>
            <a:endParaRPr lang="en-US" sz="6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2212495" y="1924839"/>
            <a:ext cx="8932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 smtClean="0"/>
              <a:t>Product Team Review &amp; Approval</a:t>
            </a:r>
            <a:endParaRPr lang="en-US" sz="600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1142100" y="1970908"/>
            <a:ext cx="893211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 smtClean="0"/>
              <a:t>Concept</a:t>
            </a:r>
            <a:endParaRPr lang="en-US" sz="600" i="1" dirty="0"/>
          </a:p>
        </p:txBody>
      </p:sp>
      <p:sp>
        <p:nvSpPr>
          <p:cNvPr id="51" name="Rounded Rectangle 50"/>
          <p:cNvSpPr/>
          <p:nvPr/>
        </p:nvSpPr>
        <p:spPr>
          <a:xfrm>
            <a:off x="1111168" y="6262577"/>
            <a:ext cx="6431890" cy="26052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 smtClean="0">
                <a:solidFill>
                  <a:schemeClr val="tx1"/>
                </a:solidFill>
              </a:rPr>
              <a:t>Weekly Meetings to Review Status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314996" y="1374383"/>
            <a:ext cx="1017431" cy="50227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DV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78089" y="1931933"/>
            <a:ext cx="8932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 smtClean="0"/>
              <a:t>Validation in Process</a:t>
            </a:r>
            <a:endParaRPr lang="en-US" sz="600" i="1" dirty="0"/>
          </a:p>
        </p:txBody>
      </p:sp>
      <p:sp>
        <p:nvSpPr>
          <p:cNvPr id="54" name="Rectangle 53"/>
          <p:cNvSpPr/>
          <p:nvPr/>
        </p:nvSpPr>
        <p:spPr>
          <a:xfrm>
            <a:off x="7665524" y="1088295"/>
            <a:ext cx="978794" cy="156695"/>
          </a:xfrm>
          <a:prstGeom prst="rect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7339300" y="886809"/>
            <a:ext cx="1648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Closed</a:t>
            </a:r>
            <a:endParaRPr lang="en-US" sz="1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417616" y="4166014"/>
            <a:ext cx="1688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Note:  Initiatives may go into Tech Roadmap if further development is required or directly to ECR/CR/CRB</a:t>
            </a:r>
            <a:endParaRPr lang="en-US" sz="900" dirty="0"/>
          </a:p>
        </p:txBody>
      </p:sp>
      <p:sp>
        <p:nvSpPr>
          <p:cNvPr id="57" name="Right Arrow 56"/>
          <p:cNvSpPr/>
          <p:nvPr/>
        </p:nvSpPr>
        <p:spPr>
          <a:xfrm>
            <a:off x="2147135" y="4216853"/>
            <a:ext cx="296213" cy="52455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4809956" y="3979924"/>
            <a:ext cx="3883195" cy="963432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CIP Advanced Planning Roadmap/Overlay </a:t>
            </a:r>
          </a:p>
          <a:p>
            <a:pPr algn="ctr"/>
            <a:r>
              <a:rPr lang="en-US" sz="900" i="1" dirty="0" smtClean="0">
                <a:solidFill>
                  <a:schemeClr val="tx1"/>
                </a:solidFill>
              </a:rPr>
              <a:t>Linkage to Program Timing, Bundled Validation Windows</a:t>
            </a:r>
            <a:endParaRPr lang="en-US" sz="900" i="1" dirty="0">
              <a:solidFill>
                <a:schemeClr val="tx1"/>
              </a:solidFill>
            </a:endParaRPr>
          </a:p>
          <a:p>
            <a:pPr algn="ctr"/>
            <a:r>
              <a:rPr lang="en-US" sz="900" i="1" dirty="0" smtClean="0">
                <a:solidFill>
                  <a:schemeClr val="tx1"/>
                </a:solidFill>
              </a:rPr>
              <a:t>and  Target SOP Windows</a:t>
            </a:r>
            <a:endParaRPr lang="en-US" sz="900" i="1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501649" y="2787609"/>
            <a:ext cx="944003" cy="292022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Core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– CAT 1</a:t>
            </a:r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348989" y="3160352"/>
            <a:ext cx="3248441" cy="307942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sz="900" i="1" dirty="0" smtClean="0">
                <a:solidFill>
                  <a:schemeClr val="tx1"/>
                </a:solidFill>
              </a:rPr>
              <a:t>Singh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3234599" y="1900584"/>
            <a:ext cx="963129" cy="1567710"/>
          </a:xfrm>
          <a:prstGeom prst="roundRect">
            <a:avLst/>
          </a:prstGeom>
          <a:solidFill>
            <a:srgbClr val="FFC000">
              <a:alpha val="10000"/>
            </a:srgbClr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7A0000"/>
            </a:prstShdw>
          </a:effectLst>
        </p:spPr>
        <p:txBody>
          <a:bodyPr rtlCol="0" anchor="ctr" anchorCtr="1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514600" y="3200400"/>
            <a:ext cx="704334" cy="480148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514600" y="3684755"/>
            <a:ext cx="213864" cy="1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75833" y="3546256"/>
            <a:ext cx="2405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Closeout &amp; Transfer Review(s)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966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 to innovation</a:t>
            </a:r>
            <a:br>
              <a:rPr lang="en-US" dirty="0"/>
            </a:br>
            <a:r>
              <a:rPr lang="en-US" dirty="0" smtClean="0"/>
              <a:t>Key Project </a:t>
            </a:r>
            <a:r>
              <a:rPr lang="en-US" dirty="0"/>
              <a:t>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5105400" cy="121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MARKET TRENDS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71 projects positively impact our growth opportunity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>
          <a:xfrm>
            <a:off x="3276600" y="3810000"/>
            <a:ext cx="5562600" cy="1752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Project </a:t>
            </a:r>
            <a:r>
              <a:rPr lang="en-US" dirty="0" smtClean="0"/>
              <a:t>Examples</a:t>
            </a:r>
            <a:endParaRPr lang="en-US" dirty="0"/>
          </a:p>
          <a:p>
            <a:r>
              <a:rPr lang="en-US" dirty="0"/>
              <a:t>Automated Driving Trends – 3 projects</a:t>
            </a:r>
          </a:p>
          <a:p>
            <a:r>
              <a:rPr lang="en-US" dirty="0"/>
              <a:t>Advanced Steering Features – 13 projects</a:t>
            </a:r>
          </a:p>
          <a:p>
            <a:r>
              <a:rPr lang="en-US" dirty="0"/>
              <a:t>Enhanced Safety Systems – 12 Projects</a:t>
            </a:r>
          </a:p>
          <a:p>
            <a:endParaRPr lang="en-US" dirty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2638498" cy="283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3425" y="1066800"/>
            <a:ext cx="4524375" cy="264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6402755"/>
      </p:ext>
    </p:extLst>
  </p:cSld>
  <p:clrMapOvr>
    <a:masterClrMapping/>
  </p:clrMapOvr>
</p:sld>
</file>

<file path=ppt/theme/theme1.xml><?xml version="1.0" encoding="utf-8"?>
<a:theme xmlns:a="http://schemas.openxmlformats.org/drawingml/2006/main" name="Nexteer External">
  <a:themeElements>
    <a:clrScheme name="Nexteer">
      <a:dk1>
        <a:sysClr val="windowText" lastClr="000000"/>
      </a:dk1>
      <a:lt1>
        <a:sysClr val="window" lastClr="FFFFFF"/>
      </a:lt1>
      <a:dk2>
        <a:srgbClr val="C3092B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50000"/>
          </a:schemeClr>
        </a:solidFill>
        <a:ln w="9525">
          <a:solidFill>
            <a:schemeClr val="tx1"/>
          </a:solidFill>
          <a:round/>
          <a:headEnd/>
          <a:tailEnd/>
        </a:ln>
        <a:effectLst>
          <a:prstShdw prst="shdw17" dist="17961" dir="2700000">
            <a:srgbClr val="7A0000"/>
          </a:prstShdw>
        </a:effectLst>
      </a:spPr>
      <a:bodyPr anchor="ctr" anchorCtr="1"/>
      <a:lstStyle>
        <a:defPPr algn="ctr">
          <a:spcBef>
            <a:spcPct val="50000"/>
          </a:spcBef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Nexteer External</Template>
  <TotalTime>4246</TotalTime>
  <Words>1390</Words>
  <Application>Microsoft Macintosh PowerPoint</Application>
  <PresentationFormat>On-screen Show (4:3)</PresentationFormat>
  <Paragraphs>345</Paragraphs>
  <Slides>28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Symbol</vt:lpstr>
      <vt:lpstr>Wingdings</vt:lpstr>
      <vt:lpstr>Arial</vt:lpstr>
      <vt:lpstr>Nexteer External</vt:lpstr>
      <vt:lpstr>N. Champetier visit – Saginaw Technical roadmap &amp; Innovation</vt:lpstr>
      <vt:lpstr>N. Champetier visit – Saginaw  Technical roadmap &amp; Innovation Content</vt:lpstr>
      <vt:lpstr>N. Champetier visit – Saginaw  Technical roadmap &amp; Innovation Content</vt:lpstr>
      <vt:lpstr>Our approach to innovation Value-Managed Technology</vt:lpstr>
      <vt:lpstr>Our approach to innovation Value-Managed Technology</vt:lpstr>
      <vt:lpstr>Our approach to innovation Leverage our core competencies</vt:lpstr>
      <vt:lpstr>Our approach to innovation Technology Development and Work Flow</vt:lpstr>
      <vt:lpstr>Our approach to innovation Technology Development and Work Flow</vt:lpstr>
      <vt:lpstr>Our approach to innovation Key Project Drivers</vt:lpstr>
      <vt:lpstr>Our approach to innovation Key Project Drivers</vt:lpstr>
      <vt:lpstr>Our approach to innovation Key Project Drivers</vt:lpstr>
      <vt:lpstr>N. Champetier visit – Saginaw  Technical roadmap &amp; Innovation Content</vt:lpstr>
      <vt:lpstr>EPS building block roadmap Focus on SPEPS 2018 – 2022 timeframe</vt:lpstr>
      <vt:lpstr>N. Champetier visit – Saginaw  Technical roadmap &amp; Innovation Content</vt:lpstr>
      <vt:lpstr>Nexteer Technologies Roadmap to Highly Automated Driving</vt:lpstr>
      <vt:lpstr>ADAS &amp; Autonomous driving roadmap Loss of assist mitigation : motivation</vt:lpstr>
      <vt:lpstr>PowerPoint Presentation</vt:lpstr>
      <vt:lpstr>ADAS &amp; Autonomous driving roadmap Loss of assist mitigation : Possible solutions</vt:lpstr>
      <vt:lpstr>ADAS &amp; Autonomous driving roadmap Loss of assist mitigation : HW &amp; SW solution sets</vt:lpstr>
      <vt:lpstr>ADAS &amp; Autonomous driving roadmap Loss of assist mitigation : Progressive improvement of FIT</vt:lpstr>
      <vt:lpstr>ADAS &amp; Autonomous driving roadmap Loss of assist mitigation : Fully populated LoA-mitigation MPP</vt:lpstr>
      <vt:lpstr>ADAS &amp; Autonomous driving roadmap Loss of assist mitigation : Technology examples</vt:lpstr>
      <vt:lpstr>ADAS &amp; Autonomous driving roadmap Selected enabling steering technologies</vt:lpstr>
      <vt:lpstr>ADAS &amp; Autonomous driving roadmap Steer-by-wire : Background &amp; Current state</vt:lpstr>
      <vt:lpstr>ADAS &amp; Autonomous driving roadmap Steer-by-wire : Development vehicle</vt:lpstr>
      <vt:lpstr>N. Champetier visit – Saginaw  Technical roadmap &amp; Innovation Content</vt:lpstr>
      <vt:lpstr>PowerPoint Presentation</vt:lpstr>
      <vt:lpstr>PowerPoint Presentation</vt:lpstr>
    </vt:vector>
  </TitlesOfParts>
  <Company>Nexteer Automotive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Presentation</dc:title>
  <dc:creator>Smith, Myiesha</dc:creator>
  <cp:lastModifiedBy>Ashok Chandy</cp:lastModifiedBy>
  <cp:revision>359</cp:revision>
  <cp:lastPrinted>2014-05-12T18:11:35Z</cp:lastPrinted>
  <dcterms:created xsi:type="dcterms:W3CDTF">2013-09-12T13:37:05Z</dcterms:created>
  <dcterms:modified xsi:type="dcterms:W3CDTF">2015-10-30T00:19:43Z</dcterms:modified>
</cp:coreProperties>
</file>