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44" r:id="rId2"/>
    <p:sldId id="646" r:id="rId3"/>
    <p:sldId id="583" r:id="rId4"/>
    <p:sldId id="650" r:id="rId5"/>
    <p:sldId id="651" r:id="rId6"/>
    <p:sldId id="652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202"/>
    <a:srgbClr val="DDDDDD"/>
    <a:srgbClr val="008000"/>
    <a:srgbClr val="200121"/>
    <a:srgbClr val="66FFFF"/>
    <a:srgbClr val="000099"/>
    <a:srgbClr val="D9D9D9"/>
    <a:srgbClr val="FFFF66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62345" autoAdjust="0"/>
  </p:normalViewPr>
  <p:slideViewPr>
    <p:cSldViewPr snapToGrid="0" snapToObjects="1">
      <p:cViewPr varScale="1">
        <p:scale>
          <a:sx n="60" d="100"/>
          <a:sy n="60" d="100"/>
        </p:scale>
        <p:origin x="-126" y="-96"/>
      </p:cViewPr>
      <p:guideLst>
        <p:guide orient="horz" pos="824"/>
        <p:guide pos="2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98500" y="4409757"/>
            <a:ext cx="5588000" cy="41776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 userDrawn="1"/>
        </p:nvSpPr>
        <p:spPr bwMode="auto">
          <a:xfrm>
            <a:off x="3949700" y="6663013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October 30, 2015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 userDrawn="1"/>
        </p:nvSpPr>
        <p:spPr bwMode="auto">
          <a:xfrm>
            <a:off x="152400" y="6663013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- Business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010400" y="6656024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EPS Tech Roadmap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October,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15520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Value-Managed Technology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4294967295"/>
          </p:nvPr>
        </p:nvSpPr>
        <p:spPr>
          <a:xfrm>
            <a:off x="404649" y="1290707"/>
            <a:ext cx="7399947" cy="25140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Develop technologies to meet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future customers and business needs 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Ensure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technology for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future market growth and strength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All EPS Engineering projects managed and tracked in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Technology Roadmap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Weekly meetings with cross functional group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03" b="100000" l="441" r="955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3" t="-1183" b="1183"/>
          <a:stretch/>
        </p:blipFill>
        <p:spPr bwMode="auto">
          <a:xfrm>
            <a:off x="7096032" y="305677"/>
            <a:ext cx="2021475" cy="162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0"/>
          <a:stretch/>
        </p:blipFill>
        <p:spPr bwMode="auto">
          <a:xfrm>
            <a:off x="163720" y="4378817"/>
            <a:ext cx="3067856" cy="224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319"/>
          <p:cNvSpPr txBox="1">
            <a:spLocks noGrp="1"/>
          </p:cNvSpPr>
          <p:nvPr>
            <p:ph type="body" idx="4294967295"/>
          </p:nvPr>
        </p:nvSpPr>
        <p:spPr>
          <a:xfrm>
            <a:off x="3231576" y="3515933"/>
            <a:ext cx="5741362" cy="32842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indent="-228600">
              <a:spcBef>
                <a:spcPts val="340"/>
              </a:spcBef>
              <a:spcAft>
                <a:spcPts val="0"/>
              </a:spcAft>
              <a:buFont typeface="Arial"/>
              <a:buChar char="■"/>
            </a:pPr>
            <a:r>
              <a:rPr lang="en-US" sz="2000" dirty="0" smtClean="0"/>
              <a:t>Projects </a:t>
            </a:r>
            <a:r>
              <a:rPr lang="en-US" sz="2000" dirty="0"/>
              <a:t>assessed and prioritized based on </a:t>
            </a:r>
            <a:r>
              <a:rPr lang="en-US" sz="2000" b="1" dirty="0"/>
              <a:t>overall value</a:t>
            </a:r>
            <a:endParaRPr lang="en-US" sz="2000" dirty="0"/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High risk projects reviewed weekly, others based upon scheduled cadence</a:t>
            </a:r>
            <a:endParaRPr lang="en-US" sz="20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Responsive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development process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Project requirements defined for each project – exit criteria and timing</a:t>
            </a:r>
          </a:p>
        </p:txBody>
      </p:sp>
    </p:spTree>
    <p:extLst>
      <p:ext uri="{BB962C8B-B14F-4D97-AF65-F5344CB8AC3E}">
        <p14:creationId xmlns:p14="http://schemas.microsoft.com/office/powerpoint/2010/main" val="15416037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35935" y="1311349"/>
            <a:ext cx="8229600" cy="5184043"/>
          </a:xfrm>
        </p:spPr>
        <p:txBody>
          <a:bodyPr/>
          <a:lstStyle/>
          <a:p>
            <a:pPr lvl="0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Value rating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scale considers trade offs between attributes</a:t>
            </a:r>
          </a:p>
          <a:p>
            <a:r>
              <a:rPr lang="en-US" dirty="0"/>
              <a:t>120 Total Active Projects</a:t>
            </a:r>
          </a:p>
          <a:p>
            <a:r>
              <a:rPr lang="en-US" dirty="0"/>
              <a:t>13.5% Value Improvement average over current </a:t>
            </a:r>
            <a:r>
              <a:rPr lang="en-US" dirty="0" smtClean="0"/>
              <a:t>state</a:t>
            </a:r>
          </a:p>
          <a:p>
            <a:endParaRPr lang="en-US" sz="1050" dirty="0" smtClean="0"/>
          </a:p>
          <a:p>
            <a:pPr marL="0" indent="0">
              <a:buNone/>
            </a:pPr>
            <a:r>
              <a:rPr lang="en-US" u="sng" dirty="0" smtClean="0"/>
              <a:t>Value Attributes</a:t>
            </a:r>
            <a:endParaRPr lang="en-US" u="sng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Cost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Mass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Packaging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Performance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Quality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Value Stream/Risk Reduction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Developmental Efficiency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Growth Opportunity</a:t>
            </a:r>
          </a:p>
          <a:p>
            <a:pPr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Value-Managed Technology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57" y="2786653"/>
            <a:ext cx="5014522" cy="350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17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457200" y="1452253"/>
            <a:ext cx="4114800" cy="185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Market Trends</a:t>
            </a:r>
          </a:p>
          <a:p>
            <a:pPr lvl="1"/>
            <a:r>
              <a:rPr lang="en-US" kern="0" dirty="0" smtClean="0"/>
              <a:t>71 projects positively impact our </a:t>
            </a:r>
            <a:r>
              <a:rPr lang="en-US" i="1" kern="0" dirty="0" smtClean="0"/>
              <a:t>growth opportunity</a:t>
            </a:r>
            <a:endParaRPr lang="en-US" kern="0" dirty="0" smtClean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3" y="3473959"/>
            <a:ext cx="2638498" cy="28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 bwMode="auto">
          <a:xfrm>
            <a:off x="3373820" y="4600135"/>
            <a:ext cx="5549463" cy="1336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0838" lvl="1" indent="0">
              <a:buNone/>
            </a:pPr>
            <a:r>
              <a:rPr lang="en-US" u="sng" kern="0" dirty="0" smtClean="0"/>
              <a:t>Project Examples:</a:t>
            </a:r>
          </a:p>
          <a:p>
            <a:pPr lvl="1"/>
            <a:r>
              <a:rPr lang="en-US" kern="0" dirty="0" smtClean="0"/>
              <a:t>Automated Driving Trends – 3 projects</a:t>
            </a:r>
          </a:p>
          <a:p>
            <a:pPr lvl="1"/>
            <a:r>
              <a:rPr lang="en-US" kern="0" dirty="0" smtClean="0"/>
              <a:t>Advanced Steering Features – 13 projects</a:t>
            </a:r>
          </a:p>
          <a:p>
            <a:pPr lvl="1"/>
            <a:r>
              <a:rPr lang="en-US" kern="0" dirty="0" smtClean="0"/>
              <a:t>Enhanced Safety Systems – 12 Projects</a:t>
            </a:r>
          </a:p>
          <a:p>
            <a:pPr lvl="1"/>
            <a:endParaRPr lang="en-US" kern="0" dirty="0" smtClean="0"/>
          </a:p>
        </p:txBody>
      </p:sp>
      <p:grpSp>
        <p:nvGrpSpPr>
          <p:cNvPr id="7" name="Shape 104"/>
          <p:cNvGrpSpPr/>
          <p:nvPr/>
        </p:nvGrpSpPr>
        <p:grpSpPr>
          <a:xfrm>
            <a:off x="4406316" y="1700011"/>
            <a:ext cx="4516967" cy="2626575"/>
            <a:chOff x="77203" y="1063625"/>
            <a:chExt cx="8914396" cy="4341600"/>
          </a:xfrm>
        </p:grpSpPr>
        <p:pic>
          <p:nvPicPr>
            <p:cNvPr id="9" name="Shape 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40003" y="1861458"/>
              <a:ext cx="1676399" cy="167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06"/>
            <p:cNvSpPr/>
            <p:nvPr/>
          </p:nvSpPr>
          <p:spPr>
            <a:xfrm>
              <a:off x="2668003" y="2286000"/>
              <a:ext cx="1219199" cy="838199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5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Torque Feedback Controller</a:t>
              </a:r>
            </a:p>
          </p:txBody>
        </p:sp>
        <p:sp>
          <p:nvSpPr>
            <p:cNvPr id="12" name="Shape 107"/>
            <p:cNvSpPr/>
            <p:nvPr/>
          </p:nvSpPr>
          <p:spPr>
            <a:xfrm>
              <a:off x="1982203" y="2514600"/>
              <a:ext cx="381000" cy="381000"/>
            </a:xfrm>
            <a:prstGeom prst="ellipse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 fontScale="92500"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08"/>
            <p:cNvSpPr/>
            <p:nvPr/>
          </p:nvSpPr>
          <p:spPr>
            <a:xfrm>
              <a:off x="5563603" y="2286000"/>
              <a:ext cx="1066799" cy="838199"/>
            </a:xfrm>
            <a:prstGeom prst="rect">
              <a:avLst/>
            </a:prstGeom>
            <a:noFill/>
            <a:ln w="9525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500" b="0" i="0" u="none" strike="noStrike" cap="none" baseline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Current Controller</a:t>
              </a:r>
            </a:p>
          </p:txBody>
        </p:sp>
        <p:cxnSp>
          <p:nvCxnSpPr>
            <p:cNvPr id="15" name="Shape 109"/>
            <p:cNvCxnSpPr/>
            <p:nvPr/>
          </p:nvCxnSpPr>
          <p:spPr>
            <a:xfrm rot="10800000" flipH="1">
              <a:off x="6630403" y="2699658"/>
              <a:ext cx="609599" cy="5441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6" name="Shape 110"/>
            <p:cNvSpPr/>
            <p:nvPr/>
          </p:nvSpPr>
          <p:spPr>
            <a:xfrm>
              <a:off x="4877803" y="2514600"/>
              <a:ext cx="381000" cy="381000"/>
            </a:xfrm>
            <a:prstGeom prst="ellipse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 fontScale="92500"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Shape 111"/>
            <p:cNvCxnSpPr/>
            <p:nvPr/>
          </p:nvCxnSpPr>
          <p:spPr>
            <a:xfrm>
              <a:off x="5258803" y="2705100"/>
              <a:ext cx="304799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8" name="Shape 112"/>
            <p:cNvCxnSpPr/>
            <p:nvPr/>
          </p:nvCxnSpPr>
          <p:spPr>
            <a:xfrm>
              <a:off x="3887203" y="2705100"/>
              <a:ext cx="990599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9" name="Shape 113"/>
            <p:cNvSpPr/>
            <p:nvPr/>
          </p:nvSpPr>
          <p:spPr>
            <a:xfrm>
              <a:off x="77203" y="2286000"/>
              <a:ext cx="1294395" cy="838199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5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Steering Feel Configurator</a:t>
              </a:r>
            </a:p>
          </p:txBody>
        </p:sp>
        <p:cxnSp>
          <p:nvCxnSpPr>
            <p:cNvPr id="20" name="Shape 114"/>
            <p:cNvCxnSpPr/>
            <p:nvPr/>
          </p:nvCxnSpPr>
          <p:spPr>
            <a:xfrm rot="10800000">
              <a:off x="5068303" y="2895600"/>
              <a:ext cx="2552699" cy="685799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1" name="Shape 115"/>
            <p:cNvCxnSpPr/>
            <p:nvPr/>
          </p:nvCxnSpPr>
          <p:spPr>
            <a:xfrm flipH="1">
              <a:off x="2172703" y="1524000"/>
              <a:ext cx="5829299" cy="990599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" name="Shape 116"/>
            <p:cNvCxnSpPr/>
            <p:nvPr/>
          </p:nvCxnSpPr>
          <p:spPr>
            <a:xfrm>
              <a:off x="2363203" y="2705100"/>
              <a:ext cx="304799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" name="Shape 117"/>
            <p:cNvCxnSpPr/>
            <p:nvPr/>
          </p:nvCxnSpPr>
          <p:spPr>
            <a:xfrm>
              <a:off x="1371600" y="2705100"/>
              <a:ext cx="610603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4" name="Shape 118"/>
            <p:cNvCxnSpPr/>
            <p:nvPr/>
          </p:nvCxnSpPr>
          <p:spPr>
            <a:xfrm rot="-5400000">
              <a:off x="7667120" y="3840876"/>
              <a:ext cx="365759" cy="793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5" name="Shape 119"/>
            <p:cNvCxnSpPr/>
            <p:nvPr/>
          </p:nvCxnSpPr>
          <p:spPr>
            <a:xfrm rot="5400000">
              <a:off x="8048120" y="3840877"/>
              <a:ext cx="365759" cy="793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6" name="Shape 120"/>
            <p:cNvSpPr/>
            <p:nvPr/>
          </p:nvSpPr>
          <p:spPr>
            <a:xfrm>
              <a:off x="4268203" y="2057400"/>
              <a:ext cx="2590800" cy="1752600"/>
            </a:xfrm>
            <a:prstGeom prst="rect">
              <a:avLst/>
            </a:prstGeom>
            <a:noFill/>
            <a:ln w="9525" cap="flat">
              <a:solidFill>
                <a:srgbClr val="89A4A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Shape 121"/>
            <p:cNvCxnSpPr/>
            <p:nvPr/>
          </p:nvCxnSpPr>
          <p:spPr>
            <a:xfrm rot="10800000">
              <a:off x="724401" y="3124199"/>
              <a:ext cx="6210802" cy="1447800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" name="Shape 122"/>
            <p:cNvCxnSpPr/>
            <p:nvPr/>
          </p:nvCxnSpPr>
          <p:spPr>
            <a:xfrm rot="-5400000">
              <a:off x="7925804" y="1523999"/>
              <a:ext cx="914400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9" name="Shape 1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9803" y="3200400"/>
              <a:ext cx="639762" cy="384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1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73003" y="1079500"/>
              <a:ext cx="485775" cy="35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0737" y="1063625"/>
              <a:ext cx="2379662" cy="384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1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3603" y="2743200"/>
              <a:ext cx="255588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12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906003" y="2309811"/>
              <a:ext cx="230188" cy="12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1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22216" y="2409825"/>
              <a:ext cx="255588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1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00016" y="2971800"/>
              <a:ext cx="230188" cy="1285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" name="Shape 130"/>
            <p:cNvCxnSpPr/>
            <p:nvPr/>
          </p:nvCxnSpPr>
          <p:spPr>
            <a:xfrm rot="-5400000">
              <a:off x="7774197" y="1751805"/>
              <a:ext cx="457200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" name="Shape 13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371600" y="2336800"/>
              <a:ext cx="485775" cy="40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13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894013" y="4699000"/>
              <a:ext cx="1049337" cy="40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Shape 1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934200" y="4038600"/>
              <a:ext cx="2057400" cy="1366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" name="Shape 134"/>
            <p:cNvCxnSpPr/>
            <p:nvPr/>
          </p:nvCxnSpPr>
          <p:spPr>
            <a:xfrm rot="10800000">
              <a:off x="724401" y="1066799"/>
              <a:ext cx="7657809" cy="795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135"/>
            <p:cNvCxnSpPr/>
            <p:nvPr/>
          </p:nvCxnSpPr>
          <p:spPr>
            <a:xfrm>
              <a:off x="724400" y="1067594"/>
              <a:ext cx="0" cy="1218405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410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204952" y="1177161"/>
            <a:ext cx="7478110" cy="1324301"/>
          </a:xfrm>
        </p:spPr>
        <p:txBody>
          <a:bodyPr/>
          <a:lstStyle/>
          <a:p>
            <a:r>
              <a:rPr lang="en-US" sz="2800" dirty="0" smtClean="0"/>
              <a:t>Packaging</a:t>
            </a:r>
          </a:p>
          <a:p>
            <a:pPr lvl="1"/>
            <a:r>
              <a:rPr lang="en-US" dirty="0" smtClean="0"/>
              <a:t>29 </a:t>
            </a:r>
            <a:r>
              <a:rPr lang="en-US" dirty="0"/>
              <a:t>projects positively impact our </a:t>
            </a:r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5"/>
          <a:stretch/>
        </p:blipFill>
        <p:spPr bwMode="auto">
          <a:xfrm>
            <a:off x="6921305" y="1721846"/>
            <a:ext cx="1765495" cy="188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178130" y="3499919"/>
            <a:ext cx="5631462" cy="116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Mass</a:t>
            </a:r>
          </a:p>
          <a:p>
            <a:pPr lvl="1"/>
            <a:r>
              <a:rPr lang="en-US" kern="0" dirty="0" smtClean="0"/>
              <a:t>28 projects reduce system Mass</a:t>
            </a:r>
          </a:p>
          <a:p>
            <a:pPr lvl="1"/>
            <a:endParaRPr lang="en-US" kern="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708338" y="2205083"/>
            <a:ext cx="2717487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Skewed worm axis</a:t>
            </a:r>
          </a:p>
          <a:p>
            <a:r>
              <a:rPr lang="en-US" sz="1600" kern="0" dirty="0" smtClean="0"/>
              <a:t>Overlapping A/M coupler</a:t>
            </a:r>
          </a:p>
          <a:p>
            <a:r>
              <a:rPr lang="en-US" sz="1600" kern="0" dirty="0" smtClean="0"/>
              <a:t>Radial Field MSB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3334406" y="2205083"/>
            <a:ext cx="3223771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Compact brush motor</a:t>
            </a:r>
          </a:p>
          <a:p>
            <a:r>
              <a:rPr lang="en-US" sz="1600" kern="0" dirty="0" smtClean="0"/>
              <a:t>Remote mounted controller</a:t>
            </a:r>
          </a:p>
          <a:p>
            <a:r>
              <a:rPr lang="en-US" sz="1600" kern="0" dirty="0" smtClean="0"/>
              <a:t>Remove isolation on worm axis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 bwMode="auto">
          <a:xfrm>
            <a:off x="829488" y="4732775"/>
            <a:ext cx="2475185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Column EPS</a:t>
            </a:r>
          </a:p>
          <a:p>
            <a:r>
              <a:rPr lang="en-US" sz="1600" kern="0" dirty="0" smtClean="0"/>
              <a:t>Plastic </a:t>
            </a:r>
            <a:r>
              <a:rPr lang="en-US" sz="1600" kern="0" dirty="0" smtClean="0"/>
              <a:t>housing</a:t>
            </a:r>
          </a:p>
          <a:p>
            <a:r>
              <a:rPr lang="en-US" sz="1600" kern="0" dirty="0" smtClean="0"/>
              <a:t>High </a:t>
            </a:r>
            <a:r>
              <a:rPr lang="en-US" sz="1600" kern="0" dirty="0"/>
              <a:t>ratio </a:t>
            </a:r>
            <a:r>
              <a:rPr lang="en-US" sz="1600" kern="0" dirty="0" smtClean="0"/>
              <a:t>CEPS</a:t>
            </a:r>
          </a:p>
          <a:p>
            <a:r>
              <a:rPr lang="en-US" sz="1600" kern="0" dirty="0" smtClean="0"/>
              <a:t>Plastic gear hub</a:t>
            </a:r>
            <a:endParaRPr lang="en-US" sz="1600" kern="0" dirty="0"/>
          </a:p>
        </p:txBody>
      </p:sp>
      <p:sp>
        <p:nvSpPr>
          <p:cNvPr id="14" name="Text Placeholder 3"/>
          <p:cNvSpPr txBox="1">
            <a:spLocks/>
          </p:cNvSpPr>
          <p:nvPr/>
        </p:nvSpPr>
        <p:spPr bwMode="auto">
          <a:xfrm>
            <a:off x="3304673" y="4666590"/>
            <a:ext cx="2475185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Rack EPS</a:t>
            </a:r>
          </a:p>
          <a:p>
            <a:r>
              <a:rPr lang="en-US" sz="1600" kern="0" dirty="0" smtClean="0"/>
              <a:t>High Ratio REPS</a:t>
            </a:r>
          </a:p>
          <a:p>
            <a:pPr lvl="1"/>
            <a:r>
              <a:rPr lang="en-US" sz="1200" kern="0" dirty="0" smtClean="0"/>
              <a:t>3.5 circuit ball nut</a:t>
            </a:r>
            <a:endParaRPr lang="en-US" sz="1200" kern="0" dirty="0" smtClean="0"/>
          </a:p>
          <a:p>
            <a:r>
              <a:rPr lang="en-US" sz="1600" kern="0" dirty="0" smtClean="0"/>
              <a:t>Plastic pulleys</a:t>
            </a:r>
          </a:p>
          <a:p>
            <a:r>
              <a:rPr lang="en-US" sz="1600" kern="0" dirty="0" smtClean="0"/>
              <a:t>Hollow </a:t>
            </a:r>
            <a:r>
              <a:rPr lang="en-US" sz="1600" kern="0" dirty="0" smtClean="0"/>
              <a:t>rack</a:t>
            </a:r>
            <a:endParaRPr lang="en-US" sz="1600" kern="0" dirty="0" smtClean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 bwMode="auto">
          <a:xfrm>
            <a:off x="6197182" y="4666589"/>
            <a:ext cx="2475185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Power Pack</a:t>
            </a:r>
          </a:p>
          <a:p>
            <a:r>
              <a:rPr lang="en-US" sz="1600" kern="0" dirty="0" smtClean="0"/>
              <a:t>48 volt EPS</a:t>
            </a:r>
          </a:p>
          <a:p>
            <a:r>
              <a:rPr lang="en-US" sz="1600" kern="0" dirty="0" smtClean="0"/>
              <a:t>12- 8 motor design</a:t>
            </a:r>
            <a:endParaRPr lang="en-US" sz="1600" kern="0" dirty="0" smtClean="0"/>
          </a:p>
          <a:p>
            <a:r>
              <a:rPr lang="en-US" sz="1600" kern="0" dirty="0" smtClean="0"/>
              <a:t>Optimize high output motor</a:t>
            </a:r>
            <a:endParaRPr lang="en-US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262466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551792" y="1106553"/>
            <a:ext cx="7866993" cy="157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Cost Improvement</a:t>
            </a:r>
          </a:p>
          <a:p>
            <a:pPr lvl="1"/>
            <a:r>
              <a:rPr lang="en-US" kern="0" dirty="0" smtClean="0"/>
              <a:t>48 projects positively impact reducing our product cost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37" y="4026775"/>
            <a:ext cx="2619784" cy="261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1276461" y="2234525"/>
            <a:ext cx="3621360" cy="186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New Electrical Architecture</a:t>
            </a:r>
          </a:p>
          <a:p>
            <a:pPr lvl="1"/>
            <a:r>
              <a:rPr lang="en-US" sz="1200" kern="0" dirty="0" smtClean="0"/>
              <a:t>Support </a:t>
            </a:r>
            <a:r>
              <a:rPr lang="en-US" sz="1200" kern="0" dirty="0" err="1" smtClean="0"/>
              <a:t>AutoSar</a:t>
            </a:r>
            <a:r>
              <a:rPr lang="en-US" sz="1200" kern="0" dirty="0" smtClean="0"/>
              <a:t> 4 and ISO 26262</a:t>
            </a:r>
          </a:p>
          <a:p>
            <a:r>
              <a:rPr lang="en-US" sz="1600" kern="0" dirty="0" smtClean="0"/>
              <a:t>Plastic conversion of components</a:t>
            </a:r>
          </a:p>
          <a:p>
            <a:r>
              <a:rPr lang="en-US" sz="1600" kern="0" dirty="0" smtClean="0"/>
              <a:t>Synchronous reluctance motor</a:t>
            </a:r>
          </a:p>
          <a:p>
            <a:r>
              <a:rPr lang="en-US" sz="1600" kern="0" dirty="0" smtClean="0"/>
              <a:t>Power inverter optimization</a:t>
            </a:r>
          </a:p>
          <a:p>
            <a:r>
              <a:rPr lang="en-US" sz="1600" kern="0" dirty="0" smtClean="0"/>
              <a:t>Motor and Controller optimization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27" y="1791648"/>
            <a:ext cx="1931143" cy="198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53" b="96188" l="2595" r="986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17" y="3060755"/>
            <a:ext cx="3155324" cy="21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0" y="5194973"/>
            <a:ext cx="4981577" cy="145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320844"/>
      </p:ext>
    </p:extLst>
  </p:cSld>
  <p:clrMapOvr>
    <a:masterClrMapping/>
  </p:clrMapOvr>
</p:sld>
</file>

<file path=ppt/theme/theme1.xml><?xml version="1.0" encoding="utf-8"?>
<a:theme xmlns:a="http://schemas.openxmlformats.org/drawingml/2006/main" name="2014 Internal 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15720</TotalTime>
  <Words>261</Words>
  <Application>Microsoft Office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2014 Internal Template_Final</vt:lpstr>
      <vt:lpstr>EPS Tech Roadmap UPDATE</vt:lpstr>
      <vt:lpstr>Value-Managed Technology</vt:lpstr>
      <vt:lpstr>PowerPoint Presentation</vt:lpstr>
      <vt:lpstr>PowerPoint Presentation</vt:lpstr>
      <vt:lpstr>PowerPoint Presentation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Vincent, Allison</dc:creator>
  <cp:lastModifiedBy>Krieger, Geoff</cp:lastModifiedBy>
  <cp:revision>519</cp:revision>
  <cp:lastPrinted>2014-09-17T15:44:43Z</cp:lastPrinted>
  <dcterms:created xsi:type="dcterms:W3CDTF">2014-01-09T14:32:49Z</dcterms:created>
  <dcterms:modified xsi:type="dcterms:W3CDTF">2015-10-30T12:18:51Z</dcterms:modified>
</cp:coreProperties>
</file>