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644" r:id="rId2"/>
    <p:sldId id="646" r:id="rId3"/>
    <p:sldId id="583" r:id="rId4"/>
    <p:sldId id="650" r:id="rId5"/>
    <p:sldId id="651" r:id="rId6"/>
    <p:sldId id="652" r:id="rId7"/>
    <p:sldId id="653" r:id="rId8"/>
    <p:sldId id="647" r:id="rId9"/>
    <p:sldId id="649" r:id="rId10"/>
    <p:sldId id="648" r:id="rId11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202"/>
    <a:srgbClr val="DDDDDD"/>
    <a:srgbClr val="008000"/>
    <a:srgbClr val="200121"/>
    <a:srgbClr val="66FFFF"/>
    <a:srgbClr val="000099"/>
    <a:srgbClr val="D9D9D9"/>
    <a:srgbClr val="FFFF66"/>
    <a:srgbClr val="FF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5" autoAdjust="0"/>
    <p:restoredTop sz="62345" autoAdjust="0"/>
  </p:normalViewPr>
  <p:slideViewPr>
    <p:cSldViewPr snapToGrid="0" snapToObjects="1">
      <p:cViewPr varScale="1">
        <p:scale>
          <a:sx n="135" d="100"/>
          <a:sy n="135" d="100"/>
        </p:scale>
        <p:origin x="-966" y="-60"/>
      </p:cViewPr>
      <p:guideLst>
        <p:guide orient="horz" pos="824"/>
        <p:guide pos="2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0B6F562-B82B-4CC2-BFA6-8E12E19E5702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8989399-9D01-4588-90B0-E9E0BF0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98500" y="4409757"/>
            <a:ext cx="5588000" cy="417766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0"/>
            <a:ext cx="9144000" cy="5809129"/>
          </a:xfrm>
          <a:prstGeom prst="rect">
            <a:avLst/>
          </a:prstGeom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5654" name="Rectangle 6"/>
          <p:cNvSpPr>
            <a:spLocks noChangeArrowheads="1"/>
          </p:cNvSpPr>
          <p:nvPr userDrawn="1"/>
        </p:nvSpPr>
        <p:spPr bwMode="auto">
          <a:xfrm>
            <a:off x="3949700" y="6663013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fld id="{E0E49CF5-A81C-C645-81BA-3739836A328A}" type="datetime4">
              <a:rPr lang="en-US" sz="800">
                <a:solidFill>
                  <a:schemeClr val="bg1">
                    <a:lumMod val="50000"/>
                  </a:schemeClr>
                </a:solidFill>
              </a:rPr>
              <a:pPr algn="ctr"/>
              <a:t>October 21, 2015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663" name="Rectangle 15"/>
          <p:cNvSpPr>
            <a:spLocks noChangeArrowheads="1"/>
          </p:cNvSpPr>
          <p:nvPr userDrawn="1"/>
        </p:nvSpPr>
        <p:spPr bwMode="auto">
          <a:xfrm>
            <a:off x="152400" y="6663013"/>
            <a:ext cx="449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Nexteer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</a:rPr>
              <a:t> - Business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7010400" y="6656024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2C77599A-825E-41D2-9D76-138032C595CB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EPS Tech Roadmap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21 October,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18"/>
          <p:cNvSpPr txBox="1">
            <a:spLocks/>
          </p:cNvSpPr>
          <p:nvPr/>
        </p:nvSpPr>
        <p:spPr bwMode="auto">
          <a:xfrm>
            <a:off x="457200" y="144694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36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Project </a:t>
            </a:r>
            <a:r>
              <a:rPr lang="en-US" sz="3600" kern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Drivers (rev 1)</a:t>
            </a:r>
            <a:endParaRPr lang="en-US" sz="36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 bwMode="auto">
          <a:xfrm>
            <a:off x="551793" y="1106552"/>
            <a:ext cx="5691516" cy="262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800" kern="0" dirty="0" smtClean="0"/>
              <a:t>Cost Improvement</a:t>
            </a:r>
          </a:p>
          <a:p>
            <a:pPr lvl="1"/>
            <a:r>
              <a:rPr lang="en-US" kern="0" dirty="0" smtClean="0"/>
              <a:t>48 projects positively impact our marketability</a:t>
            </a:r>
          </a:p>
          <a:p>
            <a:pPr lvl="1"/>
            <a:r>
              <a:rPr lang="en-US" kern="0" dirty="0" smtClean="0"/>
              <a:t>Average value add of those projects is 38% improvement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242" y="3367981"/>
            <a:ext cx="4681537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309" y="859404"/>
            <a:ext cx="2443491" cy="244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81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457200" y="155204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Value-Managed Technology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4294967295"/>
          </p:nvPr>
        </p:nvSpPr>
        <p:spPr>
          <a:xfrm>
            <a:off x="404650" y="1290707"/>
            <a:ext cx="6304947" cy="25140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DC0202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sym typeface="Arial"/>
              </a:rPr>
              <a:t>Develop technologies to meet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sym typeface="Arial"/>
              </a:rPr>
              <a:t>future customers and business needs </a:t>
            </a:r>
          </a:p>
          <a:p>
            <a:pPr marL="228600" marR="0" lvl="0" indent="-228600" algn="l" rtl="0">
              <a:spcBef>
                <a:spcPts val="340"/>
              </a:spcBef>
              <a:spcAft>
                <a:spcPts val="0"/>
              </a:spcAft>
              <a:buClr>
                <a:srgbClr val="DC0202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sym typeface="Arial"/>
              </a:rPr>
              <a:t>Ensure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technology for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sym typeface="Arial"/>
              </a:rPr>
              <a:t>future market growth and strength</a:t>
            </a:r>
          </a:p>
          <a:p>
            <a:pPr marL="228600" marR="0" lvl="0" indent="-228600" algn="l" rtl="0">
              <a:spcBef>
                <a:spcPts val="340"/>
              </a:spcBef>
              <a:spcAft>
                <a:spcPts val="0"/>
              </a:spcAft>
              <a:buClr>
                <a:srgbClr val="DC0202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sym typeface="Arial"/>
              </a:rPr>
              <a:t>All EPS Engineering projects managed and tracked in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Technology Roadmap</a:t>
            </a:r>
          </a:p>
          <a:p>
            <a:pPr marL="228600" marR="0" lvl="0" indent="-228600" algn="l" rtl="0">
              <a:spcBef>
                <a:spcPts val="340"/>
              </a:spcBef>
              <a:spcAft>
                <a:spcPts val="0"/>
              </a:spcAft>
              <a:buClr>
                <a:srgbClr val="DC0202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Weekly meetings with cross functional group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3" b="1183"/>
          <a:stretch/>
        </p:blipFill>
        <p:spPr bwMode="auto">
          <a:xfrm>
            <a:off x="6762147" y="601894"/>
            <a:ext cx="21621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3872" y="4146738"/>
            <a:ext cx="2473751" cy="188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hape 319"/>
          <p:cNvSpPr txBox="1">
            <a:spLocks noGrp="1"/>
          </p:cNvSpPr>
          <p:nvPr>
            <p:ph type="body" idx="4294967295"/>
          </p:nvPr>
        </p:nvSpPr>
        <p:spPr>
          <a:xfrm>
            <a:off x="3163599" y="3731171"/>
            <a:ext cx="5809339" cy="3069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indent="-228600">
              <a:spcBef>
                <a:spcPts val="340"/>
              </a:spcBef>
              <a:spcAft>
                <a:spcPts val="0"/>
              </a:spcAft>
              <a:buFont typeface="Arial"/>
              <a:buChar char="■"/>
            </a:pPr>
            <a:r>
              <a:rPr lang="en-US" sz="2000" dirty="0" smtClean="0"/>
              <a:t>Projects </a:t>
            </a:r>
            <a:r>
              <a:rPr lang="en-US" sz="2000" dirty="0"/>
              <a:t>assessed and prioritized based on </a:t>
            </a:r>
            <a:r>
              <a:rPr lang="en-US" sz="2000" b="1" dirty="0"/>
              <a:t>overall value</a:t>
            </a:r>
            <a:endParaRPr lang="en-US" sz="2000" dirty="0"/>
          </a:p>
          <a:p>
            <a:pPr marL="228600" marR="0" lvl="0" indent="-228600" algn="l" rtl="0">
              <a:spcBef>
                <a:spcPts val="340"/>
              </a:spcBef>
              <a:spcAft>
                <a:spcPts val="0"/>
              </a:spcAft>
              <a:buClr>
                <a:srgbClr val="DC0202"/>
              </a:buClr>
              <a:buSzPct val="75000"/>
              <a:buFont typeface="Aria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High risk projects reviewed weekly, others based upon scheduled cadence</a:t>
            </a:r>
            <a:endParaRPr lang="en-US" sz="2000" b="0" i="0" u="none" strike="noStrike" cap="none" baseline="0" dirty="0">
              <a:solidFill>
                <a:schemeClr val="dk1"/>
              </a:solidFill>
              <a:sym typeface="Arial"/>
            </a:endParaRPr>
          </a:p>
          <a:p>
            <a:pPr marL="228600" marR="0" lvl="0" indent="-228600" algn="l" rtl="0">
              <a:spcBef>
                <a:spcPts val="340"/>
              </a:spcBef>
              <a:spcAft>
                <a:spcPts val="0"/>
              </a:spcAft>
              <a:buClr>
                <a:srgbClr val="DC0202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Responsive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sym typeface="Arial"/>
              </a:rPr>
              <a:t>development process</a:t>
            </a:r>
          </a:p>
          <a:p>
            <a:pPr marL="228600" marR="0" lvl="0" indent="-228600" algn="l" rtl="0">
              <a:spcBef>
                <a:spcPts val="340"/>
              </a:spcBef>
              <a:spcAft>
                <a:spcPts val="0"/>
              </a:spcAft>
              <a:buClr>
                <a:srgbClr val="DC0202"/>
              </a:buClr>
              <a:buSzPct val="75000"/>
              <a:buFont typeface="Arial"/>
              <a:buChar char="■"/>
            </a:pPr>
            <a:r>
              <a:rPr lang="en-US" sz="2000" dirty="0" smtClean="0">
                <a:solidFill>
                  <a:schemeClr val="dk1"/>
                </a:solidFill>
              </a:rPr>
              <a:t>Project requirements defined for each project – exit criteria and timing</a:t>
            </a:r>
          </a:p>
        </p:txBody>
      </p:sp>
    </p:spTree>
    <p:extLst>
      <p:ext uri="{BB962C8B-B14F-4D97-AF65-F5344CB8AC3E}">
        <p14:creationId xmlns:p14="http://schemas.microsoft.com/office/powerpoint/2010/main" val="15416037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435935" y="1311349"/>
            <a:ext cx="8229600" cy="5184043"/>
          </a:xfrm>
        </p:spPr>
        <p:txBody>
          <a:bodyPr/>
          <a:lstStyle/>
          <a:p>
            <a:pPr lvl="0">
              <a:spcBef>
                <a:spcPts val="480"/>
              </a:spcBef>
              <a:spcAft>
                <a:spcPts val="0"/>
              </a:spcAft>
              <a:buFont typeface="Arial"/>
              <a:buChar char="■"/>
            </a:pPr>
            <a:r>
              <a:rPr lang="en-US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Value rating </a:t>
            </a:r>
            <a:r>
              <a:rPr lang="en-US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scale considers trade offs between attributes</a:t>
            </a:r>
          </a:p>
          <a:p>
            <a:r>
              <a:rPr lang="en-US" dirty="0"/>
              <a:t>120 Total Active Projects</a:t>
            </a:r>
          </a:p>
          <a:p>
            <a:r>
              <a:rPr lang="en-US" dirty="0"/>
              <a:t>13.5% Value Improvement average over current </a:t>
            </a:r>
            <a:r>
              <a:rPr lang="en-US" dirty="0" smtClean="0"/>
              <a:t>state</a:t>
            </a:r>
          </a:p>
          <a:p>
            <a:endParaRPr lang="en-US" sz="1050" dirty="0" smtClean="0"/>
          </a:p>
          <a:p>
            <a:pPr marL="0" indent="0">
              <a:buNone/>
            </a:pPr>
            <a:r>
              <a:rPr lang="en-US" u="sng" dirty="0" smtClean="0"/>
              <a:t>Value Attributes</a:t>
            </a:r>
            <a:endParaRPr lang="en-US" u="sng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449262" indent="-342900" defTabSz="91440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Cost</a:t>
            </a:r>
          </a:p>
          <a:p>
            <a:pPr marL="449262" indent="-342900" defTabSz="91440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Mass</a:t>
            </a:r>
          </a:p>
          <a:p>
            <a:pPr marL="449262" indent="-342900" defTabSz="91440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Packaging</a:t>
            </a:r>
          </a:p>
          <a:p>
            <a:pPr marL="449262" indent="-342900" defTabSz="91440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Performance</a:t>
            </a:r>
          </a:p>
          <a:p>
            <a:pPr marL="449262" indent="-342900" defTabSz="91440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1800" kern="1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Quality</a:t>
            </a:r>
          </a:p>
          <a:p>
            <a:pPr marL="449262" indent="-342900" defTabSz="91440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1800" kern="1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Value Stream/Risk Reduction</a:t>
            </a:r>
          </a:p>
          <a:p>
            <a:pPr marL="449262" indent="-342900" defTabSz="91440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1800" kern="1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Developmental Efficiency</a:t>
            </a:r>
          </a:p>
          <a:p>
            <a:pPr marL="449262" indent="-342900" defTabSz="914400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</a:pPr>
            <a:r>
              <a:rPr lang="en-US" sz="1800" kern="12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Growth Opportunity</a:t>
            </a:r>
          </a:p>
          <a:p>
            <a:pPr>
              <a:spcBef>
                <a:spcPts val="480"/>
              </a:spcBef>
              <a:spcAft>
                <a:spcPts val="0"/>
              </a:spcAft>
              <a:buFont typeface="Arial"/>
              <a:buChar char="■"/>
            </a:pPr>
            <a:endParaRPr lang="en-US" sz="1800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8" name="Shape 318"/>
          <p:cNvSpPr txBox="1">
            <a:spLocks/>
          </p:cNvSpPr>
          <p:nvPr/>
        </p:nvSpPr>
        <p:spPr bwMode="auto">
          <a:xfrm>
            <a:off x="457200" y="144694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36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Value-Managed Technology</a:t>
            </a:r>
            <a:endParaRPr lang="en-US" sz="36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57" y="2786653"/>
            <a:ext cx="5014522" cy="350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17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18"/>
          <p:cNvSpPr txBox="1">
            <a:spLocks/>
          </p:cNvSpPr>
          <p:nvPr/>
        </p:nvSpPr>
        <p:spPr bwMode="auto">
          <a:xfrm>
            <a:off x="457200" y="144694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36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Project Drivers</a:t>
            </a:r>
            <a:endParaRPr lang="en-US" sz="36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 bwMode="auto">
          <a:xfrm>
            <a:off x="457200" y="1452253"/>
            <a:ext cx="3769117" cy="185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800" kern="0" dirty="0" smtClean="0"/>
              <a:t>Market Trends</a:t>
            </a:r>
          </a:p>
          <a:p>
            <a:pPr lvl="1"/>
            <a:r>
              <a:rPr lang="en-US" kern="0" dirty="0" smtClean="0"/>
              <a:t>71 projects positively impact our </a:t>
            </a:r>
            <a:r>
              <a:rPr lang="en-US" kern="0" dirty="0" smtClean="0"/>
              <a:t>marketability</a:t>
            </a:r>
            <a:endParaRPr lang="en-US" kern="0" dirty="0" smtClean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23" y="3473959"/>
            <a:ext cx="2638498" cy="283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 txBox="1">
            <a:spLocks/>
          </p:cNvSpPr>
          <p:nvPr/>
        </p:nvSpPr>
        <p:spPr bwMode="auto">
          <a:xfrm>
            <a:off x="3373820" y="4600135"/>
            <a:ext cx="5549463" cy="1336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1"/>
            <a:r>
              <a:rPr lang="en-US" kern="0" dirty="0"/>
              <a:t>A</a:t>
            </a:r>
            <a:r>
              <a:rPr lang="en-US" kern="0" dirty="0" smtClean="0"/>
              <a:t>utomated </a:t>
            </a:r>
            <a:r>
              <a:rPr lang="en-US" kern="0" dirty="0" smtClean="0"/>
              <a:t>Driving Support – 3 projects</a:t>
            </a:r>
          </a:p>
          <a:p>
            <a:pPr lvl="1"/>
            <a:r>
              <a:rPr lang="en-US" kern="0" dirty="0" smtClean="0"/>
              <a:t>Advanced Steering Features – 13 projects</a:t>
            </a:r>
          </a:p>
          <a:p>
            <a:pPr lvl="1"/>
            <a:r>
              <a:rPr lang="en-US" kern="0" dirty="0" smtClean="0"/>
              <a:t>Enhanced Safety Systems – 12 Projects</a:t>
            </a:r>
          </a:p>
          <a:p>
            <a:pPr lvl="1"/>
            <a:endParaRPr lang="en-US" kern="0" dirty="0" smtClean="0"/>
          </a:p>
        </p:txBody>
      </p:sp>
      <p:grpSp>
        <p:nvGrpSpPr>
          <p:cNvPr id="7" name="Shape 104"/>
          <p:cNvGrpSpPr/>
          <p:nvPr/>
        </p:nvGrpSpPr>
        <p:grpSpPr>
          <a:xfrm>
            <a:off x="4428574" y="1581863"/>
            <a:ext cx="4051677" cy="2223320"/>
            <a:chOff x="77203" y="1063625"/>
            <a:chExt cx="8914396" cy="4341600"/>
          </a:xfrm>
        </p:grpSpPr>
        <p:pic>
          <p:nvPicPr>
            <p:cNvPr id="9" name="Shape 10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40003" y="1861458"/>
              <a:ext cx="1676399" cy="1676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Shape 106"/>
            <p:cNvSpPr/>
            <p:nvPr/>
          </p:nvSpPr>
          <p:spPr>
            <a:xfrm>
              <a:off x="2668003" y="2286000"/>
              <a:ext cx="1219199" cy="838199"/>
            </a:xfrm>
            <a:prstGeom prst="rect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5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Torque Feedback Controller</a:t>
              </a:r>
            </a:p>
          </p:txBody>
        </p:sp>
        <p:sp>
          <p:nvSpPr>
            <p:cNvPr id="12" name="Shape 107"/>
            <p:cNvSpPr/>
            <p:nvPr/>
          </p:nvSpPr>
          <p:spPr>
            <a:xfrm>
              <a:off x="1982203" y="2514600"/>
              <a:ext cx="381000" cy="381000"/>
            </a:xfrm>
            <a:prstGeom prst="ellipse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rmAutofit fontScale="62500" lnSpcReduction="20000"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08"/>
            <p:cNvSpPr/>
            <p:nvPr/>
          </p:nvSpPr>
          <p:spPr>
            <a:xfrm>
              <a:off x="5563603" y="2286000"/>
              <a:ext cx="1066799" cy="838199"/>
            </a:xfrm>
            <a:prstGeom prst="rect">
              <a:avLst/>
            </a:prstGeom>
            <a:noFill/>
            <a:ln w="9525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500" b="0" i="0" u="none" strike="noStrike" cap="none" baseline="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Current Controller</a:t>
              </a:r>
            </a:p>
          </p:txBody>
        </p:sp>
        <p:cxnSp>
          <p:nvCxnSpPr>
            <p:cNvPr id="15" name="Shape 109"/>
            <p:cNvCxnSpPr/>
            <p:nvPr/>
          </p:nvCxnSpPr>
          <p:spPr>
            <a:xfrm rot="10800000" flipH="1">
              <a:off x="6630403" y="2699658"/>
              <a:ext cx="609599" cy="5441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6" name="Shape 110"/>
            <p:cNvSpPr/>
            <p:nvPr/>
          </p:nvSpPr>
          <p:spPr>
            <a:xfrm>
              <a:off x="4877803" y="2514600"/>
              <a:ext cx="381000" cy="381000"/>
            </a:xfrm>
            <a:prstGeom prst="ellipse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rmAutofit fontScale="62500" lnSpcReduction="20000"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Shape 111"/>
            <p:cNvCxnSpPr/>
            <p:nvPr/>
          </p:nvCxnSpPr>
          <p:spPr>
            <a:xfrm>
              <a:off x="5258803" y="2705100"/>
              <a:ext cx="304799" cy="1587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8" name="Shape 112"/>
            <p:cNvCxnSpPr/>
            <p:nvPr/>
          </p:nvCxnSpPr>
          <p:spPr>
            <a:xfrm>
              <a:off x="3887203" y="2705100"/>
              <a:ext cx="990599" cy="1587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9" name="Shape 113"/>
            <p:cNvSpPr/>
            <p:nvPr/>
          </p:nvSpPr>
          <p:spPr>
            <a:xfrm>
              <a:off x="77203" y="2286000"/>
              <a:ext cx="1294395" cy="838199"/>
            </a:xfrm>
            <a:prstGeom prst="rect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5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Steering Feel Configurator</a:t>
              </a:r>
            </a:p>
          </p:txBody>
        </p:sp>
        <p:cxnSp>
          <p:nvCxnSpPr>
            <p:cNvPr id="20" name="Shape 114"/>
            <p:cNvCxnSpPr/>
            <p:nvPr/>
          </p:nvCxnSpPr>
          <p:spPr>
            <a:xfrm rot="10800000">
              <a:off x="5068303" y="2895600"/>
              <a:ext cx="2552699" cy="685799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1" name="Shape 115"/>
            <p:cNvCxnSpPr/>
            <p:nvPr/>
          </p:nvCxnSpPr>
          <p:spPr>
            <a:xfrm flipH="1">
              <a:off x="2172703" y="1524000"/>
              <a:ext cx="5829299" cy="990599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2" name="Shape 116"/>
            <p:cNvCxnSpPr/>
            <p:nvPr/>
          </p:nvCxnSpPr>
          <p:spPr>
            <a:xfrm>
              <a:off x="2363203" y="2705100"/>
              <a:ext cx="304799" cy="1587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3" name="Shape 117"/>
            <p:cNvCxnSpPr/>
            <p:nvPr/>
          </p:nvCxnSpPr>
          <p:spPr>
            <a:xfrm>
              <a:off x="1371600" y="2705100"/>
              <a:ext cx="610603" cy="1587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4" name="Shape 118"/>
            <p:cNvCxnSpPr/>
            <p:nvPr/>
          </p:nvCxnSpPr>
          <p:spPr>
            <a:xfrm rot="-5400000">
              <a:off x="7667120" y="3840876"/>
              <a:ext cx="365759" cy="793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5" name="Shape 119"/>
            <p:cNvCxnSpPr/>
            <p:nvPr/>
          </p:nvCxnSpPr>
          <p:spPr>
            <a:xfrm rot="5400000">
              <a:off x="8048120" y="3840877"/>
              <a:ext cx="365759" cy="793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26" name="Shape 120"/>
            <p:cNvSpPr/>
            <p:nvPr/>
          </p:nvSpPr>
          <p:spPr>
            <a:xfrm>
              <a:off x="4268203" y="2057400"/>
              <a:ext cx="2590800" cy="1752600"/>
            </a:xfrm>
            <a:prstGeom prst="rect">
              <a:avLst/>
            </a:prstGeom>
            <a:noFill/>
            <a:ln w="9525" cap="flat">
              <a:solidFill>
                <a:srgbClr val="89A4A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" name="Shape 121"/>
            <p:cNvCxnSpPr/>
            <p:nvPr/>
          </p:nvCxnSpPr>
          <p:spPr>
            <a:xfrm rot="10800000">
              <a:off x="724401" y="3124199"/>
              <a:ext cx="6210802" cy="1447800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8" name="Shape 122"/>
            <p:cNvCxnSpPr/>
            <p:nvPr/>
          </p:nvCxnSpPr>
          <p:spPr>
            <a:xfrm rot="-5400000">
              <a:off x="7925804" y="1523999"/>
              <a:ext cx="914400" cy="1587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9" name="Shape 1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39803" y="3200400"/>
              <a:ext cx="639762" cy="384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Shape 1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573003" y="1079500"/>
              <a:ext cx="485775" cy="358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Shape 12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20737" y="1063625"/>
              <a:ext cx="2379662" cy="384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Shape 12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753603" y="2743200"/>
              <a:ext cx="255588" cy="25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Shape 12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906003" y="2309811"/>
              <a:ext cx="230188" cy="12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Shape 12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622216" y="2409825"/>
              <a:ext cx="255588" cy="25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Shape 12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800016" y="2971800"/>
              <a:ext cx="230188" cy="12858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" name="Shape 130"/>
            <p:cNvCxnSpPr/>
            <p:nvPr/>
          </p:nvCxnSpPr>
          <p:spPr>
            <a:xfrm rot="-5400000">
              <a:off x="7774197" y="1751805"/>
              <a:ext cx="457200" cy="1587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37" name="Shape 13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371600" y="2336800"/>
              <a:ext cx="485775" cy="40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Shape 13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2894013" y="4699000"/>
              <a:ext cx="1049337" cy="40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Shape 133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934200" y="4038600"/>
              <a:ext cx="2057400" cy="13666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" name="Shape 134"/>
            <p:cNvCxnSpPr/>
            <p:nvPr/>
          </p:nvCxnSpPr>
          <p:spPr>
            <a:xfrm rot="10800000">
              <a:off x="724401" y="1066799"/>
              <a:ext cx="7657809" cy="795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Shape 135"/>
            <p:cNvCxnSpPr/>
            <p:nvPr/>
          </p:nvCxnSpPr>
          <p:spPr>
            <a:xfrm>
              <a:off x="724400" y="1067594"/>
              <a:ext cx="0" cy="1218405"/>
            </a:xfrm>
            <a:prstGeom prst="straightConnector1">
              <a:avLst/>
            </a:prstGeom>
            <a:noFill/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44102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204952" y="1177161"/>
            <a:ext cx="7478110" cy="1324301"/>
          </a:xfrm>
        </p:spPr>
        <p:txBody>
          <a:bodyPr/>
          <a:lstStyle/>
          <a:p>
            <a:r>
              <a:rPr lang="en-US" sz="2800" dirty="0" smtClean="0"/>
              <a:t>Packaging</a:t>
            </a:r>
          </a:p>
          <a:p>
            <a:pPr lvl="1"/>
            <a:r>
              <a:rPr lang="en-US" dirty="0" smtClean="0"/>
              <a:t>29 </a:t>
            </a:r>
            <a:r>
              <a:rPr lang="en-US" dirty="0"/>
              <a:t>projects positively impact our </a:t>
            </a:r>
            <a:r>
              <a:rPr lang="en-US" dirty="0" smtClean="0"/>
              <a:t>packaging</a:t>
            </a:r>
            <a:endParaRPr lang="en-US" dirty="0"/>
          </a:p>
        </p:txBody>
      </p:sp>
      <p:sp>
        <p:nvSpPr>
          <p:cNvPr id="8" name="Shape 318"/>
          <p:cNvSpPr txBox="1">
            <a:spLocks/>
          </p:cNvSpPr>
          <p:nvPr/>
        </p:nvSpPr>
        <p:spPr bwMode="auto">
          <a:xfrm>
            <a:off x="457200" y="144694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36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Project Drivers</a:t>
            </a:r>
            <a:endParaRPr lang="en-US" sz="36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45"/>
          <a:stretch/>
        </p:blipFill>
        <p:spPr bwMode="auto">
          <a:xfrm>
            <a:off x="6558178" y="1656425"/>
            <a:ext cx="1584630" cy="169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3"/>
          <p:cNvSpPr txBox="1">
            <a:spLocks/>
          </p:cNvSpPr>
          <p:nvPr/>
        </p:nvSpPr>
        <p:spPr bwMode="auto">
          <a:xfrm>
            <a:off x="178130" y="3499919"/>
            <a:ext cx="5631462" cy="1166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800" kern="0" dirty="0" smtClean="0"/>
              <a:t>Mass</a:t>
            </a:r>
          </a:p>
          <a:p>
            <a:pPr lvl="1"/>
            <a:r>
              <a:rPr lang="en-US" kern="0" dirty="0" smtClean="0"/>
              <a:t>28 projects reduce system Mass</a:t>
            </a:r>
          </a:p>
          <a:p>
            <a:pPr lvl="1"/>
            <a:endParaRPr lang="en-US" kern="0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 bwMode="auto">
          <a:xfrm>
            <a:off x="950640" y="2205083"/>
            <a:ext cx="2475185" cy="132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1600" kern="0" dirty="0" smtClean="0"/>
              <a:t>Skewed worm axis</a:t>
            </a:r>
          </a:p>
          <a:p>
            <a:r>
              <a:rPr lang="en-US" sz="1600" kern="0" dirty="0" smtClean="0"/>
              <a:t>Overlapping coupler</a:t>
            </a:r>
          </a:p>
          <a:p>
            <a:r>
              <a:rPr lang="en-US" sz="1600" kern="0" dirty="0" smtClean="0"/>
              <a:t>Front mount MSB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349" y="3609050"/>
            <a:ext cx="2292350" cy="265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3"/>
          <p:cNvSpPr txBox="1">
            <a:spLocks/>
          </p:cNvSpPr>
          <p:nvPr/>
        </p:nvSpPr>
        <p:spPr bwMode="auto">
          <a:xfrm>
            <a:off x="3334407" y="2205083"/>
            <a:ext cx="2475185" cy="132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1600" kern="0" dirty="0" smtClean="0"/>
              <a:t>Compact brush motor</a:t>
            </a:r>
          </a:p>
          <a:p>
            <a:r>
              <a:rPr lang="en-US" sz="1600" kern="0" dirty="0" smtClean="0"/>
              <a:t>Remote controller</a:t>
            </a:r>
          </a:p>
          <a:p>
            <a:r>
              <a:rPr lang="en-US" sz="1600" kern="0" dirty="0" smtClean="0"/>
              <a:t>Remove isolation on worm axis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 bwMode="auto">
          <a:xfrm>
            <a:off x="950640" y="4666590"/>
            <a:ext cx="2475185" cy="132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1600" kern="0" dirty="0" smtClean="0"/>
              <a:t>Plastic housing</a:t>
            </a:r>
          </a:p>
          <a:p>
            <a:r>
              <a:rPr lang="en-US" sz="1600" kern="0" dirty="0" smtClean="0"/>
              <a:t>Plastic pulleys</a:t>
            </a:r>
          </a:p>
          <a:p>
            <a:r>
              <a:rPr lang="en-US" sz="1600" kern="0" dirty="0" smtClean="0"/>
              <a:t>Hollow rack</a:t>
            </a:r>
          </a:p>
          <a:p>
            <a:r>
              <a:rPr lang="en-US" sz="1600" kern="0" dirty="0"/>
              <a:t>High ratio </a:t>
            </a:r>
            <a:r>
              <a:rPr lang="en-US" sz="1600" kern="0" dirty="0" smtClean="0"/>
              <a:t>CEPS</a:t>
            </a: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62466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18"/>
          <p:cNvSpPr txBox="1">
            <a:spLocks/>
          </p:cNvSpPr>
          <p:nvPr/>
        </p:nvSpPr>
        <p:spPr bwMode="auto">
          <a:xfrm>
            <a:off x="457200" y="144694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36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Project Drivers</a:t>
            </a:r>
            <a:endParaRPr lang="en-US" sz="36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 bwMode="auto">
          <a:xfrm>
            <a:off x="551792" y="1106553"/>
            <a:ext cx="7866993" cy="1573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800" kern="0" dirty="0" smtClean="0"/>
              <a:t>Cost Improvement</a:t>
            </a:r>
          </a:p>
          <a:p>
            <a:pPr lvl="1"/>
            <a:r>
              <a:rPr lang="en-US" kern="0" dirty="0" smtClean="0"/>
              <a:t>48 projects positively impact our </a:t>
            </a:r>
            <a:r>
              <a:rPr lang="en-US" kern="0" dirty="0" smtClean="0"/>
              <a:t>marketability</a:t>
            </a:r>
            <a:endParaRPr lang="en-US" kern="0" dirty="0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37" y="4026775"/>
            <a:ext cx="2619784" cy="2619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1276461" y="2234525"/>
            <a:ext cx="3621360" cy="186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1600" kern="0" dirty="0" smtClean="0"/>
              <a:t>New Electrical Architecture</a:t>
            </a:r>
          </a:p>
          <a:p>
            <a:pPr lvl="1"/>
            <a:r>
              <a:rPr lang="en-US" sz="1200" kern="0" dirty="0" smtClean="0"/>
              <a:t>Support </a:t>
            </a:r>
            <a:r>
              <a:rPr lang="en-US" sz="1200" kern="0" dirty="0" err="1" smtClean="0"/>
              <a:t>AutoSar</a:t>
            </a:r>
            <a:r>
              <a:rPr lang="en-US" sz="1200" kern="0" dirty="0" smtClean="0"/>
              <a:t> 4 and ISO 26262</a:t>
            </a:r>
          </a:p>
          <a:p>
            <a:r>
              <a:rPr lang="en-US" sz="1600" kern="0" dirty="0" smtClean="0"/>
              <a:t>Plastic components</a:t>
            </a:r>
          </a:p>
          <a:p>
            <a:r>
              <a:rPr lang="en-US" sz="1600" kern="0" dirty="0" smtClean="0"/>
              <a:t>Synchronous reluctance motor</a:t>
            </a:r>
          </a:p>
          <a:p>
            <a:r>
              <a:rPr lang="en-US" sz="1600" kern="0" dirty="0" smtClean="0"/>
              <a:t>Power inverter optimization</a:t>
            </a:r>
          </a:p>
          <a:p>
            <a:r>
              <a:rPr lang="en-US" sz="1600" kern="0" dirty="0" smtClean="0"/>
              <a:t>Motor optimization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477" y="2890345"/>
            <a:ext cx="3058202" cy="315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32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3048"/>
            <a:ext cx="8229600" cy="914400"/>
          </a:xfrm>
        </p:spPr>
        <p:txBody>
          <a:bodyPr/>
          <a:lstStyle/>
          <a:p>
            <a:r>
              <a:rPr lang="en-US" dirty="0" smtClean="0"/>
              <a:t>Backup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18"/>
          <p:cNvSpPr txBox="1">
            <a:spLocks/>
          </p:cNvSpPr>
          <p:nvPr/>
        </p:nvSpPr>
        <p:spPr bwMode="auto">
          <a:xfrm>
            <a:off x="457200" y="144694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36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Project </a:t>
            </a:r>
            <a:r>
              <a:rPr lang="en-US" sz="36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Drivers (rev 1)</a:t>
            </a:r>
            <a:endParaRPr lang="en-US" sz="36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 bwMode="auto">
          <a:xfrm>
            <a:off x="131379" y="1169612"/>
            <a:ext cx="4976648" cy="2456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800" kern="0" dirty="0" smtClean="0"/>
              <a:t>Market Trends</a:t>
            </a:r>
          </a:p>
          <a:p>
            <a:pPr lvl="1"/>
            <a:r>
              <a:rPr lang="en-US" kern="0" dirty="0" smtClean="0"/>
              <a:t>71 projects positively impact our marketability</a:t>
            </a:r>
          </a:p>
          <a:p>
            <a:pPr lvl="1"/>
            <a:r>
              <a:rPr lang="en-US" kern="0" dirty="0" smtClean="0"/>
              <a:t>Average value add of those projects is 70% improvement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027" y="1169613"/>
            <a:ext cx="3866822" cy="245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52" y="3710153"/>
            <a:ext cx="2438627" cy="2618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 txBox="1">
            <a:spLocks/>
          </p:cNvSpPr>
          <p:nvPr/>
        </p:nvSpPr>
        <p:spPr bwMode="auto">
          <a:xfrm>
            <a:off x="3011280" y="3930869"/>
            <a:ext cx="5675520" cy="2648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kern="0" dirty="0" smtClean="0"/>
          </a:p>
          <a:p>
            <a:pPr lvl="1"/>
            <a:r>
              <a:rPr lang="en-US" kern="0" dirty="0" smtClean="0"/>
              <a:t>Automated Driving Support – 3 projects</a:t>
            </a:r>
          </a:p>
          <a:p>
            <a:pPr lvl="1"/>
            <a:r>
              <a:rPr lang="en-US" kern="0" dirty="0" smtClean="0"/>
              <a:t>Advanced Steering Features – 13 projects</a:t>
            </a:r>
          </a:p>
          <a:p>
            <a:pPr lvl="1"/>
            <a:r>
              <a:rPr lang="en-US" kern="0" dirty="0" smtClean="0"/>
              <a:t>Enhanced Safety Systems – 12 Projects</a:t>
            </a:r>
          </a:p>
          <a:p>
            <a:pPr lvl="1"/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1643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204952" y="1177161"/>
            <a:ext cx="4261944" cy="2165133"/>
          </a:xfrm>
        </p:spPr>
        <p:txBody>
          <a:bodyPr/>
          <a:lstStyle/>
          <a:p>
            <a:r>
              <a:rPr lang="en-US" sz="2800" dirty="0" smtClean="0"/>
              <a:t>Packaging</a:t>
            </a:r>
          </a:p>
          <a:p>
            <a:pPr lvl="1"/>
            <a:r>
              <a:rPr lang="en-US" dirty="0" smtClean="0"/>
              <a:t>29 </a:t>
            </a:r>
            <a:r>
              <a:rPr lang="en-US" dirty="0"/>
              <a:t>projects positively impact our </a:t>
            </a:r>
            <a:r>
              <a:rPr lang="en-US" dirty="0" smtClean="0"/>
              <a:t>packaging</a:t>
            </a:r>
            <a:endParaRPr lang="en-US" dirty="0"/>
          </a:p>
          <a:p>
            <a:pPr lvl="1"/>
            <a:r>
              <a:rPr lang="en-US" dirty="0"/>
              <a:t>Average value add of those projects is </a:t>
            </a:r>
            <a:r>
              <a:rPr lang="en-US" dirty="0" smtClean="0"/>
              <a:t>40</a:t>
            </a:r>
            <a:r>
              <a:rPr lang="en-US" dirty="0"/>
              <a:t>% </a:t>
            </a:r>
            <a:r>
              <a:rPr lang="en-US" dirty="0" smtClean="0"/>
              <a:t>enhancement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hape 318"/>
          <p:cNvSpPr txBox="1">
            <a:spLocks/>
          </p:cNvSpPr>
          <p:nvPr/>
        </p:nvSpPr>
        <p:spPr bwMode="auto">
          <a:xfrm>
            <a:off x="457200" y="144694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36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Project </a:t>
            </a:r>
            <a:r>
              <a:rPr lang="en-US" sz="3600" kern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Drivers (rev 1)</a:t>
            </a:r>
            <a:endParaRPr lang="en-US" sz="36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45"/>
          <a:stretch/>
        </p:blipFill>
        <p:spPr bwMode="auto">
          <a:xfrm>
            <a:off x="1891882" y="3174120"/>
            <a:ext cx="1584630" cy="169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12" y="1172861"/>
            <a:ext cx="4584700" cy="258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Placeholder 3"/>
          <p:cNvSpPr txBox="1">
            <a:spLocks/>
          </p:cNvSpPr>
          <p:nvPr/>
        </p:nvSpPr>
        <p:spPr bwMode="auto">
          <a:xfrm>
            <a:off x="204952" y="4472141"/>
            <a:ext cx="4261944" cy="216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800" kern="0" dirty="0" smtClean="0"/>
              <a:t>Mass</a:t>
            </a:r>
          </a:p>
          <a:p>
            <a:pPr lvl="1"/>
            <a:r>
              <a:rPr lang="en-US" kern="0" dirty="0" smtClean="0"/>
              <a:t>28 projects reduce system Mass</a:t>
            </a:r>
          </a:p>
          <a:p>
            <a:pPr lvl="1"/>
            <a:r>
              <a:rPr lang="en-US" kern="0" dirty="0" smtClean="0"/>
              <a:t>Average value add of those projects is 36% enhancement</a:t>
            </a:r>
          </a:p>
          <a:p>
            <a:pPr lvl="1"/>
            <a:endParaRPr lang="en-US" kern="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12" y="3802665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375472"/>
      </p:ext>
    </p:extLst>
  </p:cSld>
  <p:clrMapOvr>
    <a:masterClrMapping/>
  </p:clrMapOvr>
</p:sld>
</file>

<file path=ppt/theme/theme1.xml><?xml version="1.0" encoding="utf-8"?>
<a:theme xmlns:a="http://schemas.openxmlformats.org/drawingml/2006/main" name="2014 Internal Template_Final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15693</TotalTime>
  <Words>332</Words>
  <Application>Microsoft Office PowerPoint</Application>
  <PresentationFormat>On-screen Show (4:3)</PresentationFormat>
  <Paragraphs>80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2014 Internal Template_Final</vt:lpstr>
      <vt:lpstr>EPS Tech Roadmap UPDATE</vt:lpstr>
      <vt:lpstr>Value-Managed Technology</vt:lpstr>
      <vt:lpstr>PowerPoint Presentation</vt:lpstr>
      <vt:lpstr>PowerPoint Presentation</vt:lpstr>
      <vt:lpstr>PowerPoint Presentation</vt:lpstr>
      <vt:lpstr>PowerPoint Presentation</vt:lpstr>
      <vt:lpstr>Backup Material</vt:lpstr>
      <vt:lpstr>PowerPoint Presentation</vt:lpstr>
      <vt:lpstr>PowerPoint Presentation</vt:lpstr>
      <vt:lpstr>PowerPoint Presentation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Vincent, Allison</dc:creator>
  <cp:lastModifiedBy>Krieger, Geoff</cp:lastModifiedBy>
  <cp:revision>514</cp:revision>
  <cp:lastPrinted>2014-09-17T15:44:43Z</cp:lastPrinted>
  <dcterms:created xsi:type="dcterms:W3CDTF">2014-01-09T14:32:49Z</dcterms:created>
  <dcterms:modified xsi:type="dcterms:W3CDTF">2015-10-21T12:47:36Z</dcterms:modified>
</cp:coreProperties>
</file>