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44" r:id="rId2"/>
    <p:sldId id="635" r:id="rId3"/>
    <p:sldId id="648" r:id="rId4"/>
    <p:sldId id="386" r:id="rId5"/>
    <p:sldId id="636" r:id="rId6"/>
    <p:sldId id="583" r:id="rId7"/>
    <p:sldId id="616" r:id="rId8"/>
    <p:sldId id="620" r:id="rId9"/>
    <p:sldId id="625" r:id="rId10"/>
    <p:sldId id="641" r:id="rId11"/>
    <p:sldId id="642" r:id="rId12"/>
    <p:sldId id="643" r:id="rId13"/>
    <p:sldId id="609" r:id="rId14"/>
    <p:sldId id="639" r:id="rId15"/>
    <p:sldId id="611" r:id="rId1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DDDDDD"/>
    <a:srgbClr val="008000"/>
    <a:srgbClr val="200121"/>
    <a:srgbClr val="66FFFF"/>
    <a:srgbClr val="000099"/>
    <a:srgbClr val="D9D9D9"/>
    <a:srgbClr val="FFFF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62345" autoAdjust="0"/>
  </p:normalViewPr>
  <p:slideViewPr>
    <p:cSldViewPr snapToGrid="0" snapToObjects="1">
      <p:cViewPr varScale="1">
        <p:scale>
          <a:sx n="123" d="100"/>
          <a:sy n="123" d="100"/>
        </p:scale>
        <p:origin x="-648" y="-90"/>
      </p:cViewPr>
      <p:guideLst>
        <p:guide orient="horz" pos="824"/>
        <p:guide pos="2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EF892-E77E-4E05-8CD0-55F2FDF46E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98501" y="4410075"/>
            <a:ext cx="5587999" cy="4176750"/>
          </a:xfrm>
          <a:prstGeom prst="rect">
            <a:avLst/>
          </a:prstGeom>
        </p:spPr>
        <p:txBody>
          <a:bodyPr lIns="91342" tIns="91342" rIns="91342" bIns="91342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9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13,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jp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ME/PE COMMUNICATIONS </a:t>
            </a:r>
            <a:r>
              <a:rPr lang="en-US" dirty="0"/>
              <a:t>I</a:t>
            </a:r>
            <a:r>
              <a:rPr lang="en-US" dirty="0" smtClean="0"/>
              <a:t>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z="1800" dirty="0" smtClean="0"/>
              <a:t>High Level EA4.x Chipset Timing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277506" y="5791200"/>
            <a:ext cx="3769246" cy="659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EA4.x hardware is on schedule to have all ICs fully qualified prior to (T1xx) DV hardware build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869" y="4362931"/>
            <a:ext cx="37798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EA4.x hardware is constrained by</a:t>
            </a:r>
            <a:r>
              <a:rPr lang="en-US" sz="1000" dirty="0" smtClean="0"/>
              <a:t>:</a:t>
            </a:r>
          </a:p>
          <a:p>
            <a:endParaRPr lang="en-US" sz="1000" dirty="0"/>
          </a:p>
          <a:p>
            <a:pPr marL="342900" indent="-342900">
              <a:buFontTx/>
              <a:buAutoNum type="arabicParenR"/>
            </a:pPr>
            <a:r>
              <a:rPr lang="en-US" sz="1000" dirty="0"/>
              <a:t>Renesas RH850/P1M Qualification Complete time </a:t>
            </a:r>
          </a:p>
          <a:p>
            <a:pPr marL="342900" indent="-342900">
              <a:buAutoNum type="arabicParenR"/>
            </a:pPr>
            <a:r>
              <a:rPr lang="en-US" sz="1000" dirty="0" smtClean="0"/>
              <a:t>Allegro </a:t>
            </a:r>
            <a:r>
              <a:rPr lang="en-US" sz="1000" dirty="0"/>
              <a:t>Power Supply (A4412) development </a:t>
            </a:r>
            <a:r>
              <a:rPr lang="en-US" sz="1000" dirty="0" smtClean="0"/>
              <a:t>time</a:t>
            </a:r>
          </a:p>
          <a:p>
            <a:pPr marL="342900" indent="-342900">
              <a:buFontTx/>
              <a:buAutoNum type="arabicParenR"/>
            </a:pPr>
            <a:r>
              <a:rPr lang="en-US" sz="1000" dirty="0"/>
              <a:t>All EA4.x ICs will have qualification complete prior to DV build</a:t>
            </a:r>
          </a:p>
          <a:p>
            <a:pPr marL="342900" indent="-342900">
              <a:buAutoNum type="arabicParenR"/>
            </a:pPr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0968" y="1058492"/>
            <a:ext cx="4118632" cy="3274239"/>
            <a:chOff x="300968" y="1058492"/>
            <a:chExt cx="5353158" cy="389450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68" y="1058492"/>
              <a:ext cx="5044526" cy="3894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>
              <a:stCxn id="1028" idx="3"/>
            </p:cNvCxnSpPr>
            <p:nvPr/>
          </p:nvCxnSpPr>
          <p:spPr>
            <a:xfrm flipH="1">
              <a:off x="4110968" y="3005746"/>
              <a:ext cx="1234526" cy="5673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14400" y="3268292"/>
              <a:ext cx="3429000" cy="990600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91000" y="1210892"/>
              <a:ext cx="617263" cy="457200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648200" y="1668092"/>
              <a:ext cx="777326" cy="990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191001" y="4258892"/>
              <a:ext cx="1066800" cy="518615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036863" y="4182692"/>
              <a:ext cx="617263" cy="1500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/>
        </p:nvSpPr>
        <p:spPr bwMode="auto">
          <a:xfrm>
            <a:off x="4752753" y="3048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EA4.x </a:t>
            </a:r>
            <a:r>
              <a:rPr lang="en-US" sz="1800" dirty="0" smtClean="0"/>
              <a:t>Software</a:t>
            </a:r>
            <a:r>
              <a:rPr lang="en-US" sz="2000" dirty="0" smtClean="0"/>
              <a:t> Timing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52753" y="990600"/>
            <a:ext cx="3575539" cy="3200400"/>
            <a:chOff x="158261" y="990600"/>
            <a:chExt cx="6013939" cy="41148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61" y="990600"/>
              <a:ext cx="5329869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Arrow Connector 19"/>
            <p:cNvCxnSpPr>
              <a:endCxn id="23" idx="5"/>
            </p:cNvCxnSpPr>
            <p:nvPr/>
          </p:nvCxnSpPr>
          <p:spPr>
            <a:xfrm flipH="1">
              <a:off x="1433372" y="1434168"/>
              <a:ext cx="4281628" cy="374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238250" y="1479430"/>
              <a:ext cx="228600" cy="385313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6" idx="5"/>
            </p:cNvCxnSpPr>
            <p:nvPr/>
          </p:nvCxnSpPr>
          <p:spPr>
            <a:xfrm flipH="1" flipV="1">
              <a:off x="4647805" y="2287508"/>
              <a:ext cx="1143395" cy="218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290081" y="1864743"/>
              <a:ext cx="419100" cy="495300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276350" y="2662687"/>
              <a:ext cx="228600" cy="385313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7"/>
            </p:cNvCxnSpPr>
            <p:nvPr/>
          </p:nvCxnSpPr>
          <p:spPr>
            <a:xfrm flipH="1">
              <a:off x="1471472" y="1434168"/>
              <a:ext cx="4243528" cy="1284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4800" y="3657600"/>
              <a:ext cx="5183330" cy="762000"/>
            </a:xfrm>
            <a:prstGeom prst="ellipse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5410200" y="3676356"/>
              <a:ext cx="762000" cy="286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5109050" y="5791199"/>
            <a:ext cx="3596698" cy="659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Software timing for AUTOSAR 4.0.3 and new EA4.x diagnostics and functionality is a key focus area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1627" y="2344648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41627" y="2689700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4341627" y="3465359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8101771" y="1274493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38985" y="2098496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Oval 35"/>
          <p:cNvSpPr/>
          <p:nvPr/>
        </p:nvSpPr>
        <p:spPr>
          <a:xfrm>
            <a:off x="8324748" y="2998144"/>
            <a:ext cx="381000" cy="192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69795" y="4332731"/>
            <a:ext cx="40102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EA4.x </a:t>
            </a:r>
            <a:r>
              <a:rPr lang="en-US" sz="1000" dirty="0" err="1" smtClean="0"/>
              <a:t>sw</a:t>
            </a:r>
            <a:r>
              <a:rPr lang="en-US" sz="1000" dirty="0" smtClean="0"/>
              <a:t> challenges are:-</a:t>
            </a:r>
          </a:p>
          <a:p>
            <a:endParaRPr lang="en-US" sz="1000" dirty="0"/>
          </a:p>
          <a:p>
            <a:pPr marL="342900" indent="-342900">
              <a:buFont typeface="+mj-lt"/>
              <a:buAutoNum type="arabicParenR" startAt="4"/>
            </a:pPr>
            <a:r>
              <a:rPr lang="en-US" sz="1000" dirty="0"/>
              <a:t> Vector kickoff date (for PSA 1V5) will drive early availability of key software </a:t>
            </a:r>
            <a:r>
              <a:rPr lang="en-US" sz="1000" dirty="0" smtClean="0"/>
              <a:t>components</a:t>
            </a:r>
            <a:endParaRPr lang="en-US" sz="1000" dirty="0"/>
          </a:p>
          <a:p>
            <a:pPr marL="342900" indent="-342900">
              <a:buFont typeface="+mj-lt"/>
              <a:buAutoNum type="arabicParenR" startAt="4"/>
            </a:pPr>
            <a:r>
              <a:rPr lang="en-US" sz="1000" dirty="0"/>
              <a:t> Established </a:t>
            </a:r>
            <a:r>
              <a:rPr lang="en-US" sz="1000" dirty="0" err="1"/>
              <a:t>Renesas</a:t>
            </a:r>
            <a:r>
              <a:rPr lang="en-US" sz="1000" dirty="0"/>
              <a:t> ASIL-D MCAL dates will pace final AUTOSAR delivery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sz="1000" dirty="0"/>
              <a:t>Functional content and new EA4.x diagnostics phased through DV</a:t>
            </a:r>
          </a:p>
          <a:p>
            <a:pPr marL="342900" indent="-342900">
              <a:buAutoNum type="arabicParenR" startAt="4"/>
            </a:pPr>
            <a:endParaRPr lang="en-US" sz="1000" dirty="0" smtClean="0"/>
          </a:p>
          <a:p>
            <a:pPr marL="342900" indent="-342900">
              <a:buAutoNum type="arabicParenR" startAt="4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18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dirty="0" smtClean="0"/>
              <a:t>EA4.x Application Timing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562600" cy="429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70631" y="5360505"/>
            <a:ext cx="6858000" cy="659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PSA 1V5 is timed as a “close follower” application.  T1xx would still be the lead application by ~1 quarter.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7900" y="2133600"/>
            <a:ext cx="3041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Most 1V5 key milestones (including SOP) are shifted by +1Qtr from T1xx milestones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52550" y="2057400"/>
            <a:ext cx="209550" cy="2019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47800" y="1672087"/>
            <a:ext cx="228600" cy="385313"/>
          </a:xfrm>
          <a:prstGeom prst="ellipse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1562101" y="4384229"/>
            <a:ext cx="4409974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72075" y="4384229"/>
            <a:ext cx="30741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1V5 would have first customer bench delivery.  (Content has been defined to be limited.)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1143000" y="4076701"/>
            <a:ext cx="419100" cy="495300"/>
          </a:xfrm>
          <a:prstGeom prst="ellipse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8550" y="1962149"/>
            <a:ext cx="247650" cy="21145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1800" y="1988389"/>
            <a:ext cx="247650" cy="21145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1952085"/>
            <a:ext cx="247650" cy="21145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86200" y="2438400"/>
            <a:ext cx="1828800" cy="1219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EA4.x Timing for PSA 1V5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219200"/>
            <a:ext cx="82296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major devices (microcontroller, gate drive, power supply) will be qualified prior to DV build</a:t>
            </a:r>
          </a:p>
          <a:p>
            <a:r>
              <a:rPr lang="en-US" dirty="0" smtClean="0"/>
              <a:t>PSA 1V5 application would follow T1xx application by ~1 quarter for most major milestones</a:t>
            </a:r>
          </a:p>
          <a:p>
            <a:r>
              <a:rPr lang="en-US" dirty="0" smtClean="0"/>
              <a:t>Functional content differences will drive some level of unique software</a:t>
            </a:r>
          </a:p>
          <a:p>
            <a:pPr lvl="1"/>
            <a:r>
              <a:rPr lang="en-US" dirty="0" smtClean="0"/>
              <a:t>Serial Communications</a:t>
            </a:r>
          </a:p>
          <a:p>
            <a:pPr lvl="1"/>
            <a:r>
              <a:rPr lang="en-US" dirty="0" smtClean="0"/>
              <a:t>Single Inverter vs. Dual Inverter</a:t>
            </a:r>
          </a:p>
          <a:p>
            <a:pPr lvl="1"/>
            <a:r>
              <a:rPr lang="en-US" dirty="0" smtClean="0"/>
              <a:t>Level 2 vs. Level 3 </a:t>
            </a:r>
            <a:r>
              <a:rPr lang="en-US" dirty="0" err="1" smtClean="0"/>
              <a:t>LoA</a:t>
            </a:r>
            <a:r>
              <a:rPr lang="en-US" dirty="0" smtClean="0"/>
              <a:t> Mitigation (Sensor Strategy)</a:t>
            </a:r>
          </a:p>
          <a:p>
            <a:r>
              <a:rPr lang="en-US" dirty="0" smtClean="0"/>
              <a:t>Overall, the early development timeline will be constrained mostly by (AUTOSAR 4.0.3 based) software availability</a:t>
            </a:r>
          </a:p>
          <a:p>
            <a:pPr lvl="1"/>
            <a:r>
              <a:rPr lang="en-US" dirty="0" smtClean="0"/>
              <a:t>Software will be phased in sprints to manage risk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636567"/>
            <a:ext cx="56388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Both hardware and software are on track to be stable prior to PV build</a:t>
            </a:r>
          </a:p>
        </p:txBody>
      </p:sp>
    </p:spTree>
    <p:extLst>
      <p:ext uri="{BB962C8B-B14F-4D97-AF65-F5344CB8AC3E}">
        <p14:creationId xmlns:p14="http://schemas.microsoft.com/office/powerpoint/2010/main" val="230476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41"/>
            <a:ext cx="8229600" cy="914400"/>
          </a:xfrm>
        </p:spPr>
        <p:txBody>
          <a:bodyPr/>
          <a:lstStyle/>
          <a:p>
            <a:r>
              <a:rPr lang="en-US" dirty="0" smtClean="0"/>
              <a:t>Dual Wound Motor &amp; Dual Inverter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8296" y="6657945"/>
            <a:ext cx="16995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Ken Webber Thanks to:  </a:t>
            </a:r>
            <a:r>
              <a:rPr lang="en-US" sz="700" dirty="0" err="1" smtClean="0"/>
              <a:t>Rakib</a:t>
            </a:r>
            <a:r>
              <a:rPr lang="en-US" sz="700" dirty="0" smtClean="0"/>
              <a:t> Islam</a:t>
            </a:r>
            <a:endParaRPr lang="en-US" sz="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371" y="1219200"/>
            <a:ext cx="88199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0623" y="3716033"/>
            <a:ext cx="2757377" cy="268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3689" y="4457581"/>
            <a:ext cx="2168222" cy="80021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Dual Wound Motor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(6-phase leads instead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of 3-phase leads)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>
            <a:stCxn id="4" idx="1"/>
          </p:cNvCxnSpPr>
          <p:nvPr/>
        </p:nvCxnSpPr>
        <p:spPr>
          <a:xfrm flipH="1" flipV="1">
            <a:off x="3657600" y="2819400"/>
            <a:ext cx="516089" cy="2038291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</p:cNvCxnSpPr>
          <p:nvPr/>
        </p:nvCxnSpPr>
        <p:spPr>
          <a:xfrm flipH="1" flipV="1">
            <a:off x="2667000" y="4800600"/>
            <a:ext cx="1506689" cy="57091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0464" y="5601570"/>
            <a:ext cx="2143536" cy="800219"/>
          </a:xfrm>
          <a:prstGeom prst="rect">
            <a:avLst/>
          </a:prstGeom>
          <a:solidFill>
            <a:srgbClr val="99FF3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Dual Inverter CCA </a:t>
            </a:r>
          </a:p>
          <a:p>
            <a:r>
              <a:rPr lang="en-US" sz="1400" dirty="0" smtClean="0"/>
              <a:t>(12-power FETs instead </a:t>
            </a:r>
          </a:p>
          <a:p>
            <a:r>
              <a:rPr lang="en-US" sz="1400" dirty="0" smtClean="0"/>
              <a:t>of 6-power FETs)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2286000" y="5715000"/>
            <a:ext cx="838200" cy="286679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3962400"/>
            <a:ext cx="533400" cy="213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5334000"/>
            <a:ext cx="3810000" cy="13542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Two Motor/Inverter solutions for:</a:t>
            </a:r>
          </a:p>
          <a:p>
            <a:r>
              <a:rPr lang="en-US" dirty="0" smtClean="0"/>
              <a:t>1. LOA- </a:t>
            </a:r>
            <a:r>
              <a:rPr lang="en-US" sz="1400" dirty="0" smtClean="0"/>
              <a:t>12/8 Dual Wound, Dual Inverter and Dual Micro</a:t>
            </a:r>
            <a:endParaRPr lang="en-US" sz="1400" dirty="0"/>
          </a:p>
          <a:p>
            <a:r>
              <a:rPr lang="en-US" dirty="0"/>
              <a:t>2. </a:t>
            </a:r>
            <a:r>
              <a:rPr lang="en-US" dirty="0" smtClean="0"/>
              <a:t>Performance- </a:t>
            </a:r>
            <a:r>
              <a:rPr lang="en-US" sz="1400" dirty="0" smtClean="0"/>
              <a:t>12/8 or 9/6 Dual Wound, Dual Inverter and </a:t>
            </a:r>
            <a:r>
              <a:rPr lang="en-US" sz="1400" dirty="0"/>
              <a:t>S</a:t>
            </a:r>
            <a:r>
              <a:rPr lang="en-US" sz="1400" dirty="0" smtClean="0"/>
              <a:t>ingle Micro. 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r="15757"/>
          <a:stretch/>
        </p:blipFill>
        <p:spPr>
          <a:xfrm>
            <a:off x="6748530" y="818782"/>
            <a:ext cx="2195772" cy="18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400" b="1">
                <a:solidFill>
                  <a:schemeClr val="dk1"/>
                </a:solidFill>
              </a:rPr>
              <a:t>Quote Challenges Associated with Motors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sz="half" idx="11"/>
          </p:nvPr>
        </p:nvSpPr>
        <p:spPr>
          <a:xfrm>
            <a:off x="457200" y="1524000"/>
            <a:ext cx="6304208" cy="44196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Leveling up Design Content (Apples to Apples Comparison) based on Suppliers Expertise …..  All Quotes Utilized Segmented Stators</a:t>
            </a:r>
          </a:p>
          <a:p>
            <a:pPr marL="457200" lvl="0" indent="-342900" rtl="0">
              <a:spcBef>
                <a:spcPts val="400"/>
              </a:spcBef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IPM vs SPM (Software Cancellation)</a:t>
            </a:r>
          </a:p>
          <a:p>
            <a:pPr marL="457200" lvl="0" indent="-342900" rtl="0">
              <a:spcBef>
                <a:spcPts val="400"/>
              </a:spcBef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Operating Temperatures and Motor Voltage - Correct with New Speed Torque Curve</a:t>
            </a:r>
          </a:p>
          <a:p>
            <a: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Rotor Diameter - Large vs. Small (Inertia)</a:t>
            </a:r>
          </a:p>
          <a:p>
            <a: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Winding Configurations confusion associated with 6 Phase Leads</a:t>
            </a:r>
          </a:p>
          <a:p>
            <a: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SzPct val="100000"/>
              <a:buFont typeface="Arial"/>
              <a:buChar char="■"/>
            </a:pPr>
            <a:r>
              <a:rPr lang="en" sz="2000" u="none" dirty="0"/>
              <a:t>Larger Shaft diameter used internally that Requires a Shaft Reduction for Pulley Assembly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u="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73" y="1811547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92" y="2471738"/>
            <a:ext cx="2514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98" y="3109913"/>
            <a:ext cx="16192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23" y="389914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67" y="4546660"/>
            <a:ext cx="1314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35" y="5374975"/>
            <a:ext cx="200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92165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95" y="4763089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44" y="3709135"/>
            <a:ext cx="1416459" cy="12317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23" y="4956274"/>
            <a:ext cx="599004" cy="60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ts val="480"/>
              </a:spcBef>
              <a:spcAft>
                <a:spcPts val="0"/>
              </a:spcAft>
            </a:pPr>
            <a:r>
              <a:rPr lang="en-US" dirty="0">
                <a:sym typeface="Arial"/>
              </a:rPr>
              <a:t>ECU minimization and MPP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302652" y="1369452"/>
            <a:ext cx="8229600" cy="4419600"/>
          </a:xfrm>
        </p:spPr>
        <p:txBody>
          <a:bodyPr/>
          <a:lstStyle/>
          <a:p>
            <a:r>
              <a:rPr lang="en-US" dirty="0" smtClean="0"/>
              <a:t>Industry demands for more circuit</a:t>
            </a:r>
            <a:br>
              <a:rPr lang="en-US" dirty="0" smtClean="0"/>
            </a:br>
            <a:r>
              <a:rPr lang="en-US" dirty="0" smtClean="0"/>
              <a:t>content in future demands</a:t>
            </a:r>
          </a:p>
          <a:p>
            <a:r>
              <a:rPr lang="en-US" dirty="0" smtClean="0"/>
              <a:t>Industry demand for smaller packages</a:t>
            </a:r>
          </a:p>
          <a:p>
            <a:r>
              <a:rPr lang="en-US" dirty="0" smtClean="0"/>
              <a:t>Development work underway to:</a:t>
            </a:r>
          </a:p>
          <a:p>
            <a:pPr lvl="1"/>
            <a:r>
              <a:rPr lang="en-US" dirty="0" smtClean="0"/>
              <a:t>Reduce PCB trace spacing and increase component density</a:t>
            </a:r>
          </a:p>
          <a:p>
            <a:pPr lvl="1"/>
            <a:r>
              <a:rPr lang="en-US" dirty="0" smtClean="0"/>
              <a:t>Develop and use smaller components</a:t>
            </a:r>
          </a:p>
          <a:p>
            <a:pPr lvl="2"/>
            <a:r>
              <a:rPr lang="en-US" dirty="0" smtClean="0"/>
              <a:t>FETS,</a:t>
            </a:r>
            <a:r>
              <a:rPr lang="en-US" dirty="0"/>
              <a:t> </a:t>
            </a:r>
            <a:r>
              <a:rPr lang="en-US" dirty="0" smtClean="0"/>
              <a:t>EA 4.0 Micro, MSB sensor chips</a:t>
            </a:r>
            <a:endParaRPr lang="en-US" dirty="0"/>
          </a:p>
          <a:p>
            <a:pPr lvl="1"/>
            <a:r>
              <a:rPr lang="en-US" dirty="0" smtClean="0"/>
              <a:t>Blind and buried </a:t>
            </a:r>
            <a:r>
              <a:rPr lang="en-US" dirty="0" err="1" smtClean="0"/>
              <a:t>vias</a:t>
            </a:r>
            <a:r>
              <a:rPr lang="en-US" dirty="0" smtClean="0"/>
              <a:t>, combining </a:t>
            </a:r>
            <a:r>
              <a:rPr lang="en-US" dirty="0" err="1" smtClean="0"/>
              <a:t>vias</a:t>
            </a:r>
            <a:r>
              <a:rPr lang="en-US" dirty="0" smtClean="0"/>
              <a:t> and test points</a:t>
            </a:r>
          </a:p>
          <a:p>
            <a:pPr lvl="1"/>
            <a:r>
              <a:rPr lang="en-US" dirty="0" smtClean="0"/>
              <a:t>Separate single layer boards when required to:</a:t>
            </a:r>
          </a:p>
          <a:p>
            <a:pPr lvl="2"/>
            <a:r>
              <a:rPr lang="en-US" dirty="0" smtClean="0"/>
              <a:t>Optimize assembly with compliant pins</a:t>
            </a:r>
          </a:p>
          <a:p>
            <a:pPr lvl="2"/>
            <a:r>
              <a:rPr lang="en-US" dirty="0" smtClean="0"/>
              <a:t>Optimize header/</a:t>
            </a:r>
            <a:r>
              <a:rPr lang="en-US" dirty="0" err="1" smtClean="0"/>
              <a:t>leadframe</a:t>
            </a:r>
            <a:r>
              <a:rPr lang="en-US" dirty="0" smtClean="0"/>
              <a:t> cost and designs</a:t>
            </a:r>
          </a:p>
          <a:p>
            <a:pPr lvl="1"/>
            <a:r>
              <a:rPr lang="en-US" dirty="0" smtClean="0"/>
              <a:t>Smaller single layer/end mount still preferred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3543" r="11942" b="13220"/>
          <a:stretch/>
        </p:blipFill>
        <p:spPr bwMode="auto">
          <a:xfrm rot="5400000">
            <a:off x="5869862" y="775644"/>
            <a:ext cx="1942518" cy="111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3543" r="11942" b="13220"/>
          <a:stretch/>
        </p:blipFill>
        <p:spPr bwMode="auto">
          <a:xfrm rot="5400000">
            <a:off x="7226774" y="1488133"/>
            <a:ext cx="1414532" cy="8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027" idx="3"/>
            <a:endCxn id="6" idx="3"/>
          </p:cNvCxnSpPr>
          <p:nvPr/>
        </p:nvCxnSpPr>
        <p:spPr>
          <a:xfrm>
            <a:off x="6841121" y="2303126"/>
            <a:ext cx="1092919" cy="297312"/>
          </a:xfrm>
          <a:prstGeom prst="straightConnector1">
            <a:avLst/>
          </a:prstGeom>
          <a:ln>
            <a:solidFill>
              <a:srgbClr val="DC02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24679" y="593133"/>
            <a:ext cx="914400" cy="914400"/>
          </a:xfrm>
          <a:prstGeom prst="straightConnector1">
            <a:avLst/>
          </a:prstGeom>
          <a:ln>
            <a:solidFill>
              <a:srgbClr val="DC02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5278" y="4810034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10x10mm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1852" y="54271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5x6mm</a:t>
            </a:r>
            <a:endParaRPr lang="en-US" sz="11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11" y="2964759"/>
            <a:ext cx="1160007" cy="93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7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ME/PE Co-location 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2000" dirty="0" smtClean="0"/>
              <a:t>Increase efficiency of REPS work groups</a:t>
            </a:r>
          </a:p>
          <a:p>
            <a:r>
              <a:rPr lang="en-US" sz="2000" dirty="0" smtClean="0"/>
              <a:t>People in the same cubicle communicate more often with each other than with people that sit far away</a:t>
            </a:r>
          </a:p>
          <a:p>
            <a:r>
              <a:rPr lang="en-US" sz="2000" dirty="0" smtClean="0"/>
              <a:t>Seating </a:t>
            </a:r>
            <a:r>
              <a:rPr lang="en-US" sz="2000" dirty="0"/>
              <a:t>proximity determines/indicates amount of communication between parties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improve communications of design and process we should have PEs and MEs located in  the same </a:t>
            </a:r>
            <a:r>
              <a:rPr lang="en-US" sz="2000" dirty="0" smtClean="0"/>
              <a:t>cubicles</a:t>
            </a:r>
          </a:p>
          <a:p>
            <a:r>
              <a:rPr lang="en-US" sz="2000" dirty="0" smtClean="0"/>
              <a:t>Pair Core ME / Core PE (Pinions, BNA, Racks, Housings)</a:t>
            </a:r>
          </a:p>
          <a:p>
            <a:r>
              <a:rPr lang="en-US" sz="2000" dirty="0" smtClean="0"/>
              <a:t>Pair Application DREs and Lead MEs and IEs</a:t>
            </a:r>
          </a:p>
          <a:p>
            <a:r>
              <a:rPr lang="en-US" sz="2000" dirty="0" smtClean="0"/>
              <a:t>Coordinate with Office carpeting activities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80" y="4371655"/>
            <a:ext cx="3014420" cy="24863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1617"/>
              </p:ext>
            </p:extLst>
          </p:nvPr>
        </p:nvGraphicFramePr>
        <p:xfrm>
          <a:off x="0" y="-8280"/>
          <a:ext cx="5997568" cy="544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467814" imgH="6786679" progId="Word.Document.12">
                  <p:embed/>
                </p:oleObj>
              </mc:Choice>
              <mc:Fallback>
                <p:oleObj name="Document" r:id="rId3" imgW="7467814" imgH="67866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8280"/>
                        <a:ext cx="5997568" cy="544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61" y="3840767"/>
            <a:ext cx="5059228" cy="2845816"/>
          </a:xfrm>
          <a:prstGeom prst="rect">
            <a:avLst/>
          </a:prstGeo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44" y="361789"/>
            <a:ext cx="1304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 rot="10800000" flipV="1">
            <a:off x="5476688" y="483139"/>
            <a:ext cx="59837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Core ME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6599369" y="483139"/>
            <a:ext cx="54137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Core PE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04" y="2045212"/>
            <a:ext cx="1304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 rot="10800000" flipV="1">
            <a:off x="7518303" y="2166562"/>
            <a:ext cx="37321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DRE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8415829" y="2166562"/>
            <a:ext cx="54137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Lead ME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 flipV="1">
            <a:off x="8415828" y="3388345"/>
            <a:ext cx="54137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Lead IE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5476687" y="1728169"/>
            <a:ext cx="59837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Core ME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6599368" y="1728169"/>
            <a:ext cx="54137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Core PE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457200" y="291148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Managed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752600"/>
            <a:ext cx="3611046" cy="286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72" y="158827"/>
            <a:ext cx="2708628" cy="163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85" y="330200"/>
            <a:ext cx="71645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84" y="1436687"/>
            <a:ext cx="71645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85" y="1185862"/>
            <a:ext cx="71645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35" y="1436686"/>
            <a:ext cx="71645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43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90" y="4005331"/>
            <a:ext cx="3101999" cy="246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244699" y="1365174"/>
            <a:ext cx="8242479" cy="4336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>
              <a:lnSpc>
                <a:spcPct val="80000"/>
              </a:lnSpc>
            </a:pPr>
            <a:r>
              <a:rPr lang="en-US" sz="2000" dirty="0">
                <a:sym typeface="Arial"/>
              </a:rPr>
              <a:t>Develop </a:t>
            </a:r>
            <a:r>
              <a:rPr lang="en-US" sz="2000" dirty="0">
                <a:sym typeface="Arial"/>
              </a:rPr>
              <a:t>technologies to meet </a:t>
            </a:r>
            <a:r>
              <a:rPr lang="en-US" sz="2000" b="1" dirty="0">
                <a:sym typeface="Arial"/>
              </a:rPr>
              <a:t>future customers </a:t>
            </a:r>
            <a:r>
              <a:rPr lang="en-US" sz="2000" b="1" dirty="0" smtClean="0">
                <a:sym typeface="Arial"/>
              </a:rPr>
              <a:t>&amp; business </a:t>
            </a:r>
            <a:r>
              <a:rPr lang="en-US" sz="2000" b="1" dirty="0">
                <a:sym typeface="Arial"/>
              </a:rPr>
              <a:t>needs </a:t>
            </a:r>
          </a:p>
          <a:p>
            <a:pPr marR="0" lvl="0">
              <a:lnSpc>
                <a:spcPct val="80000"/>
              </a:lnSpc>
            </a:pPr>
            <a:r>
              <a:rPr lang="en-US" sz="2000" dirty="0">
                <a:sym typeface="Arial"/>
              </a:rPr>
              <a:t>Ensure </a:t>
            </a:r>
            <a:r>
              <a:rPr lang="en-US" sz="2000" dirty="0">
                <a:sym typeface="Arial"/>
              </a:rPr>
              <a:t>technology for </a:t>
            </a:r>
            <a:r>
              <a:rPr lang="en-US" sz="2000" b="1" dirty="0">
                <a:sym typeface="Arial"/>
              </a:rPr>
              <a:t>future market growth and strength</a:t>
            </a:r>
          </a:p>
          <a:p>
            <a:r>
              <a:rPr lang="en-US" sz="2000" dirty="0" smtClean="0"/>
              <a:t>General </a:t>
            </a:r>
            <a:r>
              <a:rPr lang="en-US" sz="2000" dirty="0"/>
              <a:t>technology themes include</a:t>
            </a:r>
          </a:p>
          <a:p>
            <a:pPr lvl="1"/>
            <a:r>
              <a:rPr lang="en-US" sz="1600" dirty="0"/>
              <a:t>Return to Manual Mitigation – </a:t>
            </a:r>
            <a:r>
              <a:rPr lang="en-US" sz="1600" dirty="0" err="1"/>
              <a:t>LoA</a:t>
            </a:r>
            <a:r>
              <a:rPr lang="en-US" sz="1600" dirty="0"/>
              <a:t>, Autonomous Driving</a:t>
            </a:r>
          </a:p>
          <a:p>
            <a:pPr lvl="1"/>
            <a:r>
              <a:rPr lang="en-US" sz="1600" dirty="0"/>
              <a:t>Motors – Rotor (IPM, R1=R2)/Stator (Needle, Segment, Shed)</a:t>
            </a:r>
          </a:p>
          <a:p>
            <a:pPr lvl="1"/>
            <a:r>
              <a:rPr lang="en-US" sz="1600" dirty="0"/>
              <a:t>MPP – Reduced package size, cost reductions</a:t>
            </a:r>
          </a:p>
          <a:p>
            <a:pPr lvl="1"/>
            <a:r>
              <a:rPr lang="en-US" sz="1600" dirty="0"/>
              <a:t>Electronics/ECU – EA4.0</a:t>
            </a:r>
          </a:p>
          <a:p>
            <a:pPr lvl="1"/>
            <a:r>
              <a:rPr lang="en-US" sz="1600" dirty="0"/>
              <a:t>Algorithms – Closed Loop, Inertia comp, Torque Steer</a:t>
            </a:r>
          </a:p>
          <a:p>
            <a:pPr lvl="1"/>
            <a:r>
              <a:rPr lang="en-US" sz="1600" dirty="0"/>
              <a:t>Digital Torque and Position Sensors</a:t>
            </a:r>
          </a:p>
          <a:p>
            <a:pPr lvl="1"/>
            <a:r>
              <a:rPr lang="en-US" sz="1600" dirty="0"/>
              <a:t>CEPS/SPEPS/REPS Mechanical – HO A/M, Low cost REPS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endParaRPr lang="en-US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n-US" sz="1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6" name="Shape 311"/>
          <p:cNvSpPr txBox="1">
            <a:spLocks/>
          </p:cNvSpPr>
          <p:nvPr/>
        </p:nvSpPr>
        <p:spPr bwMode="auto">
          <a:xfrm>
            <a:off x="457200" y="4699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Value-Managed Technology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00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Plan </a:t>
            </a:r>
            <a:r>
              <a:rPr lang="en-US" dirty="0" smtClean="0"/>
              <a:t>Q3 </a:t>
            </a:r>
            <a:r>
              <a:rPr lang="en-US" dirty="0"/>
              <a:t>– Update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311350"/>
            <a:ext cx="8229600" cy="4419600"/>
          </a:xfrm>
        </p:spPr>
        <p:txBody>
          <a:bodyPr/>
          <a:lstStyle/>
          <a:p>
            <a:r>
              <a:rPr lang="en-US" dirty="0" smtClean="0"/>
              <a:t>All projects assessed, project status reviewed weekly</a:t>
            </a:r>
          </a:p>
          <a:p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factor for multiple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attributes including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Rating scale considers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trade offs between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attributes</a:t>
            </a: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r>
              <a:rPr lang="en-US" dirty="0" smtClean="0"/>
              <a:t>102 Total Active Projects</a:t>
            </a:r>
          </a:p>
          <a:p>
            <a:r>
              <a:rPr lang="en-US" dirty="0" smtClean="0"/>
              <a:t>11.4% Value Improvement average over current state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92" y="0"/>
            <a:ext cx="1911908" cy="13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1673" y="2199148"/>
            <a:ext cx="4323812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69" y="5264225"/>
            <a:ext cx="6324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81607" y="5337572"/>
            <a:ext cx="8622630" cy="1246743"/>
            <a:chOff x="281607" y="5150283"/>
            <a:chExt cx="8622630" cy="1246743"/>
          </a:xfrm>
        </p:grpSpPr>
        <p:sp>
          <p:nvSpPr>
            <p:cNvPr id="23" name="Rectangle 22"/>
            <p:cNvSpPr/>
            <p:nvPr/>
          </p:nvSpPr>
          <p:spPr>
            <a:xfrm rot="21329039">
              <a:off x="281607" y="6044486"/>
              <a:ext cx="2876642" cy="3525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entagon 23"/>
            <p:cNvSpPr/>
            <p:nvPr/>
          </p:nvSpPr>
          <p:spPr>
            <a:xfrm rot="20681430">
              <a:off x="3007292" y="5150283"/>
              <a:ext cx="5896945" cy="366823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    Rapid Technology Growth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Assist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Roadmap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0634" y="1801252"/>
            <a:ext cx="1295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Fail Safe Manual Steering</a:t>
            </a:r>
            <a:endParaRPr lang="en-US" sz="1400" dirty="0"/>
          </a:p>
        </p:txBody>
      </p:sp>
      <p:sp>
        <p:nvSpPr>
          <p:cNvPr id="4" name="Pentagon 3"/>
          <p:cNvSpPr/>
          <p:nvPr/>
        </p:nvSpPr>
        <p:spPr>
          <a:xfrm>
            <a:off x="1622234" y="2106052"/>
            <a:ext cx="381000" cy="381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79434" y="1801252"/>
            <a:ext cx="1295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Automotive Standard Functional Safety</a:t>
            </a:r>
            <a:endParaRPr lang="en-US" sz="1400" dirty="0"/>
          </a:p>
        </p:txBody>
      </p:sp>
      <p:sp>
        <p:nvSpPr>
          <p:cNvPr id="6" name="Pentagon 5"/>
          <p:cNvSpPr/>
          <p:nvPr/>
        </p:nvSpPr>
        <p:spPr>
          <a:xfrm>
            <a:off x="3451034" y="2106052"/>
            <a:ext cx="381000" cy="381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08234" y="1801252"/>
            <a:ext cx="1295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Enhanced Comfort in Faulted State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5279834" y="2106052"/>
            <a:ext cx="381000" cy="381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7034" y="1801252"/>
            <a:ext cx="1295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Reduced Failure </a:t>
            </a:r>
            <a:r>
              <a:rPr lang="en-US" sz="1400" dirty="0"/>
              <a:t>/ Warranty Rate </a:t>
            </a:r>
          </a:p>
        </p:txBody>
      </p:sp>
      <p:sp>
        <p:nvSpPr>
          <p:cNvPr id="10" name="Pentagon 9"/>
          <p:cNvSpPr/>
          <p:nvPr/>
        </p:nvSpPr>
        <p:spPr>
          <a:xfrm>
            <a:off x="7108634" y="2106052"/>
            <a:ext cx="381000" cy="381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565834" y="1801252"/>
            <a:ext cx="1295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Fail Operational Steering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034" y="3020452"/>
            <a:ext cx="1752600" cy="195917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09538" indent="-109538">
              <a:buFont typeface="Arial" pitchFamily="34" charset="0"/>
              <a:buChar char="•"/>
            </a:pPr>
            <a:r>
              <a:rPr lang="en-US" sz="1200" dirty="0"/>
              <a:t>Most faults revert to manual steering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dirty="0"/>
              <a:t>Engineered to general functional safety standard (IEC 61508)</a:t>
            </a:r>
          </a:p>
          <a:p>
            <a:pPr marL="109538" indent="-109538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50834" y="3020452"/>
            <a:ext cx="1752600" cy="195917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09538" indent="-109538">
              <a:buFont typeface="Arial" pitchFamily="34" charset="0"/>
              <a:buChar char="•"/>
            </a:pPr>
            <a:r>
              <a:rPr lang="en-US" sz="1200" dirty="0"/>
              <a:t>Most faults revert to manual steering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dirty="0"/>
              <a:t>Engineered to automotive functional safety standards (ISO 26262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679634" y="3020452"/>
            <a:ext cx="1752600" cy="195917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09538" indent="-109538">
              <a:buFont typeface="Arial" pitchFamily="34" charset="0"/>
              <a:buChar char="•"/>
            </a:pPr>
            <a:r>
              <a:rPr lang="en-US" sz="1200" b="1" dirty="0" smtClean="0"/>
              <a:t>SW backup </a:t>
            </a:r>
            <a:r>
              <a:rPr lang="en-US" sz="1200" dirty="0" smtClean="0"/>
              <a:t>functions with degraded performance for some faults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b="1" dirty="0" smtClean="0"/>
              <a:t>Diagnostics</a:t>
            </a:r>
            <a:r>
              <a:rPr lang="en-US" sz="1200" dirty="0" smtClean="0"/>
              <a:t> design to increase system availability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dirty="0" smtClean="0"/>
              <a:t>Utilize </a:t>
            </a:r>
            <a:r>
              <a:rPr lang="en-US" sz="1200" b="1" dirty="0"/>
              <a:t>existing </a:t>
            </a:r>
            <a:r>
              <a:rPr lang="en-US" sz="1200" b="1" dirty="0" smtClean="0"/>
              <a:t>HW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5508434" y="3020452"/>
            <a:ext cx="1752600" cy="195917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09538" indent="-109538">
              <a:buFont typeface="Arial" pitchFamily="34" charset="0"/>
              <a:buChar char="•"/>
            </a:pPr>
            <a:r>
              <a:rPr lang="en-US" sz="1200" b="1" dirty="0"/>
              <a:t>Limited HW redundancy </a:t>
            </a:r>
            <a:r>
              <a:rPr lang="en-US" sz="1200" dirty="0"/>
              <a:t>with full performance for some </a:t>
            </a:r>
            <a:r>
              <a:rPr lang="en-US" sz="1200" dirty="0" smtClean="0"/>
              <a:t>faults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b="1" dirty="0" smtClean="0"/>
              <a:t>Reduced failure rate </a:t>
            </a:r>
            <a:r>
              <a:rPr lang="en-US" sz="1200" dirty="0" smtClean="0"/>
              <a:t>HW design for some subsystems</a:t>
            </a:r>
            <a:endParaRPr lang="en-US" sz="1200" dirty="0"/>
          </a:p>
          <a:p>
            <a:pPr marL="109538" indent="-109538">
              <a:buFont typeface="Arial" pitchFamily="34" charset="0"/>
              <a:buChar char="•"/>
            </a:pPr>
            <a:r>
              <a:rPr lang="en-US" sz="1200" b="1" dirty="0"/>
              <a:t>SW backup </a:t>
            </a:r>
            <a:r>
              <a:rPr lang="en-US" sz="1200" dirty="0"/>
              <a:t>functions for some </a:t>
            </a:r>
            <a:r>
              <a:rPr lang="en-US" sz="1200" dirty="0" smtClean="0"/>
              <a:t>faults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337234" y="3020452"/>
            <a:ext cx="1752600" cy="195917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09538" indent="-109538">
              <a:buFont typeface="Arial" pitchFamily="34" charset="0"/>
              <a:buChar char="•"/>
            </a:pPr>
            <a:r>
              <a:rPr lang="en-US" sz="1200" b="1" dirty="0"/>
              <a:t>Full or degraded performance </a:t>
            </a:r>
            <a:r>
              <a:rPr lang="en-US" sz="1200" b="1" dirty="0" smtClean="0"/>
              <a:t>under all </a:t>
            </a:r>
            <a:r>
              <a:rPr lang="en-US" sz="1200" b="1" dirty="0"/>
              <a:t>faults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1200" dirty="0"/>
              <a:t>R</a:t>
            </a:r>
            <a:r>
              <a:rPr lang="en-US" sz="1200" dirty="0" smtClean="0"/>
              <a:t>equired </a:t>
            </a:r>
            <a:r>
              <a:rPr lang="en-US" sz="1200" dirty="0"/>
              <a:t>for some </a:t>
            </a:r>
            <a:r>
              <a:rPr lang="en-US" sz="1200" b="1" dirty="0" smtClean="0"/>
              <a:t>ADAS / Autonomous driving</a:t>
            </a:r>
            <a:endParaRPr lang="en-US" sz="1200" dirty="0" smtClean="0"/>
          </a:p>
          <a:p>
            <a:pPr marL="109538" indent="-109538">
              <a:buFont typeface="Arial" pitchFamily="34" charset="0"/>
              <a:buChar char="•"/>
            </a:pPr>
            <a:r>
              <a:rPr lang="en-US" sz="1200" dirty="0" smtClean="0"/>
              <a:t>May be required for </a:t>
            </a:r>
            <a:r>
              <a:rPr lang="en-US" sz="1200" b="1" dirty="0" smtClean="0"/>
              <a:t>high load </a:t>
            </a:r>
            <a:r>
              <a:rPr lang="en-US" sz="1200" dirty="0" smtClean="0"/>
              <a:t>steering applications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168" y="1344052"/>
            <a:ext cx="6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6992" y="135456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07120" y="13440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35921" y="13440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97394" y="1354569"/>
            <a:ext cx="8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2019+</a:t>
            </a:r>
            <a:endParaRPr lang="en-US" dirty="0"/>
          </a:p>
        </p:txBody>
      </p:sp>
      <p:sp>
        <p:nvSpPr>
          <p:cNvPr id="27" name="Lightning Bolt 26"/>
          <p:cNvSpPr/>
          <p:nvPr/>
        </p:nvSpPr>
        <p:spPr>
          <a:xfrm>
            <a:off x="3014322" y="5728773"/>
            <a:ext cx="208515" cy="594911"/>
          </a:xfrm>
          <a:prstGeom prst="lightningBolt">
            <a:avLst/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55005" y="5245559"/>
            <a:ext cx="2228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Technology adoption rate accelerated by recent GM recalls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Enablers - System Elements &amp;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61722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Electronic </a:t>
            </a:r>
            <a:r>
              <a:rPr lang="en-US" dirty="0"/>
              <a:t>Controllers with powerful microcontrollers and multiple communication ports </a:t>
            </a:r>
          </a:p>
          <a:p>
            <a:pPr>
              <a:spcBef>
                <a:spcPts val="1200"/>
              </a:spcBef>
            </a:pPr>
            <a:r>
              <a:rPr lang="en-US" dirty="0"/>
              <a:t>Software / Algorithms for execution of performance feature logic </a:t>
            </a:r>
          </a:p>
          <a:p>
            <a:pPr lvl="1"/>
            <a:r>
              <a:rPr lang="en-US" dirty="0" smtClean="0"/>
              <a:t>Sensor </a:t>
            </a:r>
            <a:r>
              <a:rPr lang="en-US" dirty="0"/>
              <a:t>Data Fusion 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automation and autonomy require multiple sensors </a:t>
            </a:r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and Decision Making </a:t>
            </a:r>
          </a:p>
          <a:p>
            <a:pPr lvl="1"/>
            <a:r>
              <a:rPr lang="en-US" dirty="0" smtClean="0"/>
              <a:t>Actuation </a:t>
            </a:r>
            <a:r>
              <a:rPr lang="en-US" dirty="0"/>
              <a:t>Control </a:t>
            </a:r>
          </a:p>
          <a:p>
            <a:pPr lvl="1"/>
            <a:r>
              <a:rPr lang="en-US" dirty="0" smtClean="0"/>
              <a:t>Operating System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System Architecture Design </a:t>
            </a:r>
          </a:p>
          <a:p>
            <a:pPr lvl="1"/>
            <a:r>
              <a:rPr lang="en-US" dirty="0" smtClean="0"/>
              <a:t>Interconnections </a:t>
            </a:r>
            <a:r>
              <a:rPr lang="en-US" dirty="0"/>
              <a:t>of sensors, controllers, and actuators </a:t>
            </a:r>
          </a:p>
          <a:p>
            <a:pPr lvl="1"/>
            <a:r>
              <a:rPr lang="en-US" dirty="0" smtClean="0"/>
              <a:t>Partitioning </a:t>
            </a:r>
            <a:r>
              <a:rPr lang="en-US" dirty="0"/>
              <a:t>of software functions among controllers 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networks (CAN, </a:t>
            </a:r>
            <a:r>
              <a:rPr lang="en-US" dirty="0" err="1"/>
              <a:t>FlexRay</a:t>
            </a:r>
            <a:r>
              <a:rPr lang="en-US" dirty="0"/>
              <a:t>, Ethernet, etc.) 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distribution </a:t>
            </a:r>
          </a:p>
          <a:p>
            <a:pPr>
              <a:spcBef>
                <a:spcPts val="1200"/>
              </a:spcBef>
            </a:pPr>
            <a:r>
              <a:rPr lang="en-US" dirty="0"/>
              <a:t>Considerations for fault handling (redundancies, back-up modes), </a:t>
            </a:r>
            <a:r>
              <a:rPr lang="en-US" dirty="0" smtClean="0"/>
              <a:t>and for </a:t>
            </a:r>
            <a:r>
              <a:rPr lang="en-US" dirty="0"/>
              <a:t>product </a:t>
            </a:r>
            <a:r>
              <a:rPr lang="en-US" dirty="0" smtClean="0"/>
              <a:t>quality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19200"/>
            <a:ext cx="131444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33600"/>
            <a:ext cx="93465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4" y="38100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tion Button: Beginning 3">
            <a:hlinkClick r:id="" action="ppaction://noaction" highlightClick="1"/>
          </p:cNvPr>
          <p:cNvSpPr/>
          <p:nvPr/>
        </p:nvSpPr>
        <p:spPr>
          <a:xfrm>
            <a:off x="4419600" y="6019800"/>
            <a:ext cx="533400" cy="228600"/>
          </a:xfrm>
          <a:prstGeom prst="actionButtonBeginn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34" y="0"/>
            <a:ext cx="8229600" cy="533400"/>
          </a:xfrm>
        </p:spPr>
        <p:txBody>
          <a:bodyPr/>
          <a:lstStyle/>
          <a:p>
            <a:r>
              <a:rPr lang="en-US" sz="2800" b="1" dirty="0">
                <a:solidFill>
                  <a:schemeClr val="dk1"/>
                </a:solidFill>
              </a:rPr>
              <a:t>EA3.x vs. EA4.x Technology Comparison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</p:spPr>
        <p:txBody>
          <a:bodyPr/>
          <a:lstStyle/>
          <a:p>
            <a:fld id="{7828318E-0498-4BAA-B4CA-D20118204F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68404"/>
              </p:ext>
            </p:extLst>
          </p:nvPr>
        </p:nvGraphicFramePr>
        <p:xfrm>
          <a:off x="152400" y="1660089"/>
          <a:ext cx="7848600" cy="48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Worksheet" r:id="rId3" imgW="9486802" imgH="5915055" progId="Excel.Sheet.12">
                  <p:embed/>
                </p:oleObj>
              </mc:Choice>
              <mc:Fallback>
                <p:oleObj name="Worksheet" r:id="rId3" imgW="9486802" imgH="59150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660089"/>
                        <a:ext cx="7848600" cy="48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895600" y="2163843"/>
            <a:ext cx="5181600" cy="495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0" y="1397432"/>
            <a:ext cx="135966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Performance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13" idx="2"/>
            <a:endCxn id="11" idx="3"/>
          </p:cNvCxnSpPr>
          <p:nvPr/>
        </p:nvCxnSpPr>
        <p:spPr>
          <a:xfrm flipH="1">
            <a:off x="8077201" y="3931620"/>
            <a:ext cx="293497" cy="194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191001" y="3992643"/>
            <a:ext cx="3886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8071" y="3593066"/>
            <a:ext cx="9252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Security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267199" y="3383042"/>
            <a:ext cx="3810001" cy="203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0" idx="2"/>
            <a:endCxn id="18" idx="3"/>
          </p:cNvCxnSpPr>
          <p:nvPr/>
        </p:nvCxnSpPr>
        <p:spPr>
          <a:xfrm flipH="1">
            <a:off x="8077200" y="3204321"/>
            <a:ext cx="192852" cy="28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10870" y="2896544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971800" y="6042955"/>
            <a:ext cx="5105400" cy="197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5" idx="2"/>
          </p:cNvCxnSpPr>
          <p:nvPr/>
        </p:nvCxnSpPr>
        <p:spPr>
          <a:xfrm flipH="1">
            <a:off x="7510870" y="5273784"/>
            <a:ext cx="859828" cy="769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57576" y="4935230"/>
            <a:ext cx="10262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AutoSAR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971800" y="6354843"/>
            <a:ext cx="5105400" cy="197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8" idx="2"/>
            <a:endCxn id="26" idx="3"/>
          </p:cNvCxnSpPr>
          <p:nvPr/>
        </p:nvCxnSpPr>
        <p:spPr>
          <a:xfrm flipH="1">
            <a:off x="8077200" y="5996923"/>
            <a:ext cx="422298" cy="456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60541" y="5658369"/>
            <a:ext cx="12779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Commercial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7" idx="2"/>
            <a:endCxn id="6" idx="3"/>
          </p:cNvCxnSpPr>
          <p:nvPr/>
        </p:nvCxnSpPr>
        <p:spPr>
          <a:xfrm flipH="1">
            <a:off x="8077200" y="1735986"/>
            <a:ext cx="375034" cy="675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16389"/>
            <a:ext cx="1207385" cy="9988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3217"/>
            <a:ext cx="1600200" cy="10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15450</TotalTime>
  <Words>917</Words>
  <Application>Microsoft Office PowerPoint</Application>
  <PresentationFormat>On-screen Show (4:3)</PresentationFormat>
  <Paragraphs>158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2014 Internal Template_Final</vt:lpstr>
      <vt:lpstr>Worksheet</vt:lpstr>
      <vt:lpstr>Document</vt:lpstr>
      <vt:lpstr>ME/PE COMMUNICATIONS IMPROVEMENT</vt:lpstr>
      <vt:lpstr>ME/PE Co-location Optimization</vt:lpstr>
      <vt:lpstr>PowerPoint Presentation</vt:lpstr>
      <vt:lpstr>Value Managed Technology</vt:lpstr>
      <vt:lpstr>Value-Managed Technology Goals</vt:lpstr>
      <vt:lpstr>Tech Plan Q3 – Update </vt:lpstr>
      <vt:lpstr>Loss of Assist  Roadmap</vt:lpstr>
      <vt:lpstr>Key Enablers - System Elements &amp; Design</vt:lpstr>
      <vt:lpstr>EA3.x vs. EA4.x Technology Comparison Chart</vt:lpstr>
      <vt:lpstr>High Level EA4.x Chipset Timing</vt:lpstr>
      <vt:lpstr>EA4.x Application Timing</vt:lpstr>
      <vt:lpstr>EA4.x Timing for PSA 1V5 Summary</vt:lpstr>
      <vt:lpstr>Dual Wound Motor &amp; Dual Inverter</vt:lpstr>
      <vt:lpstr>Quote Challenges Associated with Motors</vt:lpstr>
      <vt:lpstr>ECU minimization and MPP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Sizelove, Bradley</cp:lastModifiedBy>
  <cp:revision>496</cp:revision>
  <cp:lastPrinted>2014-09-17T15:44:43Z</cp:lastPrinted>
  <dcterms:created xsi:type="dcterms:W3CDTF">2014-01-09T14:32:49Z</dcterms:created>
  <dcterms:modified xsi:type="dcterms:W3CDTF">2014-10-14T16:08:25Z</dcterms:modified>
</cp:coreProperties>
</file>