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68" r:id="rId3"/>
    <p:sldId id="265" r:id="rId4"/>
    <p:sldId id="267" r:id="rId5"/>
    <p:sldId id="259" r:id="rId6"/>
    <p:sldId id="258" r:id="rId7"/>
    <p:sldId id="257" r:id="rId8"/>
    <p:sldId id="260" r:id="rId9"/>
    <p:sldId id="262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3" autoAdjust="0"/>
    <p:restoredTop sz="94660"/>
  </p:normalViewPr>
  <p:slideViewPr>
    <p:cSldViewPr>
      <p:cViewPr varScale="1">
        <p:scale>
          <a:sx n="86" d="100"/>
          <a:sy n="86" d="100"/>
        </p:scale>
        <p:origin x="-87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8B633-DBE5-47A0-890C-DEFEA44B92EC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853E9-4A2E-409D-83D4-99046BCBA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06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989399-9D01-4588-90B0-E9E0BF0EC5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112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799"/>
          </a:xfrm>
          <a:prstGeom prst="rect">
            <a:avLst/>
          </a:prstGeom>
        </p:spPr>
        <p:txBody>
          <a:bodyPr lIns="89926" tIns="89926" rIns="89926" bIns="89926" anchor="ctr" anchorCtr="0">
            <a:noAutofit/>
          </a:bodyPr>
          <a:lstStyle/>
          <a:p>
            <a:endParaRPr/>
          </a:p>
        </p:txBody>
      </p:sp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6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8000" y="381000"/>
            <a:ext cx="8099425" cy="1262063"/>
          </a:xfrm>
        </p:spPr>
        <p:txBody>
          <a:bodyPr anchor="b"/>
          <a:lstStyle>
            <a:lvl1pPr algn="l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8000" y="1828800"/>
            <a:ext cx="8102600" cy="530225"/>
          </a:xfrm>
        </p:spPr>
        <p:txBody>
          <a:bodyPr/>
          <a:lstStyle>
            <a:lvl1pPr marL="0" indent="0" algn="l">
              <a:buFont typeface="Wingdings" charset="2"/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1"/>
          </p:nvPr>
        </p:nvSpPr>
        <p:spPr>
          <a:xfrm>
            <a:off x="457200" y="1524000"/>
            <a:ext cx="8229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107363" y="6477000"/>
            <a:ext cx="685800" cy="228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8C1231C3-192C-4DD3-9F67-CC5F711A4CC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419600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1"/>
          </p:nvPr>
        </p:nvSpPr>
        <p:spPr>
          <a:xfrm>
            <a:off x="457200" y="1524000"/>
            <a:ext cx="4038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107363" y="6477000"/>
            <a:ext cx="685800" cy="228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8C1231C3-192C-4DD3-9F67-CC5F711A4CC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24000"/>
            <a:ext cx="4038600" cy="4419600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2"/>
          </p:nvPr>
        </p:nvSpPr>
        <p:spPr>
          <a:xfrm>
            <a:off x="4648200" y="1524000"/>
            <a:ext cx="4038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4"/>
          <a:stretch/>
        </p:blipFill>
        <p:spPr>
          <a:xfrm flipH="1">
            <a:off x="0" y="0"/>
            <a:ext cx="9144000" cy="5809129"/>
          </a:xfrm>
          <a:prstGeom prst="rect">
            <a:avLst/>
          </a:prstGeom>
        </p:spPr>
      </p:pic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5654" name="Rectangle 6"/>
          <p:cNvSpPr>
            <a:spLocks noChangeArrowheads="1"/>
          </p:cNvSpPr>
          <p:nvPr/>
        </p:nvSpPr>
        <p:spPr bwMode="auto">
          <a:xfrm>
            <a:off x="3949700" y="6497637"/>
            <a:ext cx="1689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fld id="{E0E49CF5-A81C-C645-81BA-3739836A328A}" type="datetime4">
              <a:rPr lang="en-US" sz="800">
                <a:solidFill>
                  <a:schemeClr val="bg1">
                    <a:lumMod val="50000"/>
                  </a:schemeClr>
                </a:solidFill>
              </a:rPr>
              <a:pPr algn="ctr"/>
              <a:t>September 30, 2015</a:t>
            </a:fld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5663" name="Rectangle 15"/>
          <p:cNvSpPr>
            <a:spLocks noChangeArrowheads="1"/>
          </p:cNvSpPr>
          <p:nvPr/>
        </p:nvSpPr>
        <p:spPr bwMode="auto">
          <a:xfrm>
            <a:off x="152400" y="6497637"/>
            <a:ext cx="449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Nexteer</a:t>
            </a:r>
            <a:r>
              <a:rPr lang="en-US" sz="800" baseline="0" dirty="0" smtClean="0">
                <a:solidFill>
                  <a:schemeClr val="bg1">
                    <a:lumMod val="50000"/>
                  </a:schemeClr>
                </a:solidFill>
              </a:rPr>
              <a:t> Automotive 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Confidential</a:t>
            </a:r>
            <a:endParaRPr lang="en-US" sz="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730" y="5991603"/>
            <a:ext cx="2615823" cy="509477"/>
          </a:xfrm>
          <a:prstGeom prst="rect">
            <a:avLst/>
          </a:prstGeom>
        </p:spPr>
      </p:pic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7010400" y="6490648"/>
            <a:ext cx="1689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2C77599A-825E-41D2-9D76-138032C595CB}" type="slidenum">
              <a:rPr lang="en-US" sz="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231775" indent="-231775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5425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Symbol" charset="2"/>
        <a:buChar char="-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974725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"/>
        <a:defRPr>
          <a:solidFill>
            <a:schemeClr val="tx1"/>
          </a:solidFill>
          <a:latin typeface="+mn-lt"/>
          <a:ea typeface="ＭＳ Ｐゴシック" charset="-128"/>
        </a:defRPr>
      </a:lvl3pPr>
      <a:lvl4pPr marL="1317625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n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17160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1732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6304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0876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5448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Tech Roadmap Update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October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27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 dirty="0" smtClean="0"/>
              <a:t>Tech Roadmap Oct. 2015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31" y="1219200"/>
            <a:ext cx="855879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439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435935" y="1143000"/>
            <a:ext cx="8229600" cy="4419600"/>
          </a:xfrm>
        </p:spPr>
        <p:txBody>
          <a:bodyPr/>
          <a:lstStyle/>
          <a:p>
            <a:r>
              <a:rPr lang="en-US" dirty="0" smtClean="0"/>
              <a:t>All projects assessed, project status reviewed weekly</a:t>
            </a:r>
          </a:p>
          <a:p>
            <a:r>
              <a:rPr lang="en-US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Scale </a:t>
            </a:r>
            <a:r>
              <a:rPr lang="en-US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factor for multiple </a:t>
            </a:r>
            <a:r>
              <a:rPr lang="en-US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attributes including</a:t>
            </a:r>
          </a:p>
          <a:p>
            <a:pPr lvl="1">
              <a:spcBef>
                <a:spcPts val="480"/>
              </a:spcBef>
              <a:spcAft>
                <a:spcPts val="0"/>
              </a:spcAft>
              <a:buFont typeface="Arial"/>
              <a:buChar char="■"/>
            </a:pPr>
            <a:r>
              <a:rPr lang="en-US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Cost</a:t>
            </a:r>
          </a:p>
          <a:p>
            <a:pPr lvl="1">
              <a:spcBef>
                <a:spcPts val="480"/>
              </a:spcBef>
              <a:spcAft>
                <a:spcPts val="0"/>
              </a:spcAft>
              <a:buFont typeface="Arial"/>
              <a:buChar char="■"/>
            </a:pPr>
            <a:r>
              <a:rPr lang="en-US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Mass</a:t>
            </a:r>
          </a:p>
          <a:p>
            <a:pPr lvl="1">
              <a:spcBef>
                <a:spcPts val="480"/>
              </a:spcBef>
              <a:spcAft>
                <a:spcPts val="0"/>
              </a:spcAft>
              <a:buFont typeface="Arial"/>
              <a:buChar char="■"/>
            </a:pPr>
            <a:r>
              <a:rPr lang="en-US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Packaging</a:t>
            </a:r>
          </a:p>
          <a:p>
            <a:pPr lvl="1">
              <a:spcBef>
                <a:spcPts val="480"/>
              </a:spcBef>
              <a:spcAft>
                <a:spcPts val="0"/>
              </a:spcAft>
              <a:buFont typeface="Arial"/>
              <a:buChar char="■"/>
            </a:pPr>
            <a:r>
              <a:rPr lang="en-US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Performance</a:t>
            </a:r>
          </a:p>
          <a:p>
            <a:pPr lvl="0">
              <a:spcBef>
                <a:spcPts val="480"/>
              </a:spcBef>
              <a:spcAft>
                <a:spcPts val="0"/>
              </a:spcAft>
              <a:buFont typeface="Arial"/>
              <a:buChar char="■"/>
            </a:pPr>
            <a:r>
              <a:rPr lang="en-US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Rating </a:t>
            </a:r>
            <a:r>
              <a:rPr lang="en-US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scale considers </a:t>
            </a:r>
            <a:r>
              <a:rPr lang="en-US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trade offs between </a:t>
            </a:r>
            <a:r>
              <a:rPr lang="en-US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attributes</a:t>
            </a:r>
            <a:endParaRPr lang="en-US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r>
              <a:rPr lang="en-US" dirty="0" smtClean="0"/>
              <a:t>120 </a:t>
            </a:r>
            <a:r>
              <a:rPr lang="en-US" dirty="0" smtClean="0"/>
              <a:t>Total Active Projects</a:t>
            </a:r>
          </a:p>
          <a:p>
            <a:r>
              <a:rPr lang="en-US" dirty="0" smtClean="0"/>
              <a:t>13.5% </a:t>
            </a:r>
            <a:r>
              <a:rPr lang="en-US" dirty="0" smtClean="0"/>
              <a:t>Value Improvement average over current state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91673" y="2030798"/>
            <a:ext cx="4323812" cy="1792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Quality</a:t>
            </a:r>
          </a:p>
          <a:p>
            <a:pPr marL="800100" lvl="1" indent="-34290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Value Stream/Risk Reduction</a:t>
            </a:r>
          </a:p>
          <a:p>
            <a:pPr marL="800100" lvl="1" indent="-34290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Developmental Efficiency</a:t>
            </a:r>
          </a:p>
          <a:p>
            <a:pPr marL="800100" lvl="1" indent="-34290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Growth Opportunity</a:t>
            </a:r>
          </a:p>
          <a:p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669" y="5095875"/>
            <a:ext cx="632460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 bwMode="auto">
          <a:xfrm>
            <a:off x="457200" y="762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Tech Roadmap Oct. 2015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967111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Connector 58"/>
          <p:cNvCxnSpPr/>
          <p:nvPr/>
        </p:nvCxnSpPr>
        <p:spPr>
          <a:xfrm flipH="1">
            <a:off x="8181937" y="1900583"/>
            <a:ext cx="1213" cy="4261865"/>
          </a:xfrm>
          <a:prstGeom prst="line">
            <a:avLst/>
          </a:prstGeom>
          <a:ln w="31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720070" y="1890830"/>
            <a:ext cx="1213" cy="4261865"/>
          </a:xfrm>
          <a:prstGeom prst="line">
            <a:avLst/>
          </a:prstGeom>
          <a:ln w="31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799888" y="1883735"/>
            <a:ext cx="20133" cy="4297321"/>
          </a:xfrm>
          <a:prstGeom prst="line">
            <a:avLst/>
          </a:prstGeom>
          <a:ln w="31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5938810" y="1897906"/>
            <a:ext cx="1213" cy="4261865"/>
          </a:xfrm>
          <a:prstGeom prst="line">
            <a:avLst/>
          </a:prstGeom>
          <a:ln w="31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037547" y="1912077"/>
            <a:ext cx="1213" cy="4261865"/>
          </a:xfrm>
          <a:prstGeom prst="line">
            <a:avLst/>
          </a:prstGeom>
          <a:ln w="31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653232" y="1897925"/>
            <a:ext cx="1213" cy="4261865"/>
          </a:xfrm>
          <a:prstGeom prst="line">
            <a:avLst/>
          </a:prstGeom>
          <a:ln w="31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098210" y="1076260"/>
            <a:ext cx="978794" cy="156695"/>
          </a:xfrm>
          <a:prstGeom prst="rect">
            <a:avLst/>
          </a:prstGeom>
          <a:gradFill flip="none"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6" name="Rectangle 5"/>
          <p:cNvSpPr/>
          <p:nvPr/>
        </p:nvSpPr>
        <p:spPr>
          <a:xfrm>
            <a:off x="3185664" y="1075719"/>
            <a:ext cx="1012064" cy="163512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accent2">
                  <a:lumMod val="75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1770189" y="883524"/>
            <a:ext cx="1751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Milestone 1</a:t>
            </a:r>
            <a:endParaRPr lang="en-US" sz="1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01995" y="889264"/>
            <a:ext cx="15712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Milestone 0</a:t>
            </a:r>
            <a:endParaRPr lang="en-US" sz="1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197252" y="878631"/>
            <a:ext cx="1000476" cy="24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Milestone 2</a:t>
            </a:r>
            <a:endParaRPr lang="en-US" sz="1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013296" y="889676"/>
            <a:ext cx="15325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Milestone 3</a:t>
            </a:r>
            <a:endParaRPr lang="en-US" sz="1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090695" y="888519"/>
            <a:ext cx="16613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Milestone 4</a:t>
            </a:r>
            <a:endParaRPr lang="en-US" sz="1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229413" y="889676"/>
            <a:ext cx="1648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Milestone 5</a:t>
            </a:r>
            <a:endParaRPr lang="en-US" sz="1000" b="1" dirty="0"/>
          </a:p>
        </p:txBody>
      </p:sp>
      <p:sp>
        <p:nvSpPr>
          <p:cNvPr id="17" name="Rectangle 16"/>
          <p:cNvSpPr/>
          <p:nvPr/>
        </p:nvSpPr>
        <p:spPr>
          <a:xfrm>
            <a:off x="2142470" y="1075719"/>
            <a:ext cx="978794" cy="156695"/>
          </a:xfrm>
          <a:prstGeom prst="rect">
            <a:avLst/>
          </a:prstGeom>
          <a:gradFill flip="none" rotWithShape="1">
            <a:gsLst>
              <a:gs pos="100000">
                <a:srgbClr val="FFFF00"/>
              </a:gs>
              <a:gs pos="25400">
                <a:srgbClr val="FF6600"/>
              </a:gs>
              <a:gs pos="0">
                <a:srgbClr val="FF0000"/>
              </a:gs>
              <a:gs pos="100000">
                <a:srgbClr val="000082">
                  <a:tint val="23500"/>
                  <a:satMod val="160000"/>
                </a:srgb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8" name="Rectangle 17"/>
          <p:cNvSpPr/>
          <p:nvPr/>
        </p:nvSpPr>
        <p:spPr>
          <a:xfrm>
            <a:off x="4303071" y="1082536"/>
            <a:ext cx="978794" cy="15669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9" name="Rectangle 18"/>
          <p:cNvSpPr/>
          <p:nvPr/>
        </p:nvSpPr>
        <p:spPr>
          <a:xfrm>
            <a:off x="5444864" y="1070977"/>
            <a:ext cx="978794" cy="15669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0" name="Rectangle 19"/>
          <p:cNvSpPr/>
          <p:nvPr/>
        </p:nvSpPr>
        <p:spPr>
          <a:xfrm>
            <a:off x="6564264" y="1082536"/>
            <a:ext cx="978794" cy="15669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100000">
                <a:srgbClr val="00B050"/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1" name="Rounded Rectangle 20"/>
          <p:cNvSpPr/>
          <p:nvPr/>
        </p:nvSpPr>
        <p:spPr>
          <a:xfrm rot="16200000">
            <a:off x="124661" y="1371011"/>
            <a:ext cx="1102343" cy="50227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Process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154272" y="1360212"/>
            <a:ext cx="978794" cy="502276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Proof of Concept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218934" y="1360212"/>
            <a:ext cx="978794" cy="502276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DEV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438555" y="1360212"/>
            <a:ext cx="1017431" cy="502276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PV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6590416" y="1360212"/>
            <a:ext cx="978794" cy="502276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Production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684450" y="1374382"/>
            <a:ext cx="978794" cy="488105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Review w/ Product Team</a:t>
            </a:r>
          </a:p>
        </p:txBody>
      </p:sp>
      <p:sp>
        <p:nvSpPr>
          <p:cNvPr id="29" name="Rounded Rectangle 28"/>
          <p:cNvSpPr/>
          <p:nvPr/>
        </p:nvSpPr>
        <p:spPr>
          <a:xfrm rot="16200000">
            <a:off x="217479" y="5337701"/>
            <a:ext cx="941594" cy="50227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Risk Assessment</a:t>
            </a:r>
            <a:endParaRPr lang="en-US" sz="900" b="1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1586394" y="1883754"/>
            <a:ext cx="1213" cy="4261865"/>
          </a:xfrm>
          <a:prstGeom prst="line">
            <a:avLst/>
          </a:prstGeom>
          <a:ln w="31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1102796" y="3976385"/>
            <a:ext cx="981304" cy="45421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Big Bang Initiatives</a:t>
            </a:r>
          </a:p>
          <a:p>
            <a:pPr algn="ctr"/>
            <a:r>
              <a:rPr lang="en-US" sz="900" i="1" dirty="0" smtClean="0">
                <a:solidFill>
                  <a:schemeClr val="tx1"/>
                </a:solidFill>
              </a:rPr>
              <a:t>Davis</a:t>
            </a:r>
            <a:endParaRPr lang="en-US" sz="900" i="1" dirty="0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 rot="16200000">
            <a:off x="186900" y="4204001"/>
            <a:ext cx="978773" cy="50227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Supporting Activities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 rot="16200000">
            <a:off x="-48784" y="2831466"/>
            <a:ext cx="1449236" cy="50227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Staff Linkage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1096997" y="1369737"/>
            <a:ext cx="978794" cy="502276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New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1111168" y="2387645"/>
            <a:ext cx="3086560" cy="307942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Future</a:t>
            </a:r>
          </a:p>
          <a:p>
            <a:pPr algn="ctr"/>
            <a:r>
              <a:rPr lang="en-US" sz="900" i="1" dirty="0" smtClean="0">
                <a:solidFill>
                  <a:schemeClr val="tx1"/>
                </a:solidFill>
              </a:rPr>
              <a:t>Zurask</a:t>
            </a:r>
            <a:r>
              <a:rPr lang="en-US" sz="900" dirty="0" smtClean="0">
                <a:solidFill>
                  <a:schemeClr val="tx1"/>
                </a:solidFill>
              </a:rPr>
              <a:t>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3234597" y="2771688"/>
            <a:ext cx="2210267" cy="307942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Core</a:t>
            </a:r>
          </a:p>
          <a:p>
            <a:pPr algn="ctr"/>
            <a:r>
              <a:rPr lang="en-US" sz="900" i="1" dirty="0" smtClean="0">
                <a:solidFill>
                  <a:schemeClr val="tx1"/>
                </a:solidFill>
              </a:rPr>
              <a:t>Haller, Sizelove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5438555" y="3526576"/>
            <a:ext cx="3248441" cy="307942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Current / CIP</a:t>
            </a:r>
          </a:p>
          <a:p>
            <a:pPr algn="ctr"/>
            <a:r>
              <a:rPr lang="en-US" sz="900" i="1" dirty="0" smtClean="0">
                <a:solidFill>
                  <a:schemeClr val="tx1"/>
                </a:solidFill>
              </a:rPr>
              <a:t>Burns, Davis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1095701" y="4500940"/>
            <a:ext cx="981304" cy="45421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Brush CIP Workshops</a:t>
            </a:r>
          </a:p>
          <a:p>
            <a:pPr algn="ctr"/>
            <a:r>
              <a:rPr lang="en-US" sz="900" i="1" dirty="0" smtClean="0">
                <a:solidFill>
                  <a:schemeClr val="tx1"/>
                </a:solidFill>
              </a:rPr>
              <a:t>Huang</a:t>
            </a:r>
            <a:endParaRPr lang="en-US" sz="900" i="1" dirty="0">
              <a:solidFill>
                <a:schemeClr val="tx1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2644927" y="5149941"/>
            <a:ext cx="3786551" cy="23562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Red = Date Delayed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2659098" y="5440570"/>
            <a:ext cx="3786551" cy="23562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Yellow = Date at Risk</a:t>
            </a:r>
          </a:p>
        </p:txBody>
      </p:sp>
      <p:sp>
        <p:nvSpPr>
          <p:cNvPr id="8" name="Rounded Rectangle 7"/>
          <p:cNvSpPr/>
          <p:nvPr/>
        </p:nvSpPr>
        <p:spPr>
          <a:xfrm flipH="1">
            <a:off x="3738844" y="5239590"/>
            <a:ext cx="131265" cy="58907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ounded Rectangle 84"/>
          <p:cNvSpPr/>
          <p:nvPr/>
        </p:nvSpPr>
        <p:spPr>
          <a:xfrm flipH="1">
            <a:off x="3729742" y="5521593"/>
            <a:ext cx="131265" cy="58907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ounded Rectangle 85"/>
          <p:cNvSpPr/>
          <p:nvPr/>
        </p:nvSpPr>
        <p:spPr>
          <a:xfrm>
            <a:off x="2662636" y="5752465"/>
            <a:ext cx="3786551" cy="23562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Green = Date on Track</a:t>
            </a:r>
          </a:p>
        </p:txBody>
      </p:sp>
      <p:sp>
        <p:nvSpPr>
          <p:cNvPr id="87" name="Rounded Rectangle 86"/>
          <p:cNvSpPr/>
          <p:nvPr/>
        </p:nvSpPr>
        <p:spPr>
          <a:xfrm flipH="1">
            <a:off x="3733280" y="5833488"/>
            <a:ext cx="131265" cy="58907"/>
          </a:xfrm>
          <a:prstGeom prst="roundRect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44832" y="1949451"/>
            <a:ext cx="89321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i="1" dirty="0" smtClean="0"/>
              <a:t>No longer tracked by Tech Roadmap</a:t>
            </a:r>
            <a:endParaRPr lang="en-US" sz="600" i="1" dirty="0"/>
          </a:p>
        </p:txBody>
      </p:sp>
      <p:sp>
        <p:nvSpPr>
          <p:cNvPr id="88" name="TextBox 87"/>
          <p:cNvSpPr txBox="1"/>
          <p:nvPr/>
        </p:nvSpPr>
        <p:spPr>
          <a:xfrm>
            <a:off x="6603941" y="1988655"/>
            <a:ext cx="893211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i="1" dirty="0" smtClean="0"/>
              <a:t>In a Program at SOP</a:t>
            </a:r>
            <a:endParaRPr lang="en-US" sz="600" i="1" dirty="0"/>
          </a:p>
        </p:txBody>
      </p:sp>
      <p:sp>
        <p:nvSpPr>
          <p:cNvPr id="89" name="TextBox 88"/>
          <p:cNvSpPr txBox="1"/>
          <p:nvPr/>
        </p:nvSpPr>
        <p:spPr>
          <a:xfrm>
            <a:off x="5501647" y="1928395"/>
            <a:ext cx="89321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i="1" dirty="0" smtClean="0"/>
              <a:t>Ready to Use – </a:t>
            </a:r>
          </a:p>
          <a:p>
            <a:pPr algn="ctr"/>
            <a:r>
              <a:rPr lang="en-US" sz="600" i="1" dirty="0" smtClean="0"/>
              <a:t>On the Shelf</a:t>
            </a:r>
            <a:endParaRPr lang="en-US" sz="600" i="1" dirty="0"/>
          </a:p>
        </p:txBody>
      </p:sp>
      <p:sp>
        <p:nvSpPr>
          <p:cNvPr id="90" name="TextBox 89"/>
          <p:cNvSpPr txBox="1"/>
          <p:nvPr/>
        </p:nvSpPr>
        <p:spPr>
          <a:xfrm>
            <a:off x="3272255" y="1931933"/>
            <a:ext cx="89321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i="1" dirty="0" smtClean="0"/>
              <a:t>Ready for Project Transfer</a:t>
            </a:r>
            <a:endParaRPr lang="en-US" sz="600" i="1" dirty="0"/>
          </a:p>
        </p:txBody>
      </p:sp>
      <p:sp>
        <p:nvSpPr>
          <p:cNvPr id="91" name="TextBox 90"/>
          <p:cNvSpPr txBox="1"/>
          <p:nvPr/>
        </p:nvSpPr>
        <p:spPr>
          <a:xfrm>
            <a:off x="2212493" y="1924838"/>
            <a:ext cx="89321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i="1" dirty="0" smtClean="0"/>
              <a:t>Product Team Review &amp; Approval</a:t>
            </a:r>
            <a:endParaRPr lang="en-US" sz="600" i="1" dirty="0"/>
          </a:p>
        </p:txBody>
      </p:sp>
      <p:sp>
        <p:nvSpPr>
          <p:cNvPr id="92" name="TextBox 91"/>
          <p:cNvSpPr txBox="1"/>
          <p:nvPr/>
        </p:nvSpPr>
        <p:spPr>
          <a:xfrm>
            <a:off x="1142098" y="1970908"/>
            <a:ext cx="893211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i="1" dirty="0" smtClean="0"/>
              <a:t>Concept</a:t>
            </a:r>
            <a:endParaRPr lang="en-US" sz="600" i="1" dirty="0"/>
          </a:p>
        </p:txBody>
      </p:sp>
      <p:sp>
        <p:nvSpPr>
          <p:cNvPr id="99" name="Rounded Rectangle 98"/>
          <p:cNvSpPr/>
          <p:nvPr/>
        </p:nvSpPr>
        <p:spPr>
          <a:xfrm>
            <a:off x="1111168" y="6262577"/>
            <a:ext cx="6431890" cy="260520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dirty="0" smtClean="0">
                <a:solidFill>
                  <a:schemeClr val="tx1"/>
                </a:solidFill>
              </a:rPr>
              <a:t>Weekly Meetings to Review Status</a:t>
            </a:r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4314995" y="1374383"/>
            <a:ext cx="1017431" cy="502276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DV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78087" y="1931933"/>
            <a:ext cx="89321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i="1" dirty="0" smtClean="0"/>
              <a:t>Validation in Process</a:t>
            </a:r>
            <a:endParaRPr lang="en-US" sz="600" i="1" dirty="0"/>
          </a:p>
        </p:txBody>
      </p:sp>
      <p:sp>
        <p:nvSpPr>
          <p:cNvPr id="55" name="Rectangle 54"/>
          <p:cNvSpPr/>
          <p:nvPr/>
        </p:nvSpPr>
        <p:spPr>
          <a:xfrm>
            <a:off x="7665524" y="1088294"/>
            <a:ext cx="978794" cy="156695"/>
          </a:xfrm>
          <a:prstGeom prst="rect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7339299" y="886808"/>
            <a:ext cx="1648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Closed</a:t>
            </a:r>
            <a:endParaRPr lang="en-US" sz="1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417614" y="4166013"/>
            <a:ext cx="1688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Note:  Initiatives may go into Tech Roadmap if further development is required or directly to ECR/CR/CRB</a:t>
            </a:r>
            <a:endParaRPr lang="en-US" sz="900" dirty="0"/>
          </a:p>
        </p:txBody>
      </p:sp>
      <p:sp>
        <p:nvSpPr>
          <p:cNvPr id="7" name="Right Arrow 6"/>
          <p:cNvSpPr/>
          <p:nvPr/>
        </p:nvSpPr>
        <p:spPr>
          <a:xfrm>
            <a:off x="2147133" y="4216852"/>
            <a:ext cx="296213" cy="52455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4809954" y="3979923"/>
            <a:ext cx="3883195" cy="963432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CIP Advanced Planning Roadmap/Overlay </a:t>
            </a:r>
          </a:p>
          <a:p>
            <a:pPr algn="ctr"/>
            <a:r>
              <a:rPr lang="en-US" sz="900" i="1" dirty="0" smtClean="0">
                <a:solidFill>
                  <a:schemeClr val="tx1"/>
                </a:solidFill>
              </a:rPr>
              <a:t>Linkage to Program Timing, Bundled Validation Windows</a:t>
            </a:r>
            <a:endParaRPr lang="en-US" sz="900" i="1" dirty="0">
              <a:solidFill>
                <a:schemeClr val="tx1"/>
              </a:solidFill>
            </a:endParaRPr>
          </a:p>
          <a:p>
            <a:pPr algn="ctr"/>
            <a:r>
              <a:rPr lang="en-US" sz="900" i="1" dirty="0" smtClean="0">
                <a:solidFill>
                  <a:schemeClr val="tx1"/>
                </a:solidFill>
              </a:rPr>
              <a:t>and  Target SOP Windows</a:t>
            </a:r>
            <a:endParaRPr lang="en-US" sz="900" i="1" dirty="0">
              <a:solidFill>
                <a:schemeClr val="tx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5501647" y="2787608"/>
            <a:ext cx="944003" cy="292022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Core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smtClean="0">
                <a:solidFill>
                  <a:schemeClr val="tx1"/>
                </a:solidFill>
              </a:rPr>
              <a:t>– CAT 1</a:t>
            </a:r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4348987" y="3160352"/>
            <a:ext cx="3248441" cy="307942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Application</a:t>
            </a:r>
          </a:p>
          <a:p>
            <a:pPr algn="ctr"/>
            <a:r>
              <a:rPr lang="en-US" sz="900" i="1" dirty="0" smtClean="0">
                <a:solidFill>
                  <a:schemeClr val="tx1"/>
                </a:solidFill>
              </a:rPr>
              <a:t>Singh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2" name="Title 1"/>
          <p:cNvSpPr txBox="1">
            <a:spLocks/>
          </p:cNvSpPr>
          <p:nvPr/>
        </p:nvSpPr>
        <p:spPr bwMode="auto">
          <a:xfrm>
            <a:off x="457200" y="762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Tech Roadmap Oct. 2015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22568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393234"/>
            <a:ext cx="3101999" cy="2464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9" name="Shape 319"/>
          <p:cNvSpPr txBox="1">
            <a:spLocks noGrp="1"/>
          </p:cNvSpPr>
          <p:nvPr>
            <p:ph type="body" idx="4294967295"/>
          </p:nvPr>
        </p:nvSpPr>
        <p:spPr>
          <a:xfrm>
            <a:off x="152400" y="990600"/>
            <a:ext cx="8242479" cy="52443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>
              <a:lnSpc>
                <a:spcPct val="80000"/>
              </a:lnSpc>
              <a:buNone/>
            </a:pPr>
            <a:r>
              <a:rPr lang="en-US" sz="2800" dirty="0" smtClean="0"/>
              <a:t>Technology Planning Goals</a:t>
            </a:r>
          </a:p>
          <a:p>
            <a:pPr lvl="1"/>
            <a:r>
              <a:rPr lang="en-US" dirty="0" smtClean="0">
                <a:sym typeface="Arial"/>
              </a:rPr>
              <a:t>Develop </a:t>
            </a:r>
            <a:r>
              <a:rPr lang="en-US" dirty="0">
                <a:sym typeface="Arial"/>
              </a:rPr>
              <a:t>technologies to meet future customers </a:t>
            </a:r>
            <a:r>
              <a:rPr lang="en-US" dirty="0" smtClean="0">
                <a:sym typeface="Arial"/>
              </a:rPr>
              <a:t>&amp; business </a:t>
            </a:r>
            <a:r>
              <a:rPr lang="en-US" dirty="0">
                <a:sym typeface="Arial"/>
              </a:rPr>
              <a:t>needs </a:t>
            </a:r>
          </a:p>
          <a:p>
            <a:pPr lvl="1"/>
            <a:r>
              <a:rPr lang="en-US" dirty="0">
                <a:sym typeface="Arial"/>
              </a:rPr>
              <a:t>Ensure technology for future market growth and </a:t>
            </a:r>
            <a:r>
              <a:rPr lang="en-US" dirty="0" smtClean="0">
                <a:sym typeface="Arial"/>
              </a:rPr>
              <a:t>strength</a:t>
            </a:r>
          </a:p>
          <a:p>
            <a:pPr lvl="1"/>
            <a:r>
              <a:rPr lang="en-US" dirty="0" smtClean="0">
                <a:sym typeface="Arial"/>
              </a:rPr>
              <a:t>Manage resources and prioritize projects</a:t>
            </a:r>
          </a:p>
          <a:p>
            <a:pPr lvl="1"/>
            <a:r>
              <a:rPr lang="en-US" dirty="0" smtClean="0">
                <a:sym typeface="Arial"/>
              </a:rPr>
              <a:t>Provide look across to CIP initiatives</a:t>
            </a:r>
          </a:p>
          <a:p>
            <a:pPr lvl="1"/>
            <a:r>
              <a:rPr lang="en-US" dirty="0" smtClean="0">
                <a:sym typeface="Arial"/>
              </a:rPr>
              <a:t>Provide “shopping list” for Pursuit activities</a:t>
            </a:r>
          </a:p>
          <a:p>
            <a:pPr marL="346075" lvl="1" indent="0">
              <a:buNone/>
            </a:pPr>
            <a:endParaRPr lang="en-US" b="1" dirty="0" smtClean="0">
              <a:sym typeface="Arial"/>
            </a:endParaRPr>
          </a:p>
          <a:p>
            <a:pPr marL="0" marR="0" lvl="0" indent="0">
              <a:buNone/>
            </a:pPr>
            <a:r>
              <a:rPr lang="en-US" sz="2800" dirty="0" smtClean="0"/>
              <a:t>Tech Planning Enhancements</a:t>
            </a:r>
          </a:p>
          <a:p>
            <a:pPr lvl="1"/>
            <a:r>
              <a:rPr lang="en-US" dirty="0" smtClean="0">
                <a:sym typeface="Arial"/>
              </a:rPr>
              <a:t>Added Advanced Manufacturing projects</a:t>
            </a:r>
          </a:p>
          <a:p>
            <a:pPr lvl="1"/>
            <a:r>
              <a:rPr lang="en-US" dirty="0" smtClean="0">
                <a:sym typeface="Arial"/>
              </a:rPr>
              <a:t>Added CEPS Big Bang projects</a:t>
            </a:r>
            <a:endParaRPr lang="en-US" dirty="0">
              <a:sym typeface="Arial"/>
            </a:endParaRPr>
          </a:p>
          <a:p>
            <a:pPr lvl="1"/>
            <a:r>
              <a:rPr lang="en-US" dirty="0" smtClean="0">
                <a:sym typeface="Arial"/>
              </a:rPr>
              <a:t>Added Suzhou Technical Center projects</a:t>
            </a:r>
            <a:endParaRPr lang="en-US" dirty="0">
              <a:sym typeface="Arial"/>
            </a:endParaRPr>
          </a:p>
          <a:p>
            <a:pPr lvl="1"/>
            <a:endParaRPr lang="en-US" dirty="0">
              <a:sym typeface="Arial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762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Tech Roadmap Oct. 2015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25338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 dirty="0" smtClean="0"/>
              <a:t>Tech Roadmap Oct. 2015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990600"/>
            <a:ext cx="8305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47500" lnSpcReduction="20000"/>
          </a:bodyPr>
          <a:lstStyle>
            <a:lvl1pPr marL="228600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Symbol" pitchFamily="18" charset="2"/>
              <a:buChar char="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7472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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1127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22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Arial" pitchFamily="34" charset="0"/>
              <a:buChar char="–"/>
              <a:defRPr sz="1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860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7432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2004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576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5100" b="1" kern="0" dirty="0" smtClean="0"/>
              <a:t>New Projects</a:t>
            </a:r>
            <a:endParaRPr lang="en-US" sz="5100" b="1" kern="0" dirty="0"/>
          </a:p>
          <a:p>
            <a:r>
              <a:rPr lang="en-US" sz="3600" kern="0" dirty="0"/>
              <a:t>Assist Mechanism REPS - Fully Integrated Single Bearing</a:t>
            </a:r>
          </a:p>
          <a:p>
            <a:r>
              <a:rPr lang="en-US" sz="3600" kern="0" dirty="0"/>
              <a:t>Low FIT Rate (~100 FIT) EPS</a:t>
            </a:r>
          </a:p>
          <a:p>
            <a:r>
              <a:rPr lang="en-US" sz="3600" kern="0" dirty="0"/>
              <a:t>Sensor Offset auto-Correct</a:t>
            </a:r>
          </a:p>
          <a:p>
            <a:r>
              <a:rPr lang="en-US" sz="3600" kern="0" dirty="0"/>
              <a:t>Torque Sensor </a:t>
            </a:r>
            <a:r>
              <a:rPr lang="en-US" sz="3600" kern="0" dirty="0" err="1"/>
              <a:t>LoA</a:t>
            </a:r>
            <a:r>
              <a:rPr lang="en-US" sz="3600" kern="0" dirty="0"/>
              <a:t> Mitigation (HW)</a:t>
            </a:r>
          </a:p>
          <a:p>
            <a:r>
              <a:rPr lang="en-US" sz="3600" kern="0" dirty="0"/>
              <a:t>Dual Inverter Low-side shunt current measurement</a:t>
            </a:r>
          </a:p>
          <a:p>
            <a:r>
              <a:rPr lang="en-US" sz="3600" kern="0" dirty="0"/>
              <a:t>Dual Inverter Phase Current measurement</a:t>
            </a:r>
          </a:p>
          <a:p>
            <a:r>
              <a:rPr lang="en-US" sz="3600" kern="0" dirty="0" smtClean="0"/>
              <a:t>Axial </a:t>
            </a:r>
            <a:r>
              <a:rPr lang="en-US" sz="3600" kern="0" dirty="0"/>
              <a:t>magnetic stack design concept (reduces magnet material by </a:t>
            </a:r>
            <a:r>
              <a:rPr lang="en-US" sz="3600" kern="0" dirty="0" smtClean="0"/>
              <a:t>50%</a:t>
            </a:r>
          </a:p>
          <a:p>
            <a:r>
              <a:rPr lang="en-US" sz="3600" kern="0" dirty="0" smtClean="0"/>
              <a:t>Upper </a:t>
            </a:r>
            <a:r>
              <a:rPr lang="en-US" sz="3600" kern="0" dirty="0"/>
              <a:t>rotor - alternative way to hold magnets</a:t>
            </a:r>
          </a:p>
          <a:p>
            <a:r>
              <a:rPr lang="en-US" sz="3600" kern="0" dirty="0"/>
              <a:t>Lower rotor stator - Alternative material, end tabs over and use thinner </a:t>
            </a:r>
            <a:endParaRPr lang="en-US" sz="3600" kern="0" dirty="0" smtClean="0"/>
          </a:p>
          <a:p>
            <a:r>
              <a:rPr lang="en-US" sz="3600" kern="0" dirty="0" smtClean="0"/>
              <a:t>Probe </a:t>
            </a:r>
            <a:r>
              <a:rPr lang="en-US" sz="3600" kern="0" dirty="0"/>
              <a:t>housing geometry change to allow wave </a:t>
            </a:r>
            <a:r>
              <a:rPr lang="en-US" sz="3600" kern="0" dirty="0" smtClean="0"/>
              <a:t>solder</a:t>
            </a:r>
            <a:endParaRPr lang="en-US" sz="3600" kern="0" dirty="0"/>
          </a:p>
          <a:p>
            <a:r>
              <a:rPr lang="en-US" sz="3600" kern="0" dirty="0"/>
              <a:t>Eliminate </a:t>
            </a:r>
            <a:r>
              <a:rPr lang="en-US" sz="3600" kern="0" dirty="0" err="1"/>
              <a:t>Dy</a:t>
            </a:r>
            <a:r>
              <a:rPr lang="en-US" sz="3600" kern="0" dirty="0"/>
              <a:t> in sensor upper rotor entirely in CEPS for current design</a:t>
            </a:r>
          </a:p>
          <a:p>
            <a:r>
              <a:rPr lang="en-US" sz="3600" kern="0" dirty="0"/>
              <a:t>Replace phase lead solder with compliant pin</a:t>
            </a:r>
          </a:p>
          <a:p>
            <a:r>
              <a:rPr lang="en-US" sz="3600" kern="0" dirty="0"/>
              <a:t>Surface mount board combined with lead frame</a:t>
            </a:r>
          </a:p>
          <a:p>
            <a:r>
              <a:rPr lang="en-US" sz="3600" kern="0" dirty="0"/>
              <a:t>Sensor Gear wheel optimization - alternative way to control audible noise</a:t>
            </a:r>
          </a:p>
          <a:p>
            <a:r>
              <a:rPr lang="en-US" sz="3600" kern="0" dirty="0"/>
              <a:t>Single bearing motor axis – three bearings total between motor and AM</a:t>
            </a:r>
          </a:p>
          <a:p>
            <a:r>
              <a:rPr lang="en-US" sz="3600" kern="0" dirty="0"/>
              <a:t>develop alternate worm machining (low cost)</a:t>
            </a:r>
          </a:p>
        </p:txBody>
      </p:sp>
    </p:spTree>
    <p:extLst>
      <p:ext uri="{BB962C8B-B14F-4D97-AF65-F5344CB8AC3E}">
        <p14:creationId xmlns:p14="http://schemas.microsoft.com/office/powerpoint/2010/main" val="176509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 dirty="0" smtClean="0"/>
              <a:t>Tech Roadmap Oct. 2015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410200" y="914400"/>
            <a:ext cx="36576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228600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Symbol" pitchFamily="18" charset="2"/>
              <a:buChar char="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7472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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1127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22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Arial" pitchFamily="34" charset="0"/>
              <a:buChar char="–"/>
              <a:defRPr sz="1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860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7432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2004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576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2600" b="1" kern="0" dirty="0" smtClean="0"/>
              <a:t>Projects cancelled</a:t>
            </a:r>
            <a:endParaRPr lang="en-US" sz="2600" b="1" kern="0" dirty="0"/>
          </a:p>
          <a:p>
            <a:r>
              <a:rPr lang="en-US" sz="1900" kern="0" dirty="0"/>
              <a:t>Drowsy Driver Research</a:t>
            </a:r>
          </a:p>
          <a:p>
            <a:r>
              <a:rPr lang="en-US" sz="1900" kern="0" dirty="0"/>
              <a:t>Hot Upset Stake Phase 2</a:t>
            </a:r>
          </a:p>
          <a:p>
            <a:r>
              <a:rPr lang="en-US" sz="1900" kern="0" dirty="0"/>
              <a:t>Isolated Wear Plate 2 Groove</a:t>
            </a:r>
          </a:p>
          <a:p>
            <a:r>
              <a:rPr lang="en-US" sz="1900" kern="0" dirty="0"/>
              <a:t>Low Mass Small Diameter Racks</a:t>
            </a:r>
          </a:p>
          <a:p>
            <a:r>
              <a:rPr lang="en-US" sz="1900" kern="0" dirty="0"/>
              <a:t>Observer based fault detection</a:t>
            </a:r>
          </a:p>
          <a:p>
            <a:r>
              <a:rPr lang="en-US" sz="1900" kern="0" dirty="0"/>
              <a:t>Optimized Rack Induction Hardening Process and Requirement Flow Down</a:t>
            </a:r>
          </a:p>
          <a:p>
            <a:endParaRPr lang="en-US" sz="2200" kern="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990600"/>
            <a:ext cx="4953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47500" lnSpcReduction="20000"/>
          </a:bodyPr>
          <a:lstStyle>
            <a:lvl1pPr marL="228600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Symbol" pitchFamily="18" charset="2"/>
              <a:buChar char="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7472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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1127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22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Arial" pitchFamily="34" charset="0"/>
              <a:buChar char="–"/>
              <a:defRPr sz="1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860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7432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2004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576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5100" b="1" kern="0" dirty="0" smtClean="0"/>
              <a:t>Projects completed</a:t>
            </a:r>
            <a:endParaRPr lang="en-US" sz="5100" b="1" kern="0" dirty="0"/>
          </a:p>
          <a:p>
            <a:r>
              <a:rPr lang="en-US" sz="3600" kern="0" dirty="0"/>
              <a:t>Absolute position Gear Train (I ^ 2C)</a:t>
            </a:r>
          </a:p>
          <a:p>
            <a:r>
              <a:rPr lang="en-US" sz="3600" kern="0" dirty="0"/>
              <a:t>Dig. Abs. HW Pos. Sensor (I ^ 2C) - Dual Gear</a:t>
            </a:r>
          </a:p>
          <a:p>
            <a:r>
              <a:rPr lang="en-US" sz="3600" kern="0" dirty="0"/>
              <a:t>Eccentric worm</a:t>
            </a:r>
          </a:p>
          <a:p>
            <a:r>
              <a:rPr lang="en-US" sz="3600" kern="0" dirty="0"/>
              <a:t>FDD Standards / </a:t>
            </a:r>
            <a:r>
              <a:rPr lang="en-US" sz="3600" kern="0" dirty="0" err="1"/>
              <a:t>Autocoding</a:t>
            </a:r>
            <a:r>
              <a:rPr lang="en-US" sz="3600" kern="0" dirty="0"/>
              <a:t> Updates (EPS &amp; MTO)</a:t>
            </a:r>
          </a:p>
          <a:p>
            <a:r>
              <a:rPr lang="en-US" sz="3600" kern="0" dirty="0"/>
              <a:t>Force , wear and performance modeling of skived pinions</a:t>
            </a:r>
          </a:p>
          <a:p>
            <a:r>
              <a:rPr lang="en-US" sz="3600" kern="0" dirty="0"/>
              <a:t>GM HD Truck REPS w Redundancy</a:t>
            </a:r>
          </a:p>
          <a:p>
            <a:r>
              <a:rPr lang="en-US" sz="3600" kern="0" dirty="0"/>
              <a:t>Hands on Wheel detection w/o external sensor</a:t>
            </a:r>
          </a:p>
          <a:p>
            <a:r>
              <a:rPr lang="en-US" sz="3600" kern="0" dirty="0"/>
              <a:t>Next-Gen Current mode motor control</a:t>
            </a:r>
          </a:p>
          <a:p>
            <a:r>
              <a:rPr lang="en-US" sz="3600" kern="0" dirty="0"/>
              <a:t>Remove Heat Treat on upper shaft bearing journal</a:t>
            </a:r>
          </a:p>
          <a:p>
            <a:r>
              <a:rPr lang="en-US" sz="3600" kern="0" dirty="0"/>
              <a:t>SYSML/UML modeling tool standardization</a:t>
            </a:r>
          </a:p>
          <a:p>
            <a:r>
              <a:rPr lang="en-US" sz="3600" kern="0" dirty="0"/>
              <a:t>Torque Steer compensation</a:t>
            </a:r>
          </a:p>
          <a:p>
            <a:r>
              <a:rPr lang="en-US" sz="3600" kern="0" dirty="0"/>
              <a:t>Short </a:t>
            </a:r>
            <a:r>
              <a:rPr lang="en-US" sz="3600" kern="0" dirty="0" err="1"/>
              <a:t>tbar</a:t>
            </a:r>
            <a:r>
              <a:rPr lang="en-US" sz="3600" kern="0" dirty="0"/>
              <a:t> -profile grind (Gen4 - </a:t>
            </a:r>
            <a:r>
              <a:rPr lang="en-US" sz="3600" kern="0" dirty="0" err="1"/>
              <a:t>reqs</a:t>
            </a:r>
            <a:r>
              <a:rPr lang="en-US" sz="3600" kern="0" dirty="0"/>
              <a:t> tight stop teeth travel/ machine control)</a:t>
            </a:r>
          </a:p>
          <a:p>
            <a:r>
              <a:rPr lang="en-US" sz="3600" kern="0" dirty="0"/>
              <a:t>Torque Sensor </a:t>
            </a:r>
            <a:r>
              <a:rPr lang="en-US" sz="3600" kern="0" dirty="0" err="1"/>
              <a:t>LoA</a:t>
            </a:r>
            <a:r>
              <a:rPr lang="en-US" sz="3600" kern="0" dirty="0"/>
              <a:t> Mitigation (SW)</a:t>
            </a:r>
          </a:p>
          <a:p>
            <a:r>
              <a:rPr lang="en-US" sz="3600" kern="0" dirty="0"/>
              <a:t>Next Gen torque and position sensor (ferrite vs. </a:t>
            </a:r>
            <a:r>
              <a:rPr lang="en-US" sz="3600" kern="0" dirty="0" err="1"/>
              <a:t>Kolektor</a:t>
            </a:r>
            <a:r>
              <a:rPr lang="en-US" sz="3600" kern="0" dirty="0"/>
              <a:t>)</a:t>
            </a:r>
          </a:p>
          <a:p>
            <a:endParaRPr lang="en-US" sz="2200" kern="0" dirty="0"/>
          </a:p>
        </p:txBody>
      </p:sp>
    </p:spTree>
    <p:extLst>
      <p:ext uri="{BB962C8B-B14F-4D97-AF65-F5344CB8AC3E}">
        <p14:creationId xmlns:p14="http://schemas.microsoft.com/office/powerpoint/2010/main" val="332554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 dirty="0" smtClean="0"/>
              <a:t>Tech Roadmap Oct. 2015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46" y="930445"/>
            <a:ext cx="7089354" cy="550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00200" y="1828800"/>
            <a:ext cx="167640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Mostly driven by T1xx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276600" y="2151965"/>
            <a:ext cx="609600" cy="2102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21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 dirty="0" smtClean="0"/>
              <a:t>Tech Roadmap Oct. 2015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83954"/>
            <a:ext cx="7924800" cy="5545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548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 dirty="0" smtClean="0"/>
              <a:t>Tech Roadmap Oct. 2015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65813"/>
            <a:ext cx="8494913" cy="561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828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4 Internal Template_Final">
  <a:themeElements>
    <a:clrScheme name="Nexteer PPT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exteer PP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Nexteer PP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Nexteer</Template>
  <TotalTime>444</TotalTime>
  <Words>585</Words>
  <Application>Microsoft Office PowerPoint</Application>
  <PresentationFormat>On-screen Show (4:3)</PresentationFormat>
  <Paragraphs>125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2014 Internal Template_Final</vt:lpstr>
      <vt:lpstr>Tech Roadmap Update</vt:lpstr>
      <vt:lpstr>PowerPoint Presentation</vt:lpstr>
      <vt:lpstr>PowerPoint Presentation</vt:lpstr>
      <vt:lpstr>PowerPoint Presentation</vt:lpstr>
      <vt:lpstr>Tech Roadmap Oct. 2015</vt:lpstr>
      <vt:lpstr>Tech Roadmap Oct. 2015</vt:lpstr>
      <vt:lpstr>Tech Roadmap Oct. 2015</vt:lpstr>
      <vt:lpstr>Tech Roadmap Oct. 2015</vt:lpstr>
      <vt:lpstr>Tech Roadmap Oct. 2015</vt:lpstr>
      <vt:lpstr>Tech Roadmap Oct. 2015</vt:lpstr>
    </vt:vector>
  </TitlesOfParts>
  <Company>Nexteer Automotive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Krieger, Geoff</dc:creator>
  <cp:lastModifiedBy>Krieger, Geoff</cp:lastModifiedBy>
  <cp:revision>11</cp:revision>
  <dcterms:created xsi:type="dcterms:W3CDTF">2015-09-27T01:59:51Z</dcterms:created>
  <dcterms:modified xsi:type="dcterms:W3CDTF">2015-10-01T02:32:18Z</dcterms:modified>
</cp:coreProperties>
</file>