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4" r:id="rId4"/>
    <p:sldId id="257" r:id="rId5"/>
    <p:sldId id="282" r:id="rId6"/>
    <p:sldId id="283" r:id="rId7"/>
    <p:sldId id="265" r:id="rId8"/>
    <p:sldId id="274" r:id="rId9"/>
    <p:sldId id="275" r:id="rId10"/>
    <p:sldId id="276" r:id="rId11"/>
    <p:sldId id="277" r:id="rId12"/>
    <p:sldId id="278" r:id="rId13"/>
    <p:sldId id="279" r:id="rId14"/>
    <p:sldId id="284" r:id="rId15"/>
    <p:sldId id="266" r:id="rId16"/>
    <p:sldId id="272" r:id="rId17"/>
    <p:sldId id="280" r:id="rId18"/>
    <p:sldId id="281" r:id="rId19"/>
    <p:sldId id="268" r:id="rId20"/>
    <p:sldId id="269" r:id="rId2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42BD4F5-0E50-4EF9-BD5D-1B28CF559A40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45B392-2BF6-432E-881E-CEA181B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417D4-9838-E0B7-C249-84EB2726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F895865-774B-1B95-8861-1A8D4838101F}"/>
              </a:ext>
            </a:extLst>
          </p:cNvPr>
          <p:cNvSpPr txBox="1">
            <a:spLocks/>
          </p:cNvSpPr>
          <p:nvPr userDrawn="1"/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C38323-8783-4F60-8867-FA2A4A1A49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741A880D-647F-0B0F-EE94-4D9F721092A9}"/>
              </a:ext>
            </a:extLst>
          </p:cNvPr>
          <p:cNvGrpSpPr/>
          <p:nvPr userDrawn="1"/>
        </p:nvGrpSpPr>
        <p:grpSpPr>
          <a:xfrm>
            <a:off x="405672" y="226501"/>
            <a:ext cx="1932486" cy="500869"/>
            <a:chOff x="653322" y="474151"/>
            <a:chExt cx="1932486" cy="500869"/>
          </a:xfrm>
        </p:grpSpPr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2A508777-1970-EBF2-F517-557B813D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322" y="474151"/>
              <a:ext cx="1932486" cy="500869"/>
            </a:xfrm>
            <a:prstGeom prst="rect">
              <a:avLst/>
            </a:prstGeom>
          </p:spPr>
        </p:pic>
      </p:grp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8B7FA114-FCCA-E4C9-69F9-5B247433FE85}"/>
              </a:ext>
            </a:extLst>
          </p:cNvPr>
          <p:cNvGrpSpPr/>
          <p:nvPr userDrawn="1"/>
        </p:nvGrpSpPr>
        <p:grpSpPr>
          <a:xfrm>
            <a:off x="5843153" y="1141044"/>
            <a:ext cx="6348845" cy="135306"/>
            <a:chOff x="7822538" y="2132538"/>
            <a:chExt cx="10664234" cy="191978"/>
          </a:xfrm>
        </p:grpSpPr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9843CD29-0F68-0EE4-F9FD-C32406130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2538" y="2132538"/>
              <a:ext cx="10664234" cy="191978"/>
            </a:xfrm>
            <a:prstGeom prst="rect">
              <a:avLst/>
            </a:prstGeom>
          </p:spPr>
        </p:pic>
      </p:grpSp>
      <p:sp>
        <p:nvSpPr>
          <p:cNvPr id="12" name="Object 9">
            <a:extLst>
              <a:ext uri="{FF2B5EF4-FFF2-40B4-BE49-F238E27FC236}">
                <a16:creationId xmlns:a16="http://schemas.microsoft.com/office/drawing/2014/main" id="{45A44849-34DA-5B60-D7A6-311FAFB0EC5D}"/>
              </a:ext>
            </a:extLst>
          </p:cNvPr>
          <p:cNvSpPr txBox="1"/>
          <p:nvPr userDrawn="1"/>
        </p:nvSpPr>
        <p:spPr>
          <a:xfrm>
            <a:off x="4648200" y="617824"/>
            <a:ext cx="746759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제31회 순천향대학교 </a:t>
            </a:r>
            <a:r>
              <a:rPr lang="en-US" sz="2400" kern="0" spc="-200" dirty="0" err="1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공과대학</a:t>
            </a:r>
            <a:r>
              <a:rPr lang="en-US" sz="24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 </a:t>
            </a:r>
            <a:r>
              <a:rPr lang="en-US" sz="2400" kern="0" spc="-200" dirty="0" err="1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학술제</a:t>
            </a:r>
            <a:endParaRPr lang="en-US" sz="1400" dirty="0"/>
          </a:p>
        </p:txBody>
      </p: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BB605F42-1FC8-C955-6913-28694EC81DDC}"/>
              </a:ext>
            </a:extLst>
          </p:cNvPr>
          <p:cNvGrpSpPr/>
          <p:nvPr userDrawn="1"/>
        </p:nvGrpSpPr>
        <p:grpSpPr>
          <a:xfrm>
            <a:off x="0" y="5257800"/>
            <a:ext cx="1302827" cy="135364"/>
            <a:chOff x="-557682" y="7963436"/>
            <a:chExt cx="2012909" cy="191978"/>
          </a:xfrm>
        </p:grpSpPr>
        <p:pic>
          <p:nvPicPr>
            <p:cNvPr id="14" name="Object 2">
              <a:extLst>
                <a:ext uri="{FF2B5EF4-FFF2-40B4-BE49-F238E27FC236}">
                  <a16:creationId xmlns:a16="http://schemas.microsoft.com/office/drawing/2014/main" id="{42F009C6-94C3-704E-0B17-FC3F429C8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0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9B50D-5F47-A09D-5324-5F9BC5E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E0F30-CE6B-21FC-C0A2-6B28BA80B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E1D79-5C81-10D4-692C-DD0F56DF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142B35-4D7B-4E5F-A020-9A8FF94BA833}" type="datetime1">
              <a:rPr lang="en-US" altLang="ko-KR" smtClean="0"/>
              <a:t>11/8/2022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398B1-7505-A077-BD2D-9C363431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28B51-C65A-45EA-FDF5-8DC68BFC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FD2B06-F9B1-BD77-2AF5-DE06E8AC3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C3D48-8CBB-B38A-2AAE-8C1B87B40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51F35-8B73-0606-71D2-DF60569A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AC1C8-33BB-43ED-BB8E-F2CB7E453413}" type="datetime1">
              <a:rPr lang="en-US" altLang="ko-KR" smtClean="0"/>
              <a:t>11/8/2022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E32E3-0943-6B8C-0D54-42A34169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8C66E-1591-9994-696F-B6411ECE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03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C306D-ABE5-5C5C-2F3D-4E18A823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3316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CA118-3B7F-B56F-3C1A-B25A1A8A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143523A3-6ABF-50D3-60D5-81B2E257B46F}"/>
              </a:ext>
            </a:extLst>
          </p:cNvPr>
          <p:cNvGrpSpPr/>
          <p:nvPr userDrawn="1"/>
        </p:nvGrpSpPr>
        <p:grpSpPr>
          <a:xfrm>
            <a:off x="-1" y="804038"/>
            <a:ext cx="12192000" cy="313458"/>
            <a:chOff x="0" y="1442213"/>
            <a:chExt cx="18478485" cy="313458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82330999-389B-2630-3888-A24638163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42213"/>
              <a:ext cx="18478485" cy="313458"/>
            </a:xfrm>
            <a:prstGeom prst="rect">
              <a:avLst/>
            </a:prstGeom>
          </p:spPr>
        </p:pic>
      </p:grp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09D5D35A-7372-B6FC-F26F-4D9A4EB62E54}"/>
              </a:ext>
            </a:extLst>
          </p:cNvPr>
          <p:cNvGrpSpPr/>
          <p:nvPr userDrawn="1"/>
        </p:nvGrpSpPr>
        <p:grpSpPr>
          <a:xfrm>
            <a:off x="11063944" y="6371923"/>
            <a:ext cx="960618" cy="367365"/>
            <a:chOff x="16664644" y="9498904"/>
            <a:chExt cx="960618" cy="367365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0A6D6FEA-DF4F-E99F-D86D-468C0CC50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4644" y="9498904"/>
              <a:ext cx="960618" cy="367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8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FC622-24C0-F010-B86E-F52F75C1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58541DCD-E146-A9B8-6016-BE484B6EB873}"/>
              </a:ext>
            </a:extLst>
          </p:cNvPr>
          <p:cNvGrpSpPr/>
          <p:nvPr userDrawn="1"/>
        </p:nvGrpSpPr>
        <p:grpSpPr>
          <a:xfrm>
            <a:off x="11063944" y="6371923"/>
            <a:ext cx="960618" cy="367365"/>
            <a:chOff x="16664644" y="9498904"/>
            <a:chExt cx="960618" cy="367365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2573CBA2-FC2F-94EF-B562-271B82DF7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4644" y="9498904"/>
              <a:ext cx="960618" cy="367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205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0F4A7-1DF0-DBCA-4542-D47CE562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5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5A98B-B75B-1502-FFD8-C49ECDD1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40C73-7BD0-DFC5-087D-595ED1AB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9C1A8-2C27-DD8F-C1CE-DB88C5B2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4382C-CDD7-5B96-AB4C-18434881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0EC126-73FE-62B0-C167-7DF7EBCC4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E5EF1B-183B-5251-FC13-DE6110FF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1ECBA8-D01F-42AC-842C-760121E53A48}" type="datetime1">
              <a:rPr lang="en-US" altLang="ko-KR" smtClean="0"/>
              <a:t>11/8/2022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8E9E68-AA07-AB3D-D784-D477E588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59B125-D55E-44A0-48CB-AFAFEA5D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703E4-4A69-004D-D107-F2FFE488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BB89E2-2E98-8008-61CD-7DC84907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822E1-2D1F-4753-B560-E99A4D39F012}" type="datetime1">
              <a:rPr lang="en-US" altLang="ko-KR" smtClean="0"/>
              <a:t>11/8/2022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A7EE98-A022-6882-F274-4EBAA10B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FEF24-55D8-965B-22B9-D7F1CD52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886F9C-5B21-1D15-AB3F-BA9C8284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C2E50-2190-4709-A788-FC52968AAE2E}" type="datetime1">
              <a:rPr lang="en-US" altLang="ko-KR" smtClean="0"/>
              <a:t>11/8/2022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EC13F9-4220-5D0C-CD72-26A2FA33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F8236-90A1-A2B4-87BE-75CFF599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0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12A7-A60A-0EF1-218A-B13C12CE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82546-8D8C-6237-97B5-2BF7F468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00F3B1-3F1B-2C09-EAD0-726849323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27E8F-629D-6AC3-EE59-901CBD47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D355-8038-49B4-A10F-973CBD8D6855}" type="datetime1">
              <a:rPr lang="en-US" altLang="ko-KR" smtClean="0"/>
              <a:t>11/8/2022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CBEB2-9754-70DA-7DC1-1F914DC2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E6A94-2D29-40EF-B1FA-2B650DB3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4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4B4A6-DCE0-3706-4EBC-13E444BF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8E5D2D-BE92-3EBF-8580-D818B43AA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EF5DF-A6EB-2F90-BDBC-FA85D158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DF474-5326-4832-0379-265CB512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082FAE-6F5F-467F-8B5B-AF19E4FCF92A}" type="datetime1">
              <a:rPr lang="en-US" altLang="ko-KR" smtClean="0"/>
              <a:t>11/8/2022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19667-D439-2CB1-DC9D-88ACE9C7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B1170-B945-269A-085E-00E024EA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00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1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1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1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E0F6C596-E2C9-6454-9A88-2852543707CC}"/>
              </a:ext>
            </a:extLst>
          </p:cNvPr>
          <p:cNvSpPr txBox="1"/>
          <p:nvPr/>
        </p:nvSpPr>
        <p:spPr>
          <a:xfrm>
            <a:off x="841828" y="1860417"/>
            <a:ext cx="1056640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dirty="0" err="1">
                <a:latin typeface="나눔고딕" pitchFamily="2" charset="-127"/>
                <a:ea typeface="나눔고딕" pitchFamily="2" charset="-127"/>
              </a:rPr>
              <a:t>아두이노와</a:t>
            </a:r>
            <a:r>
              <a:rPr lang="ko-KR" altLang="en-US" sz="80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8000" dirty="0" err="1">
                <a:latin typeface="나눔고딕" pitchFamily="2" charset="-127"/>
                <a:ea typeface="나눔고딕" pitchFamily="2" charset="-127"/>
              </a:rPr>
              <a:t>앱인벤터를</a:t>
            </a:r>
            <a:r>
              <a:rPr lang="ko-KR" altLang="en-US" sz="8000" dirty="0">
                <a:latin typeface="나눔고딕" pitchFamily="2" charset="-127"/>
                <a:ea typeface="나눔고딕" pitchFamily="2" charset="-127"/>
              </a:rPr>
              <a:t> 이용한 스마트 </a:t>
            </a:r>
            <a:r>
              <a:rPr lang="ko-KR" altLang="en-US" sz="8000" dirty="0" err="1">
                <a:latin typeface="나눔고딕" pitchFamily="2" charset="-127"/>
                <a:ea typeface="나눔고딕" pitchFamily="2" charset="-127"/>
              </a:rPr>
              <a:t>도어락</a:t>
            </a:r>
            <a:endParaRPr lang="en-US" sz="8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498AB01-5925-568C-71D1-2FBEC870A226}"/>
              </a:ext>
            </a:extLst>
          </p:cNvPr>
          <p:cNvSpPr txBox="1"/>
          <p:nvPr/>
        </p:nvSpPr>
        <p:spPr>
          <a:xfrm>
            <a:off x="1506501" y="5096975"/>
            <a:ext cx="7276448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IC-010/ </a:t>
            </a:r>
            <a:r>
              <a:rPr lang="ko-KR" altLang="en-US" sz="2300" kern="0" spc="-200" dirty="0" err="1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김기업</a:t>
            </a:r>
            <a:r>
              <a:rPr lang="en-US" altLang="ko-KR" sz="23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, </a:t>
            </a:r>
            <a:r>
              <a:rPr lang="ko-KR" altLang="en-US" sz="23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이석호</a:t>
            </a:r>
            <a:r>
              <a:rPr lang="en-US" altLang="ko-KR" sz="23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/ (</a:t>
            </a:r>
            <a:r>
              <a:rPr lang="ko-KR" altLang="en-US" sz="23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발표자</a:t>
            </a:r>
            <a:r>
              <a:rPr lang="en-US" altLang="ko-KR" sz="23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) </a:t>
            </a:r>
            <a:r>
              <a:rPr lang="ko-KR" altLang="en-US" sz="23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이석호</a:t>
            </a:r>
            <a:endParaRPr lang="en-US" dirty="0"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2BE07D37-42A7-5C1E-B163-60BFC851AEA1}"/>
              </a:ext>
            </a:extLst>
          </p:cNvPr>
          <p:cNvSpPr txBox="1"/>
          <p:nvPr/>
        </p:nvSpPr>
        <p:spPr>
          <a:xfrm>
            <a:off x="1506501" y="5515553"/>
            <a:ext cx="1612475" cy="6274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지도교수</a:t>
            </a:r>
            <a:endParaRPr lang="en-US" dirty="0"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FA49FD23-7D87-A2E0-8616-4F289B0BC109}"/>
              </a:ext>
            </a:extLst>
          </p:cNvPr>
          <p:cNvSpPr txBox="1"/>
          <p:nvPr/>
        </p:nvSpPr>
        <p:spPr>
          <a:xfrm>
            <a:off x="2722542" y="5590304"/>
            <a:ext cx="5571204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300" kern="0" spc="-100" dirty="0" err="1">
                <a:solidFill>
                  <a:srgbClr val="000000"/>
                </a:solidFill>
                <a:latin typeface="NanumGothic" pitchFamily="34" charset="0"/>
              </a:rPr>
              <a:t>이순흠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8977EA46-1F8E-A1EA-E226-D1C2685BF128}"/>
              </a:ext>
            </a:extLst>
          </p:cNvPr>
          <p:cNvSpPr txBox="1"/>
          <p:nvPr/>
        </p:nvSpPr>
        <p:spPr>
          <a:xfrm>
            <a:off x="1506501" y="6056200"/>
            <a:ext cx="1295488" cy="6274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학과명</a:t>
            </a:r>
            <a:endParaRPr lang="en-US" dirty="0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336CAC57-E5E1-CEC3-3EE0-7C4117BD3754}"/>
              </a:ext>
            </a:extLst>
          </p:cNvPr>
          <p:cNvSpPr txBox="1"/>
          <p:nvPr/>
        </p:nvSpPr>
        <p:spPr>
          <a:xfrm>
            <a:off x="2722542" y="6147549"/>
            <a:ext cx="5571204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300" kern="0" spc="-1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정보통신공</a:t>
            </a:r>
            <a:r>
              <a:rPr lang="en-US" sz="2300" kern="0" spc="-100" dirty="0" err="1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학과</a:t>
            </a:r>
            <a:endParaRPr lang="en-US" dirty="0"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EB819925-A566-2AAC-77BE-B5C152B4AB31}"/>
              </a:ext>
            </a:extLst>
          </p:cNvPr>
          <p:cNvSpPr txBox="1"/>
          <p:nvPr/>
        </p:nvSpPr>
        <p:spPr>
          <a:xfrm>
            <a:off x="6620796" y="6320375"/>
            <a:ext cx="5571204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300" kern="0" spc="-1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2022. 11.</a:t>
            </a:r>
            <a:r>
              <a:rPr lang="ko-KR" altLang="en-US" sz="2300" kern="0" spc="-1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 </a:t>
            </a:r>
            <a:r>
              <a:rPr lang="en-US" altLang="ko-KR" sz="2300" kern="0" spc="-1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8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163361AE-4DC9-5A41-4717-F104C4C87172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02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DE91A58-2186-862A-8892-28FC530B35D3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실험 방법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D11052-5840-15AD-E18C-8078023F0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8" y="2503809"/>
            <a:ext cx="3544401" cy="2482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BAAA4-CEC8-9909-1917-E521F378C357}"/>
              </a:ext>
            </a:extLst>
          </p:cNvPr>
          <p:cNvSpPr txBox="1"/>
          <p:nvPr/>
        </p:nvSpPr>
        <p:spPr>
          <a:xfrm>
            <a:off x="4510970" y="3560260"/>
            <a:ext cx="25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163361AE-4DC9-5A41-4717-F104C4C87172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02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DE91A58-2186-862A-8892-28FC530B35D3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실험 방법</a:t>
            </a:r>
            <a:endParaRPr lang="en-US" dirty="0"/>
          </a:p>
        </p:txBody>
      </p:sp>
      <p:pic>
        <p:nvPicPr>
          <p:cNvPr id="7" name="내용 개체 틀 19">
            <a:extLst>
              <a:ext uri="{FF2B5EF4-FFF2-40B4-BE49-F238E27FC236}">
                <a16:creationId xmlns:a16="http://schemas.microsoft.com/office/drawing/2014/main" id="{2B900B97-006C-53B7-49D4-0F0B1E6C8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5" y="1497304"/>
            <a:ext cx="2758282" cy="193169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BC2208-3817-051F-CFB4-E18C379E3639}"/>
              </a:ext>
            </a:extLst>
          </p:cNvPr>
          <p:cNvSpPr/>
          <p:nvPr/>
        </p:nvSpPr>
        <p:spPr>
          <a:xfrm>
            <a:off x="2989890" y="1858132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BFCE9BD6-DCAB-B2FC-9D40-CA3D2B51E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01" y="1656159"/>
            <a:ext cx="2512861" cy="188464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AC2918-91A5-1686-0CC8-29AF52D6E295}"/>
              </a:ext>
            </a:extLst>
          </p:cNvPr>
          <p:cNvSpPr/>
          <p:nvPr/>
        </p:nvSpPr>
        <p:spPr>
          <a:xfrm>
            <a:off x="7315945" y="1923329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82F712A3-CFD7-802C-692C-A7B8F7FED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81" y="1536538"/>
            <a:ext cx="2601989" cy="195149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E713A55-AA0A-E9CC-D4AA-2FB4C8DF0CCE}"/>
              </a:ext>
            </a:extLst>
          </p:cNvPr>
          <p:cNvSpPr/>
          <p:nvPr/>
        </p:nvSpPr>
        <p:spPr>
          <a:xfrm rot="5400000">
            <a:off x="9684086" y="3358996"/>
            <a:ext cx="1355385" cy="1112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7FCCB5FA-1E8B-EB8F-7DEE-C009EF89B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459" y="4228986"/>
            <a:ext cx="2884640" cy="216348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534626B-4F23-C122-0105-1A279D361740}"/>
              </a:ext>
            </a:extLst>
          </p:cNvPr>
          <p:cNvSpPr/>
          <p:nvPr/>
        </p:nvSpPr>
        <p:spPr>
          <a:xfrm rot="10800000">
            <a:off x="7051386" y="4717794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73E33A0-1B3C-0711-ED7C-342D72F959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73" y="4120101"/>
            <a:ext cx="2381250" cy="238125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FE00356-D38A-7F35-36A4-0FF2CE8D6D7B}"/>
              </a:ext>
            </a:extLst>
          </p:cNvPr>
          <p:cNvSpPr/>
          <p:nvPr/>
        </p:nvSpPr>
        <p:spPr>
          <a:xfrm rot="10800000">
            <a:off x="2729240" y="4826679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B32CFBB-9FCE-1FAE-F7DD-DE92EB541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1" y="4228986"/>
            <a:ext cx="2381251" cy="238125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931F43-A0B5-6D84-C4E9-C81F9E88F7BA}"/>
              </a:ext>
            </a:extLst>
          </p:cNvPr>
          <p:cNvCxnSpPr/>
          <p:nvPr/>
        </p:nvCxnSpPr>
        <p:spPr>
          <a:xfrm flipH="1">
            <a:off x="6652727" y="3109192"/>
            <a:ext cx="3051110" cy="1608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ED35EF-C071-B8CD-945E-39BEA2933E91}"/>
              </a:ext>
            </a:extLst>
          </p:cNvPr>
          <p:cNvSpPr txBox="1"/>
          <p:nvPr/>
        </p:nvSpPr>
        <p:spPr>
          <a:xfrm>
            <a:off x="6627337" y="3512775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I2C Communication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551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163361AE-4DC9-5A41-4717-F104C4C87172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02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DE91A58-2186-862A-8892-28FC530B35D3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실험 방법</a:t>
            </a:r>
            <a:endParaRPr 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BC2208-3817-051F-CFB4-E18C379E3639}"/>
              </a:ext>
            </a:extLst>
          </p:cNvPr>
          <p:cNvSpPr/>
          <p:nvPr/>
        </p:nvSpPr>
        <p:spPr>
          <a:xfrm>
            <a:off x="2989890" y="1858132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AC2918-91A5-1686-0CC8-29AF52D6E295}"/>
              </a:ext>
            </a:extLst>
          </p:cNvPr>
          <p:cNvSpPr/>
          <p:nvPr/>
        </p:nvSpPr>
        <p:spPr>
          <a:xfrm>
            <a:off x="7315945" y="1923329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E713A55-AA0A-E9CC-D4AA-2FB4C8DF0CCE}"/>
              </a:ext>
            </a:extLst>
          </p:cNvPr>
          <p:cNvSpPr/>
          <p:nvPr/>
        </p:nvSpPr>
        <p:spPr>
          <a:xfrm rot="5400000">
            <a:off x="9684086" y="3358996"/>
            <a:ext cx="1355385" cy="1112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534626B-4F23-C122-0105-1A279D361740}"/>
              </a:ext>
            </a:extLst>
          </p:cNvPr>
          <p:cNvSpPr/>
          <p:nvPr/>
        </p:nvSpPr>
        <p:spPr>
          <a:xfrm rot="10800000">
            <a:off x="7051386" y="4717794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5" descr="텍스트, 회로, 전자기기이(가) 표시된 사진&#10;&#10;자동 생성된 설명">
            <a:extLst>
              <a:ext uri="{FF2B5EF4-FFF2-40B4-BE49-F238E27FC236}">
                <a16:creationId xmlns:a16="http://schemas.microsoft.com/office/drawing/2014/main" id="{E266B6EA-A868-CFD2-8DC1-B94BC176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1" y="1411120"/>
            <a:ext cx="2601990" cy="2601990"/>
          </a:xfrm>
          <a:prstGeom prst="rect">
            <a:avLst/>
          </a:prstGeom>
        </p:spPr>
      </p:pic>
      <p:pic>
        <p:nvPicPr>
          <p:cNvPr id="6" name="그림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7CA9A18-760A-1EC3-3BF1-A5DF6C3B4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34" y="1411120"/>
            <a:ext cx="2381250" cy="2381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2F69D42-4342-C8E2-5D45-1A7F1D229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817" y="1120057"/>
            <a:ext cx="2381251" cy="2381251"/>
          </a:xfrm>
          <a:prstGeom prst="rect">
            <a:avLst/>
          </a:prstGeom>
        </p:spPr>
      </p:pic>
      <p:pic>
        <p:nvPicPr>
          <p:cNvPr id="19" name="그림 1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A89298D9-B5B8-0BC6-3D69-516A8F192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30" y="4592875"/>
            <a:ext cx="2601989" cy="1951492"/>
          </a:xfrm>
          <a:prstGeom prst="rect">
            <a:avLst/>
          </a:prstGeom>
        </p:spPr>
      </p:pic>
      <p:pic>
        <p:nvPicPr>
          <p:cNvPr id="20" name="그림 1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73866A57-33F1-74E2-0D38-7AEA38CDE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28" y="4446757"/>
            <a:ext cx="2884640" cy="21634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A2E69F-F5C1-FCBD-087E-686D4E21B857}"/>
              </a:ext>
            </a:extLst>
          </p:cNvPr>
          <p:cNvSpPr txBox="1"/>
          <p:nvPr/>
        </p:nvSpPr>
        <p:spPr>
          <a:xfrm>
            <a:off x="6287260" y="3965675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I2C Communication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A9B82A-FA79-588E-EE3C-42BDDFB4100B}"/>
              </a:ext>
            </a:extLst>
          </p:cNvPr>
          <p:cNvCxnSpPr/>
          <p:nvPr/>
        </p:nvCxnSpPr>
        <p:spPr>
          <a:xfrm>
            <a:off x="6643396" y="3109192"/>
            <a:ext cx="2929812" cy="189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7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163361AE-4DC9-5A41-4717-F104C4C87172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02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DE91A58-2186-862A-8892-28FC530B35D3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실험 방법</a:t>
            </a:r>
            <a:endParaRPr 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BC2208-3817-051F-CFB4-E18C379E3639}"/>
              </a:ext>
            </a:extLst>
          </p:cNvPr>
          <p:cNvSpPr/>
          <p:nvPr/>
        </p:nvSpPr>
        <p:spPr>
          <a:xfrm>
            <a:off x="2989890" y="1858132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AC2918-91A5-1686-0CC8-29AF52D6E295}"/>
              </a:ext>
            </a:extLst>
          </p:cNvPr>
          <p:cNvSpPr/>
          <p:nvPr/>
        </p:nvSpPr>
        <p:spPr>
          <a:xfrm>
            <a:off x="7315945" y="1923329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E713A55-AA0A-E9CC-D4AA-2FB4C8DF0CCE}"/>
              </a:ext>
            </a:extLst>
          </p:cNvPr>
          <p:cNvSpPr/>
          <p:nvPr/>
        </p:nvSpPr>
        <p:spPr>
          <a:xfrm rot="5400000">
            <a:off x="9708355" y="3165501"/>
            <a:ext cx="1355385" cy="1112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534626B-4F23-C122-0105-1A279D361740}"/>
              </a:ext>
            </a:extLst>
          </p:cNvPr>
          <p:cNvSpPr/>
          <p:nvPr/>
        </p:nvSpPr>
        <p:spPr>
          <a:xfrm rot="10800000">
            <a:off x="6933399" y="4703045"/>
            <a:ext cx="1931511" cy="118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B7080B-1B93-51C2-1D6F-A2F2D6D4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1" y="1402550"/>
            <a:ext cx="2517925" cy="2517925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1152DBA-A007-0E1B-C22D-AF2FFCDD0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56" y="1432756"/>
            <a:ext cx="2381250" cy="2381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C63625-8322-FB55-0478-F98CE416E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95" y="1131425"/>
            <a:ext cx="2381251" cy="2381251"/>
          </a:xfrm>
          <a:prstGeom prst="rect">
            <a:avLst/>
          </a:prstGeom>
        </p:spPr>
      </p:pic>
      <p:pic>
        <p:nvPicPr>
          <p:cNvPr id="13" name="그림 1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A17ECFED-C360-B719-F52E-4EED833A8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47" y="4393245"/>
            <a:ext cx="2601989" cy="1951492"/>
          </a:xfrm>
          <a:prstGeom prst="rect">
            <a:avLst/>
          </a:prstGeom>
        </p:spPr>
      </p:pic>
      <p:pic>
        <p:nvPicPr>
          <p:cNvPr id="15" name="그림 1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344BD03A-9881-AD56-D96B-36E947ED4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22" y="4393245"/>
            <a:ext cx="2884640" cy="21634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E27980-9AE0-DBDF-9352-3331B68B8C81}"/>
              </a:ext>
            </a:extLst>
          </p:cNvPr>
          <p:cNvSpPr txBox="1"/>
          <p:nvPr/>
        </p:nvSpPr>
        <p:spPr>
          <a:xfrm>
            <a:off x="406891" y="3966926"/>
            <a:ext cx="322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ko-KR" altLang="en-US" sz="1600" dirty="0"/>
              <a:t>를 누르면 키패드가 실행</a:t>
            </a:r>
            <a:endParaRPr lang="en-US" altLang="ko-KR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B0D2E6-6E90-9CAA-DCA9-FC91564484F2}"/>
              </a:ext>
            </a:extLst>
          </p:cNvPr>
          <p:cNvCxnSpPr/>
          <p:nvPr/>
        </p:nvCxnSpPr>
        <p:spPr>
          <a:xfrm>
            <a:off x="6643396" y="3228392"/>
            <a:ext cx="3186465" cy="165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1F19E9-0E6A-E2D6-9DED-64E395DAFC93}"/>
              </a:ext>
            </a:extLst>
          </p:cNvPr>
          <p:cNvSpPr txBox="1"/>
          <p:nvPr/>
        </p:nvSpPr>
        <p:spPr>
          <a:xfrm>
            <a:off x="6287260" y="3965675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I2C Communication</a:t>
            </a:r>
            <a:endParaRPr lang="ko-KR" altLang="en-US" sz="1400" dirty="0"/>
          </a:p>
        </p:txBody>
      </p:sp>
      <p:pic>
        <p:nvPicPr>
          <p:cNvPr id="26" name="그림 25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64E28C94-176F-762C-BD47-EFA50C6DFA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4" t="31877" r="26857" b="56460"/>
          <a:stretch/>
        </p:blipFill>
        <p:spPr>
          <a:xfrm>
            <a:off x="747713" y="4989980"/>
            <a:ext cx="2091217" cy="758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FC860-983B-3D3F-D79C-7CBAC64F58AF}"/>
              </a:ext>
            </a:extLst>
          </p:cNvPr>
          <p:cNvSpPr txBox="1"/>
          <p:nvPr/>
        </p:nvSpPr>
        <p:spPr>
          <a:xfrm>
            <a:off x="389394" y="5888909"/>
            <a:ext cx="313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</a:t>
            </a:r>
            <a:r>
              <a:rPr lang="ko-KR" altLang="en-US" sz="1400" dirty="0"/>
              <a:t>을 누르면 랜덤 비밀번호가 생성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B549CAB-9AF8-B187-8B95-611E1BCFC7BD}"/>
              </a:ext>
            </a:extLst>
          </p:cNvPr>
          <p:cNvSpPr/>
          <p:nvPr/>
        </p:nvSpPr>
        <p:spPr>
          <a:xfrm>
            <a:off x="1502229" y="4273452"/>
            <a:ext cx="569167" cy="56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5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163361AE-4DC9-5A41-4717-F104C4C87172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02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DE91A58-2186-862A-8892-28FC530B35D3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실험 방법</a:t>
            </a:r>
            <a:endParaRPr 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BC2208-3817-051F-CFB4-E18C379E3639}"/>
              </a:ext>
            </a:extLst>
          </p:cNvPr>
          <p:cNvSpPr/>
          <p:nvPr/>
        </p:nvSpPr>
        <p:spPr>
          <a:xfrm>
            <a:off x="1530595" y="4282175"/>
            <a:ext cx="1359977" cy="812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AC2918-91A5-1686-0CC8-29AF52D6E295}"/>
              </a:ext>
            </a:extLst>
          </p:cNvPr>
          <p:cNvSpPr/>
          <p:nvPr/>
        </p:nvSpPr>
        <p:spPr>
          <a:xfrm>
            <a:off x="3815630" y="4127367"/>
            <a:ext cx="1547723" cy="82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6A77390-149C-3C0C-F470-9B78D245A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0" y="1599999"/>
            <a:ext cx="1646101" cy="365800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A360738-A3BD-0937-D139-60357AB4E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73" y="1576669"/>
            <a:ext cx="1646101" cy="3658002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04B0C97E-8802-3E78-16AE-D8429AA15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13" y="1467324"/>
            <a:ext cx="1705804" cy="37906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1927795-7D11-ADAC-87D3-7F4979BBD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985" y="1400986"/>
            <a:ext cx="1705804" cy="3790676"/>
          </a:xfrm>
          <a:prstGeom prst="rect">
            <a:avLst/>
          </a:prstGeom>
        </p:spPr>
      </p:pic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E91BA7BA-B87D-5C54-4B2D-35A67B3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744" y="1533660"/>
            <a:ext cx="1646101" cy="3658002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85FF17E-DBCD-7BCD-7722-A244AFCC6DE9}"/>
              </a:ext>
            </a:extLst>
          </p:cNvPr>
          <p:cNvSpPr/>
          <p:nvPr/>
        </p:nvSpPr>
        <p:spPr>
          <a:xfrm>
            <a:off x="6646400" y="4098032"/>
            <a:ext cx="1511059" cy="88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18FF57A-8384-5F0E-1A87-A8484A55F775}"/>
              </a:ext>
            </a:extLst>
          </p:cNvPr>
          <p:cNvSpPr/>
          <p:nvPr/>
        </p:nvSpPr>
        <p:spPr>
          <a:xfrm>
            <a:off x="8918186" y="4282175"/>
            <a:ext cx="1345660" cy="709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3F6DB4-9F1D-4FD3-3243-51DCD83125A3}"/>
              </a:ext>
            </a:extLst>
          </p:cNvPr>
          <p:cNvSpPr txBox="1"/>
          <p:nvPr/>
        </p:nvSpPr>
        <p:spPr>
          <a:xfrm>
            <a:off x="3709190" y="5686577"/>
            <a:ext cx="264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비밀번호 </a:t>
            </a:r>
            <a:r>
              <a:rPr lang="en-US" altLang="ko-KR" sz="1400" dirty="0"/>
              <a:t>7080 </a:t>
            </a:r>
            <a:r>
              <a:rPr lang="ko-KR" altLang="en-US" sz="1400" dirty="0"/>
              <a:t>입력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CCDB972-2933-ED93-33C4-F8ADBBDBA13B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H="1" flipV="1">
            <a:off x="4952076" y="4949922"/>
            <a:ext cx="78898" cy="7366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2FC3D1-3751-DC43-98F1-AED7C8CB73E8}"/>
              </a:ext>
            </a:extLst>
          </p:cNvPr>
          <p:cNvSpPr txBox="1"/>
          <p:nvPr/>
        </p:nvSpPr>
        <p:spPr>
          <a:xfrm>
            <a:off x="6218604" y="5656496"/>
            <a:ext cx="264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새로운 암호는 </a:t>
            </a:r>
            <a:r>
              <a:rPr lang="en-US" altLang="ko-KR" sz="1400" dirty="0" err="1"/>
              <a:t>tinyDB</a:t>
            </a:r>
            <a:r>
              <a:rPr lang="en-US" altLang="ko-KR" sz="1400" dirty="0"/>
              <a:t> </a:t>
            </a:r>
            <a:r>
              <a:rPr lang="ko-KR" altLang="en-US" sz="1400" dirty="0"/>
              <a:t>저장됨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6C931E-E5E2-86A3-7985-919FD60326C2}"/>
              </a:ext>
            </a:extLst>
          </p:cNvPr>
          <p:cNvCxnSpPr/>
          <p:nvPr/>
        </p:nvCxnSpPr>
        <p:spPr>
          <a:xfrm flipH="1" flipV="1">
            <a:off x="7416327" y="4889671"/>
            <a:ext cx="78898" cy="7366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3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8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E166CF-1388-D072-043B-B8BC9754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A204023-F4EF-F777-8D43-5C069061543F}"/>
              </a:ext>
            </a:extLst>
          </p:cNvPr>
          <p:cNvSpPr txBox="1"/>
          <p:nvPr/>
        </p:nvSpPr>
        <p:spPr>
          <a:xfrm>
            <a:off x="763865" y="1664404"/>
            <a:ext cx="2726412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en-US" sz="13600" kern="0" spc="2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0</a:t>
            </a:r>
            <a:r>
              <a:rPr lang="en-US" altLang="ko-KR" sz="13600" kern="0" spc="2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3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C3D7F6-E0E5-AAFF-936F-7E7EFDB55369}"/>
              </a:ext>
            </a:extLst>
          </p:cNvPr>
          <p:cNvSpPr txBox="1"/>
          <p:nvPr/>
        </p:nvSpPr>
        <p:spPr>
          <a:xfrm>
            <a:off x="4304718" y="2415459"/>
            <a:ext cx="7887282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latinLnBrk="0"/>
            <a:r>
              <a:rPr lang="en-US" sz="7800" kern="0" spc="-700" dirty="0">
                <a:solidFill>
                  <a:srgbClr val="FFFFFF"/>
                </a:solidFill>
                <a:latin typeface="NanumGothic" pitchFamily="34" charset="0"/>
              </a:rPr>
              <a:t>Result &amp; Discussion</a:t>
            </a:r>
            <a:endParaRPr lang="en-US" altLang="ko-KR" sz="7800" kern="0" spc="-700" dirty="0">
              <a:solidFill>
                <a:srgbClr val="FFFFFF"/>
              </a:solidFill>
              <a:latin typeface="NanumGothic" pitchFamily="34" charset="0"/>
            </a:endParaRPr>
          </a:p>
        </p:txBody>
      </p:sp>
      <p:grpSp>
        <p:nvGrpSpPr>
          <p:cNvPr id="5" name="그룹 1001">
            <a:extLst>
              <a:ext uri="{FF2B5EF4-FFF2-40B4-BE49-F238E27FC236}">
                <a16:creationId xmlns:a16="http://schemas.microsoft.com/office/drawing/2014/main" id="{8A2F3255-578D-2BEB-D0B3-2D2C46DFF3D7}"/>
              </a:ext>
            </a:extLst>
          </p:cNvPr>
          <p:cNvGrpSpPr/>
          <p:nvPr/>
        </p:nvGrpSpPr>
        <p:grpSpPr>
          <a:xfrm>
            <a:off x="2411315" y="2971579"/>
            <a:ext cx="2853359" cy="457421"/>
            <a:chOff x="6016270" y="5042285"/>
            <a:chExt cx="2853359" cy="457421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40B7FB00-93A8-F5A6-1B1B-E5C9172B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6016270" y="5042285"/>
              <a:ext cx="2853359" cy="457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93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1A7AB2A-6C9A-1467-528C-B235DFF6CC84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03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034F6FE-CDBA-64D1-ADEA-9B661EF47DF5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결과 및 고찰</a:t>
            </a:r>
            <a:endParaRPr lang="en-US" dirty="0"/>
          </a:p>
        </p:txBody>
      </p:sp>
      <p:pic>
        <p:nvPicPr>
          <p:cNvPr id="2" name="내용 개체 틀 8">
            <a:extLst>
              <a:ext uri="{FF2B5EF4-FFF2-40B4-BE49-F238E27FC236}">
                <a16:creationId xmlns:a16="http://schemas.microsoft.com/office/drawing/2014/main" id="{F57A78A6-9820-1D02-D852-ACFA2B64D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28" y="1429043"/>
            <a:ext cx="6318139" cy="48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9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1A7AB2A-6C9A-1467-528C-B235DFF6CC84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03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034F6FE-CDBA-64D1-ADEA-9B661EF47DF5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결과 및 고찰</a:t>
            </a:r>
            <a:endParaRPr lang="en-US" dirty="0"/>
          </a:p>
        </p:txBody>
      </p:sp>
      <p:pic>
        <p:nvPicPr>
          <p:cNvPr id="20" name="그림 19" descr="텍스트, 실내, 파일이(가) 표시된 사진&#10;&#10;자동 생성된 설명">
            <a:extLst>
              <a:ext uri="{FF2B5EF4-FFF2-40B4-BE49-F238E27FC236}">
                <a16:creationId xmlns:a16="http://schemas.microsoft.com/office/drawing/2014/main" id="{BF0F8720-F189-63D4-7BA2-3D195FB91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4" t="31784" r="14630" b="51209"/>
          <a:stretch/>
        </p:blipFill>
        <p:spPr>
          <a:xfrm>
            <a:off x="406461" y="1391609"/>
            <a:ext cx="2854826" cy="1090433"/>
          </a:xfrm>
          <a:prstGeom prst="rect">
            <a:avLst/>
          </a:prstGeom>
        </p:spPr>
      </p:pic>
      <p:pic>
        <p:nvPicPr>
          <p:cNvPr id="24" name="그림 23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C5C2C828-F18F-6D3F-0D5A-997ECBD8B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2" t="30228" r="23835" b="56422"/>
          <a:stretch/>
        </p:blipFill>
        <p:spPr>
          <a:xfrm>
            <a:off x="550146" y="2728778"/>
            <a:ext cx="2567455" cy="943523"/>
          </a:xfrm>
          <a:prstGeom prst="rect">
            <a:avLst/>
          </a:prstGeom>
        </p:spPr>
      </p:pic>
      <p:pic>
        <p:nvPicPr>
          <p:cNvPr id="26" name="그림 25" descr="텍스트, 실내, 벽이(가) 표시된 사진&#10;&#10;자동 생성된 설명">
            <a:extLst>
              <a:ext uri="{FF2B5EF4-FFF2-40B4-BE49-F238E27FC236}">
                <a16:creationId xmlns:a16="http://schemas.microsoft.com/office/drawing/2014/main" id="{CEF51A7C-0D88-F5BF-F11B-68B7619BA5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6" t="35574" r="27642" b="54115"/>
          <a:stretch/>
        </p:blipFill>
        <p:spPr>
          <a:xfrm>
            <a:off x="733512" y="3919037"/>
            <a:ext cx="2384089" cy="843396"/>
          </a:xfrm>
          <a:prstGeom prst="rect">
            <a:avLst/>
          </a:prstGeom>
        </p:spPr>
      </p:pic>
      <p:pic>
        <p:nvPicPr>
          <p:cNvPr id="28" name="그림 27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D5303073-38D9-37F2-2931-11A0D6DE7C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1" t="33269" r="27455" b="53530"/>
          <a:stretch/>
        </p:blipFill>
        <p:spPr>
          <a:xfrm>
            <a:off x="895176" y="5178589"/>
            <a:ext cx="2567456" cy="1090433"/>
          </a:xfrm>
          <a:prstGeom prst="rect">
            <a:avLst/>
          </a:prstGeom>
        </p:spPr>
      </p:pic>
      <p:pic>
        <p:nvPicPr>
          <p:cNvPr id="29" name="내용 개체 틀 5" descr="실내, 하얀색이(가) 표시된 사진&#10;&#10;자동 생성된 설명">
            <a:extLst>
              <a:ext uri="{FF2B5EF4-FFF2-40B4-BE49-F238E27FC236}">
                <a16:creationId xmlns:a16="http://schemas.microsoft.com/office/drawing/2014/main" id="{A2C87CF9-C210-6769-ABAA-2F113D84D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7" y="1815599"/>
            <a:ext cx="5609166" cy="420687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11FEBF6-D4D7-6365-B27E-E6BE6D7EB31E}"/>
              </a:ext>
            </a:extLst>
          </p:cNvPr>
          <p:cNvGrpSpPr/>
          <p:nvPr/>
        </p:nvGrpSpPr>
        <p:grpSpPr>
          <a:xfrm>
            <a:off x="6814311" y="2472811"/>
            <a:ext cx="3006338" cy="1325715"/>
            <a:chOff x="1225274" y="2595844"/>
            <a:chExt cx="3006338" cy="13257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E8F4DB-5223-2AFB-217A-647A3F67C678}"/>
                </a:ext>
              </a:extLst>
            </p:cNvPr>
            <p:cNvSpPr txBox="1"/>
            <p:nvPr/>
          </p:nvSpPr>
          <p:spPr>
            <a:xfrm>
              <a:off x="1225274" y="3583005"/>
              <a:ext cx="134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4X4 </a:t>
              </a:r>
              <a:r>
                <a:rPr lang="ko-KR" altLang="en-US" sz="1600" b="1" dirty="0" err="1"/>
                <a:t>키패드</a:t>
              </a:r>
              <a:endParaRPr lang="ko-KR" altLang="en-US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A33FBD-3A42-ED50-62A1-A83937F51F83}"/>
                </a:ext>
              </a:extLst>
            </p:cNvPr>
            <p:cNvSpPr txBox="1"/>
            <p:nvPr/>
          </p:nvSpPr>
          <p:spPr>
            <a:xfrm>
              <a:off x="2891203" y="2595844"/>
              <a:ext cx="134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LCD I2C</a:t>
              </a:r>
              <a:endParaRPr lang="ko-KR" altLang="en-US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E3028B-53AC-618F-22E0-1EBF8E56719B}"/>
                </a:ext>
              </a:extLst>
            </p:cNvPr>
            <p:cNvSpPr txBox="1"/>
            <p:nvPr/>
          </p:nvSpPr>
          <p:spPr>
            <a:xfrm>
              <a:off x="2814410" y="3343695"/>
              <a:ext cx="134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PIR </a:t>
              </a:r>
              <a:r>
                <a:rPr lang="ko-KR" altLang="en-US" sz="1600" b="1" dirty="0"/>
                <a:t>센서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F31156-0E4A-1655-BAD6-72147ACC27A5}"/>
              </a:ext>
            </a:extLst>
          </p:cNvPr>
          <p:cNvSpPr txBox="1"/>
          <p:nvPr/>
        </p:nvSpPr>
        <p:spPr>
          <a:xfrm>
            <a:off x="3462632" y="1815599"/>
            <a:ext cx="18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대기화면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255A69-31B8-4517-0DB1-B363A4B1B122}"/>
              </a:ext>
            </a:extLst>
          </p:cNvPr>
          <p:cNvSpPr txBox="1"/>
          <p:nvPr/>
        </p:nvSpPr>
        <p:spPr>
          <a:xfrm>
            <a:off x="3366328" y="3035130"/>
            <a:ext cx="18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문이 열렸을 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4EC0E-6708-3AA2-E5DA-08A401BC8C12}"/>
              </a:ext>
            </a:extLst>
          </p:cNvPr>
          <p:cNvSpPr txBox="1"/>
          <p:nvPr/>
        </p:nvSpPr>
        <p:spPr>
          <a:xfrm>
            <a:off x="3366327" y="4119760"/>
            <a:ext cx="20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인체감지 센서가 작동했을 때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9FBE29-65A3-887B-E43D-A881A82DBCA7}"/>
              </a:ext>
            </a:extLst>
          </p:cNvPr>
          <p:cNvSpPr txBox="1"/>
          <p:nvPr/>
        </p:nvSpPr>
        <p:spPr>
          <a:xfrm>
            <a:off x="3765801" y="5539139"/>
            <a:ext cx="18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문이 닫혔을 때</a:t>
            </a:r>
          </a:p>
        </p:txBody>
      </p:sp>
    </p:spTree>
    <p:extLst>
      <p:ext uri="{BB962C8B-B14F-4D97-AF65-F5344CB8AC3E}">
        <p14:creationId xmlns:p14="http://schemas.microsoft.com/office/powerpoint/2010/main" val="89339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1A7AB2A-6C9A-1467-528C-B235DFF6CC84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03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034F6FE-CDBA-64D1-ADEA-9B661EF47DF5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결과 및 고찰</a:t>
            </a:r>
            <a:endParaRPr lang="en-US" dirty="0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D2BFF166-3F9F-4D43-2C24-9B7043BEF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6" y="1543083"/>
            <a:ext cx="3779520" cy="48310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5204F4-162B-6033-8BF2-C8B6F4F9D979}"/>
              </a:ext>
            </a:extLst>
          </p:cNvPr>
          <p:cNvSpPr txBox="1"/>
          <p:nvPr/>
        </p:nvSpPr>
        <p:spPr>
          <a:xfrm>
            <a:off x="5980962" y="3804734"/>
            <a:ext cx="3097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Sd</a:t>
            </a:r>
            <a:r>
              <a:rPr lang="ko-KR" altLang="en-US" sz="1400" dirty="0"/>
              <a:t>카드에 출력된 데이터</a:t>
            </a:r>
          </a:p>
        </p:txBody>
      </p:sp>
    </p:spTree>
    <p:extLst>
      <p:ext uri="{BB962C8B-B14F-4D97-AF65-F5344CB8AC3E}">
        <p14:creationId xmlns:p14="http://schemas.microsoft.com/office/powerpoint/2010/main" val="38690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8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E166CF-1388-D072-043B-B8BC9754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A204023-F4EF-F777-8D43-5C069061543F}"/>
              </a:ext>
            </a:extLst>
          </p:cNvPr>
          <p:cNvSpPr txBox="1"/>
          <p:nvPr/>
        </p:nvSpPr>
        <p:spPr>
          <a:xfrm>
            <a:off x="763865" y="1664404"/>
            <a:ext cx="2726412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en-US" sz="13600" kern="0" spc="2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0</a:t>
            </a:r>
            <a:r>
              <a:rPr lang="en-US" altLang="ko-KR" sz="13600" kern="0" spc="2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4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C3D7F6-E0E5-AAFF-936F-7E7EFDB55369}"/>
              </a:ext>
            </a:extLst>
          </p:cNvPr>
          <p:cNvSpPr txBox="1"/>
          <p:nvPr/>
        </p:nvSpPr>
        <p:spPr>
          <a:xfrm>
            <a:off x="4304718" y="2415459"/>
            <a:ext cx="7887282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latinLnBrk="0"/>
            <a:r>
              <a:rPr lang="en-US" altLang="ko-KR" sz="7800" kern="0" spc="-700" dirty="0">
                <a:solidFill>
                  <a:srgbClr val="FFFFFF"/>
                </a:solidFill>
                <a:latin typeface="NanumGothic" pitchFamily="34" charset="0"/>
              </a:rPr>
              <a:t>Conclusion(</a:t>
            </a:r>
            <a:r>
              <a:rPr lang="ko-KR" altLang="en-US" sz="7800" kern="0" spc="-700" dirty="0">
                <a:solidFill>
                  <a:srgbClr val="FFFFFF"/>
                </a:solidFill>
                <a:latin typeface="NanumGothic" pitchFamily="34" charset="0"/>
              </a:rPr>
              <a:t>결론</a:t>
            </a:r>
            <a:r>
              <a:rPr lang="en-US" altLang="ko-KR" sz="7800" kern="0" spc="-700" dirty="0">
                <a:solidFill>
                  <a:srgbClr val="FFFFFF"/>
                </a:solidFill>
                <a:latin typeface="NanumGothic" pitchFamily="34" charset="0"/>
              </a:rPr>
              <a:t>)</a:t>
            </a:r>
          </a:p>
        </p:txBody>
      </p:sp>
      <p:grpSp>
        <p:nvGrpSpPr>
          <p:cNvPr id="5" name="그룹 1001">
            <a:extLst>
              <a:ext uri="{FF2B5EF4-FFF2-40B4-BE49-F238E27FC236}">
                <a16:creationId xmlns:a16="http://schemas.microsoft.com/office/drawing/2014/main" id="{8A2F3255-578D-2BEB-D0B3-2D2C46DFF3D7}"/>
              </a:ext>
            </a:extLst>
          </p:cNvPr>
          <p:cNvGrpSpPr/>
          <p:nvPr/>
        </p:nvGrpSpPr>
        <p:grpSpPr>
          <a:xfrm>
            <a:off x="2411315" y="2971579"/>
            <a:ext cx="2853359" cy="457421"/>
            <a:chOff x="6016270" y="5042285"/>
            <a:chExt cx="2853359" cy="457421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40B7FB00-93A8-F5A6-1B1B-E5C9172B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6016270" y="5042285"/>
              <a:ext cx="2853359" cy="457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679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6D4A5-A63C-AC3C-5C1D-B58391F8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154" y="6374163"/>
            <a:ext cx="505691" cy="365125"/>
          </a:xfrm>
          <a:prstGeom prst="rect">
            <a:avLst/>
          </a:prstGeom>
        </p:spPr>
        <p:txBody>
          <a:bodyPr/>
          <a:lstStyle/>
          <a:p>
            <a:fld id="{BDC38323-8783-4F60-8867-FA2A4A1A494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A45E0F5-F10C-30FD-6BBB-E9DCB00B4C27}"/>
              </a:ext>
            </a:extLst>
          </p:cNvPr>
          <p:cNvSpPr txBox="1"/>
          <p:nvPr/>
        </p:nvSpPr>
        <p:spPr>
          <a:xfrm>
            <a:off x="575822" y="1144195"/>
            <a:ext cx="430760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2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CONTENTS</a:t>
            </a:r>
            <a:endParaRPr lang="en-US" sz="12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3B5B3AD-DD91-79A7-8FEB-6624F9C1CD62}"/>
              </a:ext>
            </a:extLst>
          </p:cNvPr>
          <p:cNvSpPr txBox="1"/>
          <p:nvPr/>
        </p:nvSpPr>
        <p:spPr>
          <a:xfrm>
            <a:off x="6480399" y="2445994"/>
            <a:ext cx="865490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Experiments(실험 방법)</a:t>
            </a:r>
            <a:endParaRPr lang="en-US" sz="350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BEAE1B5-87C5-A992-5CFF-69F494BC47EE}"/>
              </a:ext>
            </a:extLst>
          </p:cNvPr>
          <p:cNvSpPr txBox="1"/>
          <p:nvPr/>
        </p:nvSpPr>
        <p:spPr>
          <a:xfrm>
            <a:off x="6480399" y="4434038"/>
            <a:ext cx="865490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Conclusion(결론)</a:t>
            </a:r>
            <a:endParaRPr lang="en-US" sz="3500" dirty="0"/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75EE46BF-5B17-96A9-AA64-51A0A9A2CC8A}"/>
              </a:ext>
            </a:extLst>
          </p:cNvPr>
          <p:cNvGrpSpPr/>
          <p:nvPr/>
        </p:nvGrpSpPr>
        <p:grpSpPr>
          <a:xfrm>
            <a:off x="575823" y="2003129"/>
            <a:ext cx="4307608" cy="313458"/>
            <a:chOff x="977625" y="3605104"/>
            <a:chExt cx="5371003" cy="313458"/>
          </a:xfrm>
        </p:grpSpPr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C3F99722-B5D6-056F-BC92-EC853A67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625" y="3605104"/>
              <a:ext cx="5371003" cy="313458"/>
            </a:xfrm>
            <a:prstGeom prst="rect">
              <a:avLst/>
            </a:prstGeom>
          </p:spPr>
        </p:pic>
      </p:grp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ED26DD6E-91D1-6E53-D417-F612A81D29F9}"/>
              </a:ext>
            </a:extLst>
          </p:cNvPr>
          <p:cNvGrpSpPr/>
          <p:nvPr/>
        </p:nvGrpSpPr>
        <p:grpSpPr>
          <a:xfrm>
            <a:off x="5135913" y="644067"/>
            <a:ext cx="45719" cy="5470983"/>
            <a:chOff x="7308569" y="608198"/>
            <a:chExt cx="45719" cy="9824308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55819DBE-70CF-80A9-3053-C772FA82D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19275" y="5497492"/>
              <a:ext cx="9824308" cy="45719"/>
            </a:xfrm>
            <a:prstGeom prst="rect">
              <a:avLst/>
            </a:prstGeom>
          </p:spPr>
        </p:pic>
      </p:grpSp>
      <p:sp>
        <p:nvSpPr>
          <p:cNvPr id="12" name="Object 13">
            <a:extLst>
              <a:ext uri="{FF2B5EF4-FFF2-40B4-BE49-F238E27FC236}">
                <a16:creationId xmlns:a16="http://schemas.microsoft.com/office/drawing/2014/main" id="{10674EFD-3BE9-4C07-E379-89599FB82237}"/>
              </a:ext>
            </a:extLst>
          </p:cNvPr>
          <p:cNvSpPr txBox="1"/>
          <p:nvPr/>
        </p:nvSpPr>
        <p:spPr>
          <a:xfrm>
            <a:off x="6480399" y="1451972"/>
            <a:ext cx="865490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Introduction</a:t>
            </a:r>
            <a:endParaRPr lang="en-US" sz="3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315A2-A02B-3196-A81C-159DB5548527}"/>
              </a:ext>
            </a:extLst>
          </p:cNvPr>
          <p:cNvSpPr txBox="1"/>
          <p:nvPr/>
        </p:nvSpPr>
        <p:spPr>
          <a:xfrm>
            <a:off x="5434116" y="1451972"/>
            <a:ext cx="914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kern="0" spc="200" dirty="0">
                <a:solidFill>
                  <a:srgbClr val="000000"/>
                </a:solidFill>
                <a:latin typeface="NanumGothic" pitchFamily="34" charset="0"/>
              </a:rPr>
              <a:t>01</a:t>
            </a:r>
            <a:endParaRPr lang="ko-KR" altLang="en-US" sz="3500" kern="0" spc="200" dirty="0">
              <a:solidFill>
                <a:srgbClr val="000000"/>
              </a:solidFill>
              <a:latin typeface="NanumGothic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80064-5AC1-AD4F-F60E-8847D5656E46}"/>
              </a:ext>
            </a:extLst>
          </p:cNvPr>
          <p:cNvSpPr txBox="1"/>
          <p:nvPr/>
        </p:nvSpPr>
        <p:spPr>
          <a:xfrm>
            <a:off x="5434116" y="2445994"/>
            <a:ext cx="914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kern="0" spc="200" dirty="0">
                <a:solidFill>
                  <a:srgbClr val="000000"/>
                </a:solidFill>
                <a:latin typeface="NanumGothic" pitchFamily="34" charset="0"/>
              </a:rPr>
              <a:t>02</a:t>
            </a:r>
            <a:endParaRPr lang="ko-KR" altLang="en-US" sz="3500" kern="0" spc="200" dirty="0">
              <a:solidFill>
                <a:srgbClr val="000000"/>
              </a:solidFill>
              <a:latin typeface="NanumGothic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B677C-B1DD-3FE5-4A41-4F8410F9775A}"/>
              </a:ext>
            </a:extLst>
          </p:cNvPr>
          <p:cNvSpPr txBox="1"/>
          <p:nvPr/>
        </p:nvSpPr>
        <p:spPr>
          <a:xfrm>
            <a:off x="5434116" y="3440016"/>
            <a:ext cx="914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kern="0" spc="200" dirty="0">
                <a:solidFill>
                  <a:srgbClr val="000000"/>
                </a:solidFill>
                <a:latin typeface="NanumGothic" pitchFamily="34" charset="0"/>
              </a:rPr>
              <a:t>03</a:t>
            </a:r>
            <a:endParaRPr lang="ko-KR" altLang="en-US" sz="3500" kern="0" spc="200" dirty="0">
              <a:solidFill>
                <a:srgbClr val="000000"/>
              </a:solidFill>
              <a:latin typeface="NanumGothic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F7F5AF-EF42-4F26-BD95-1646AE33F887}"/>
              </a:ext>
            </a:extLst>
          </p:cNvPr>
          <p:cNvSpPr txBox="1"/>
          <p:nvPr/>
        </p:nvSpPr>
        <p:spPr>
          <a:xfrm>
            <a:off x="5434116" y="4434038"/>
            <a:ext cx="9147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kern="0" spc="200" dirty="0">
                <a:solidFill>
                  <a:srgbClr val="000000"/>
                </a:solidFill>
                <a:latin typeface="NanumGothic" pitchFamily="34" charset="0"/>
              </a:rPr>
              <a:t>04</a:t>
            </a:r>
            <a:endParaRPr lang="ko-KR" altLang="en-US" sz="3500" kern="0" spc="200" dirty="0">
              <a:solidFill>
                <a:srgbClr val="000000"/>
              </a:solidFill>
              <a:latin typeface="NanumGothic" pitchFamily="34" charset="0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F4D6BB2-EEA6-0771-E86E-1DB922A2EDFC}"/>
              </a:ext>
            </a:extLst>
          </p:cNvPr>
          <p:cNvSpPr txBox="1"/>
          <p:nvPr/>
        </p:nvSpPr>
        <p:spPr>
          <a:xfrm>
            <a:off x="6480399" y="3440016"/>
            <a:ext cx="865490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Result &amp; Discussion(</a:t>
            </a:r>
            <a:r>
              <a:rPr lang="en-US" altLang="ko-KR" sz="3500" kern="0" spc="-400" dirty="0" err="1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결과</a:t>
            </a:r>
            <a:r>
              <a:rPr lang="en-US" altLang="ko-KR" sz="3500" kern="0" spc="-4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 및 </a:t>
            </a:r>
            <a:r>
              <a:rPr lang="en-US" altLang="ko-KR" sz="3500" kern="0" spc="-400" dirty="0" err="1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고찰</a:t>
            </a:r>
            <a:r>
              <a:rPr lang="en-US" altLang="ko-KR" sz="3500" kern="0" spc="-400" dirty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)</a:t>
            </a: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213568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74F56CE7-915D-5B08-F530-F67F181DD067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04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4CE6665-93FF-12A7-F463-9E73569F5321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결론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42F23-A671-DDEF-F309-79854F6EBF08}"/>
              </a:ext>
            </a:extLst>
          </p:cNvPr>
          <p:cNvSpPr txBox="1"/>
          <p:nvPr/>
        </p:nvSpPr>
        <p:spPr>
          <a:xfrm>
            <a:off x="502297" y="2286001"/>
            <a:ext cx="11187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대중화 되어 있지 않은 </a:t>
            </a:r>
            <a:r>
              <a:rPr lang="en-US" altLang="ko-KR" dirty="0"/>
              <a:t>OTP</a:t>
            </a:r>
            <a:r>
              <a:rPr lang="ko-KR" altLang="en-US" dirty="0"/>
              <a:t>를 </a:t>
            </a:r>
            <a:r>
              <a:rPr lang="ko-KR" altLang="en-US" dirty="0" err="1"/>
              <a:t>어플에</a:t>
            </a:r>
            <a:r>
              <a:rPr lang="ko-KR" altLang="en-US" dirty="0"/>
              <a:t> 적용하려 했으나 </a:t>
            </a:r>
            <a:endParaRPr lang="en-US" altLang="ko-KR" dirty="0"/>
          </a:p>
          <a:p>
            <a:r>
              <a:rPr lang="ko-KR" altLang="en-US" dirty="0"/>
              <a:t>지식과 시간의 문제로 인해 완벽하게 해내지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랜덤 비밀번호를 </a:t>
            </a:r>
            <a:r>
              <a:rPr lang="en-US" altLang="ko-KR" dirty="0"/>
              <a:t>LCD</a:t>
            </a:r>
            <a:r>
              <a:rPr lang="ko-KR" altLang="en-US" dirty="0"/>
              <a:t>에 출력하게 되면서 생기는 보안의 취약성을 </a:t>
            </a:r>
            <a:endParaRPr lang="en-US" altLang="ko-KR" dirty="0"/>
          </a:p>
          <a:p>
            <a:r>
              <a:rPr lang="ko-KR" altLang="en-US" dirty="0"/>
              <a:t>보완하는 것이 숙제로 남을 것 같음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SD</a:t>
            </a:r>
            <a:r>
              <a:rPr lang="ko-KR" altLang="en-US" dirty="0"/>
              <a:t>카드에 출입시간을 기록하여 도난방지를 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22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8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E166CF-1388-D072-043B-B8BC9754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A204023-F4EF-F777-8D43-5C069061543F}"/>
              </a:ext>
            </a:extLst>
          </p:cNvPr>
          <p:cNvSpPr txBox="1"/>
          <p:nvPr/>
        </p:nvSpPr>
        <p:spPr>
          <a:xfrm>
            <a:off x="763865" y="1664404"/>
            <a:ext cx="2726412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en-US" sz="13600" kern="0" spc="2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0</a:t>
            </a:r>
            <a:r>
              <a:rPr lang="en-US" altLang="ko-KR" sz="13600" kern="0" spc="2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1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C3D7F6-E0E5-AAFF-936F-7E7EFDB55369}"/>
              </a:ext>
            </a:extLst>
          </p:cNvPr>
          <p:cNvSpPr txBox="1"/>
          <p:nvPr/>
        </p:nvSpPr>
        <p:spPr>
          <a:xfrm>
            <a:off x="4304718" y="2415459"/>
            <a:ext cx="7887282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latinLnBrk="0"/>
            <a:r>
              <a:rPr lang="en-US" sz="7800" kern="0" spc="-7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Introduction</a:t>
            </a:r>
          </a:p>
        </p:txBody>
      </p:sp>
      <p:grpSp>
        <p:nvGrpSpPr>
          <p:cNvPr id="5" name="그룹 1001">
            <a:extLst>
              <a:ext uri="{FF2B5EF4-FFF2-40B4-BE49-F238E27FC236}">
                <a16:creationId xmlns:a16="http://schemas.microsoft.com/office/drawing/2014/main" id="{8A2F3255-578D-2BEB-D0B3-2D2C46DFF3D7}"/>
              </a:ext>
            </a:extLst>
          </p:cNvPr>
          <p:cNvGrpSpPr/>
          <p:nvPr/>
        </p:nvGrpSpPr>
        <p:grpSpPr>
          <a:xfrm>
            <a:off x="2411315" y="2971579"/>
            <a:ext cx="2853359" cy="457421"/>
            <a:chOff x="6016270" y="5042285"/>
            <a:chExt cx="2853359" cy="457421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40B7FB00-93A8-F5A6-1B1B-E5C9172B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6016270" y="5042285"/>
              <a:ext cx="2853359" cy="457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11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9DCC4-B857-9796-60B2-ED7A6A42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8AC4718-8968-8EA0-EA5A-E5FB2E67B449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01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53BFDAD-5BAB-2189-FCFE-180B4085EEE7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작품 개요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325B77-55DA-FB87-273D-9AF8C57C8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7" y="2422398"/>
            <a:ext cx="5458132" cy="35087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F57CBA-864F-57ED-2635-D0EF7E1114A6}"/>
              </a:ext>
            </a:extLst>
          </p:cNvPr>
          <p:cNvSpPr txBox="1"/>
          <p:nvPr/>
        </p:nvSpPr>
        <p:spPr>
          <a:xfrm>
            <a:off x="6459894" y="3596701"/>
            <a:ext cx="532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</a:t>
            </a:r>
            <a:r>
              <a:rPr lang="en-US" altLang="ko-KR" dirty="0"/>
              <a:t>4</a:t>
            </a:r>
            <a:r>
              <a:rPr lang="ko-KR" altLang="en-US" dirty="0"/>
              <a:t>차 산업혁명이 도래함에 따라 </a:t>
            </a:r>
            <a:r>
              <a:rPr lang="en-US" altLang="ko-KR" dirty="0"/>
              <a:t>IOT </a:t>
            </a:r>
            <a:r>
              <a:rPr lang="ko-KR" altLang="en-US" dirty="0"/>
              <a:t>기술이 </a:t>
            </a:r>
            <a:endParaRPr lang="en-US" altLang="ko-KR" dirty="0"/>
          </a:p>
          <a:p>
            <a:r>
              <a:rPr lang="ko-KR" altLang="en-US" dirty="0"/>
              <a:t>발전하고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7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9DCC4-B857-9796-60B2-ED7A6A42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8AC4718-8968-8EA0-EA5A-E5FB2E67B449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01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53BFDAD-5BAB-2189-FCFE-180B4085EEE7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작품 개요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57CBA-864F-57ED-2635-D0EF7E1114A6}"/>
              </a:ext>
            </a:extLst>
          </p:cNvPr>
          <p:cNvSpPr txBox="1"/>
          <p:nvPr/>
        </p:nvSpPr>
        <p:spPr>
          <a:xfrm>
            <a:off x="5973782" y="3279460"/>
            <a:ext cx="5576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기술을 접목한 스마트 </a:t>
            </a:r>
            <a:r>
              <a:rPr lang="ko-KR" altLang="en-US" dirty="0" err="1"/>
              <a:t>도어락이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계속 개발되고 있지만 비싼 가격대로 인해 </a:t>
            </a:r>
            <a:endParaRPr lang="en-US" altLang="ko-KR" dirty="0"/>
          </a:p>
          <a:p>
            <a:r>
              <a:rPr lang="ko-KR" altLang="en-US" dirty="0"/>
              <a:t>대중화되기에는 아직 무리가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텍스트, 다른, 행, 줄지은이(가) 표시된 사진&#10;&#10;자동 생성된 설명">
            <a:extLst>
              <a:ext uri="{FF2B5EF4-FFF2-40B4-BE49-F238E27FC236}">
                <a16:creationId xmlns:a16="http://schemas.microsoft.com/office/drawing/2014/main" id="{D0AE1C82-8111-A8EA-A970-F0E98B8C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7" y="1724051"/>
            <a:ext cx="4392436" cy="43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9DCC4-B857-9796-60B2-ED7A6A42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8AC4718-8968-8EA0-EA5A-E5FB2E67B449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01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53BFDAD-5BAB-2189-FCFE-180B4085EEE7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작품 개요</a:t>
            </a:r>
            <a:endParaRPr lang="en-US" dirty="0"/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74353FB4-43A0-B5F3-9579-201C6B50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77" y="2314361"/>
            <a:ext cx="3641929" cy="2731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791B76-2955-34A9-6078-68C2975B9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87" y="2463379"/>
            <a:ext cx="3237271" cy="22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7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8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E166CF-1388-D072-043B-B8BC9754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A204023-F4EF-F777-8D43-5C069061543F}"/>
              </a:ext>
            </a:extLst>
          </p:cNvPr>
          <p:cNvSpPr txBox="1"/>
          <p:nvPr/>
        </p:nvSpPr>
        <p:spPr>
          <a:xfrm>
            <a:off x="763865" y="1664404"/>
            <a:ext cx="2726412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en-US" sz="13600" kern="0" spc="2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0</a:t>
            </a:r>
            <a:r>
              <a:rPr lang="en-US" altLang="ko-KR" sz="13600" kern="0" spc="2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2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C3D7F6-E0E5-AAFF-936F-7E7EFDB55369}"/>
              </a:ext>
            </a:extLst>
          </p:cNvPr>
          <p:cNvSpPr txBox="1"/>
          <p:nvPr/>
        </p:nvSpPr>
        <p:spPr>
          <a:xfrm>
            <a:off x="4304718" y="2415459"/>
            <a:ext cx="7887282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latinLnBrk="0"/>
            <a:r>
              <a:rPr lang="en-US" sz="7800" kern="0" spc="-700" dirty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Experiments</a:t>
            </a:r>
            <a:endParaRPr lang="en-US" altLang="ko-KR" sz="7800" kern="0" spc="-700" dirty="0">
              <a:solidFill>
                <a:srgbClr val="FFFFFF"/>
              </a:solidFill>
              <a:latin typeface="NanumGothic" pitchFamily="34" charset="0"/>
              <a:cs typeface="NanumGothic" pitchFamily="34" charset="0"/>
            </a:endParaRPr>
          </a:p>
        </p:txBody>
      </p:sp>
      <p:grpSp>
        <p:nvGrpSpPr>
          <p:cNvPr id="5" name="그룹 1001">
            <a:extLst>
              <a:ext uri="{FF2B5EF4-FFF2-40B4-BE49-F238E27FC236}">
                <a16:creationId xmlns:a16="http://schemas.microsoft.com/office/drawing/2014/main" id="{8A2F3255-578D-2BEB-D0B3-2D2C46DFF3D7}"/>
              </a:ext>
            </a:extLst>
          </p:cNvPr>
          <p:cNvGrpSpPr/>
          <p:nvPr/>
        </p:nvGrpSpPr>
        <p:grpSpPr>
          <a:xfrm>
            <a:off x="2411315" y="2971579"/>
            <a:ext cx="2853359" cy="457421"/>
            <a:chOff x="6016270" y="5042285"/>
            <a:chExt cx="2853359" cy="457421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40B7FB00-93A8-F5A6-1B1B-E5C9172B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6016270" y="5042285"/>
              <a:ext cx="2853359" cy="457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44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163361AE-4DC9-5A41-4717-F104C4C87172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02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DE91A58-2186-862A-8892-28FC530B35D3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실험 방법</a:t>
            </a:r>
            <a:endParaRPr lang="en-US" dirty="0"/>
          </a:p>
        </p:txBody>
      </p:sp>
      <p:pic>
        <p:nvPicPr>
          <p:cNvPr id="5" name="그림 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24B4928-B764-735A-FF77-C0F689D6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2" y="1596378"/>
            <a:ext cx="4656681" cy="2187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67525-0BFD-CEEC-3CE7-C3CA2AF97541}"/>
              </a:ext>
            </a:extLst>
          </p:cNvPr>
          <p:cNvSpPr txBox="1"/>
          <p:nvPr/>
        </p:nvSpPr>
        <p:spPr>
          <a:xfrm>
            <a:off x="4917000" y="2505214"/>
            <a:ext cx="257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Arduino uno &amp; mega</a:t>
            </a:r>
            <a:endParaRPr lang="ko-KR" altLang="en-US" dirty="0"/>
          </a:p>
        </p:txBody>
      </p:sp>
      <p:pic>
        <p:nvPicPr>
          <p:cNvPr id="7" name="그림 6" descr="전자기기이(가) 표시된 사진&#10;&#10;자동 생성된 설명">
            <a:extLst>
              <a:ext uri="{FF2B5EF4-FFF2-40B4-BE49-F238E27FC236}">
                <a16:creationId xmlns:a16="http://schemas.microsoft.com/office/drawing/2014/main" id="{B12896BA-D053-619D-AD8A-098AF46FF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79" y="1395244"/>
            <a:ext cx="3240494" cy="243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82C8D-92BC-AE5A-1D21-81D37D8390E2}"/>
              </a:ext>
            </a:extLst>
          </p:cNvPr>
          <p:cNvSpPr txBox="1"/>
          <p:nvPr/>
        </p:nvSpPr>
        <p:spPr>
          <a:xfrm>
            <a:off x="10062666" y="2534675"/>
            <a:ext cx="11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 I2C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3225CF-B130-4998-D3A7-54306C0A0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0" y="3762914"/>
            <a:ext cx="2876184" cy="2876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EED184-6E3C-F4E1-CBA9-28BFF1117F1E}"/>
              </a:ext>
            </a:extLst>
          </p:cNvPr>
          <p:cNvSpPr txBox="1"/>
          <p:nvPr/>
        </p:nvSpPr>
        <p:spPr>
          <a:xfrm>
            <a:off x="3254284" y="496291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4x4 keypad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E1F826-D887-C31D-E83D-E88E6E375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74" y="4023105"/>
            <a:ext cx="2355801" cy="2355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EBE37-D06F-1066-2A60-A82632A8E2A8}"/>
              </a:ext>
            </a:extLst>
          </p:cNvPr>
          <p:cNvSpPr txBox="1"/>
          <p:nvPr/>
        </p:nvSpPr>
        <p:spPr>
          <a:xfrm>
            <a:off x="7246779" y="5041891"/>
            <a:ext cx="197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PIR Sensor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1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B7886A-6B25-296B-2F59-8AB16ED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8323-8783-4F60-8867-FA2A4A1A494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163361AE-4DC9-5A41-4717-F104C4C87172}"/>
              </a:ext>
            </a:extLst>
          </p:cNvPr>
          <p:cNvSpPr txBox="1"/>
          <p:nvPr/>
        </p:nvSpPr>
        <p:spPr>
          <a:xfrm>
            <a:off x="152400" y="0"/>
            <a:ext cx="119062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kern="0" spc="200" dirty="0">
                <a:latin typeface="NanumGothic" pitchFamily="34" charset="0"/>
              </a:rPr>
              <a:t>02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DE91A58-2186-862A-8892-28FC530B35D3}"/>
              </a:ext>
            </a:extLst>
          </p:cNvPr>
          <p:cNvSpPr txBox="1"/>
          <p:nvPr/>
        </p:nvSpPr>
        <p:spPr>
          <a:xfrm>
            <a:off x="1152525" y="192360"/>
            <a:ext cx="685454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dirty="0">
                <a:solidFill>
                  <a:srgbClr val="000000"/>
                </a:solidFill>
                <a:latin typeface="NanumGothic" pitchFamily="34" charset="0"/>
              </a:rPr>
              <a:t>실험 방법</a:t>
            </a:r>
            <a:endParaRPr lang="en-US" dirty="0"/>
          </a:p>
        </p:txBody>
      </p:sp>
      <p:pic>
        <p:nvPicPr>
          <p:cNvPr id="13" name="그림 12" descr="텍스트, 회로, 전자기기이(가) 표시된 사진&#10;&#10;자동 생성된 설명">
            <a:extLst>
              <a:ext uri="{FF2B5EF4-FFF2-40B4-BE49-F238E27FC236}">
                <a16:creationId xmlns:a16="http://schemas.microsoft.com/office/drawing/2014/main" id="{0D12761A-B273-4540-7CB5-7C059202B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7" y="1792936"/>
            <a:ext cx="2506824" cy="25068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B87222-9E25-8E0A-F40D-0A0198990EEE}"/>
              </a:ext>
            </a:extLst>
          </p:cNvPr>
          <p:cNvSpPr txBox="1"/>
          <p:nvPr/>
        </p:nvSpPr>
        <p:spPr>
          <a:xfrm>
            <a:off x="3709743" y="2861635"/>
            <a:ext cx="22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RFID-RC522</a:t>
            </a:r>
            <a:endParaRPr lang="ko-KR" altLang="en-US" dirty="0"/>
          </a:p>
        </p:txBody>
      </p:sp>
      <p:pic>
        <p:nvPicPr>
          <p:cNvPr id="15" name="그림 1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9DB8BAB-D159-5225-A9E6-1D6169C06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77601"/>
            <a:ext cx="2849865" cy="2137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47B536-42DB-2A01-93FD-74CE43D02AA1}"/>
              </a:ext>
            </a:extLst>
          </p:cNvPr>
          <p:cNvSpPr txBox="1"/>
          <p:nvPr/>
        </p:nvSpPr>
        <p:spPr>
          <a:xfrm>
            <a:off x="9082684" y="2861635"/>
            <a:ext cx="208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SD Card Module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72989D8-48E3-FE87-9941-37B1D1B94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7" y="4103940"/>
            <a:ext cx="2452785" cy="24527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3B5F88-06B9-5B12-3494-F9E0DA033FCC}"/>
              </a:ext>
            </a:extLst>
          </p:cNvPr>
          <p:cNvSpPr txBox="1"/>
          <p:nvPr/>
        </p:nvSpPr>
        <p:spPr>
          <a:xfrm>
            <a:off x="3701655" y="5007166"/>
            <a:ext cx="191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MG996R</a:t>
            </a:r>
          </a:p>
          <a:p>
            <a:r>
              <a:rPr lang="en-US" altLang="ko-KR" dirty="0"/>
              <a:t>Servo Motor</a:t>
            </a:r>
            <a:endParaRPr lang="ko-KR" altLang="en-US" dirty="0"/>
          </a:p>
        </p:txBody>
      </p:sp>
      <p:pic>
        <p:nvPicPr>
          <p:cNvPr id="19" name="그림 1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CC6A4249-1CD7-8D65-BCAC-F2770DFC2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30" y="3991170"/>
            <a:ext cx="3342432" cy="25068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2BF0F-895C-99EE-0D27-401E178F3E57}"/>
              </a:ext>
            </a:extLst>
          </p:cNvPr>
          <p:cNvSpPr txBox="1"/>
          <p:nvPr/>
        </p:nvSpPr>
        <p:spPr>
          <a:xfrm>
            <a:off x="8459439" y="5121831"/>
            <a:ext cx="198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ESP-01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18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266</Words>
  <Application>Microsoft Office PowerPoint</Application>
  <PresentationFormat>와이드스크린</PresentationFormat>
  <Paragraphs>108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Bongkyun</dc:creator>
  <cp:lastModifiedBy>김 기업</cp:lastModifiedBy>
  <cp:revision>10</cp:revision>
  <dcterms:created xsi:type="dcterms:W3CDTF">2022-10-19T09:36:39Z</dcterms:created>
  <dcterms:modified xsi:type="dcterms:W3CDTF">2022-11-07T23:39:23Z</dcterms:modified>
</cp:coreProperties>
</file>