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7"/>
  </p:handoutMasterIdLst>
  <p:sldIdLst>
    <p:sldId id="256" r:id="rId2"/>
    <p:sldId id="263" r:id="rId3"/>
    <p:sldId id="279" r:id="rId4"/>
    <p:sldId id="276" r:id="rId5"/>
    <p:sldId id="270" r:id="rId6"/>
    <p:sldId id="271" r:id="rId7"/>
    <p:sldId id="273" r:id="rId8"/>
    <p:sldId id="284" r:id="rId9"/>
    <p:sldId id="274" r:id="rId10"/>
    <p:sldId id="275" r:id="rId11"/>
    <p:sldId id="277" r:id="rId12"/>
    <p:sldId id="278" r:id="rId13"/>
    <p:sldId id="280" r:id="rId14"/>
    <p:sldId id="281" r:id="rId15"/>
    <p:sldId id="261" r:id="rId16"/>
    <p:sldId id="269" r:id="rId17"/>
    <p:sldId id="264" r:id="rId18"/>
    <p:sldId id="268" r:id="rId19"/>
    <p:sldId id="267" r:id="rId20"/>
    <p:sldId id="266" r:id="rId21"/>
    <p:sldId id="272" r:id="rId22"/>
    <p:sldId id="265" r:id="rId23"/>
    <p:sldId id="257" r:id="rId24"/>
    <p:sldId id="282" r:id="rId25"/>
    <p:sldId id="283" r:id="rId26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221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0B684-8014-45B5-B9C4-47CA9572B093}" type="datetimeFigureOut">
              <a:rPr lang="en-NZ" smtClean="0"/>
              <a:t>7/03/2012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A0F50-4E0C-4D8C-9B4A-E2B7AFE7860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1634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7/03/2012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7/03/2012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7/03/2012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7/03/2012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7/03/2012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7/03/2012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7/03/2012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7/03/2012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7/03/2012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7/03/2012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7/03/2012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CE87F-A4BF-4D9A-9320-ACD565033031}" type="datetimeFigureOut">
              <a:rPr lang="en-NZ" smtClean="0"/>
              <a:t>7/03/2012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err="1" smtClean="0"/>
              <a:t>simar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A dynamic micro-simulation framework for R</a:t>
            </a:r>
            <a:endParaRPr lang="en-N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Categorical adjustments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In the above example instead of simulating the home ownership variable in year 2, it will be set to the desired proportions 0.4, 0.6 </a:t>
            </a:r>
          </a:p>
          <a:p>
            <a:r>
              <a:rPr lang="en-NZ" dirty="0" smtClean="0"/>
              <a:t>A </a:t>
            </a:r>
            <a:r>
              <a:rPr lang="en-NZ" dirty="0"/>
              <a:t>desired proportion of NA </a:t>
            </a:r>
            <a:r>
              <a:rPr lang="en-NZ" dirty="0" smtClean="0"/>
              <a:t>will leave the variable unchanged</a:t>
            </a:r>
            <a:endParaRPr lang="en-NZ" dirty="0"/>
          </a:p>
          <a:p>
            <a:r>
              <a:rPr lang="en-NZ" dirty="0"/>
              <a:t>If propensities are supplied </a:t>
            </a:r>
            <a:r>
              <a:rPr lang="en-NZ" dirty="0" smtClean="0"/>
              <a:t>they </a:t>
            </a:r>
            <a:r>
              <a:rPr lang="en-NZ" dirty="0"/>
              <a:t>will be used to select </a:t>
            </a:r>
            <a:r>
              <a:rPr lang="en-NZ" dirty="0" smtClean="0"/>
              <a:t>which micro-units </a:t>
            </a:r>
            <a:r>
              <a:rPr lang="en-NZ" dirty="0"/>
              <a:t>to </a:t>
            </a:r>
            <a:r>
              <a:rPr lang="en-NZ" dirty="0" smtClean="0"/>
              <a:t>adjust, otherwise the selection will be random</a:t>
            </a:r>
          </a:p>
          <a:p>
            <a:pPr lvl="1"/>
            <a:r>
              <a:rPr lang="en-NZ" dirty="0" smtClean="0"/>
              <a:t>Propensities are specified via propensity arrays and stored in the global list variable </a:t>
            </a:r>
            <a:r>
              <a:rPr lang="en-NZ" sz="2400" dirty="0" smtClean="0">
                <a:latin typeface="Courier New" pitchFamily="49" charset="0"/>
                <a:cs typeface="Courier New" pitchFamily="49" charset="0"/>
              </a:rPr>
              <a:t>propensities</a:t>
            </a:r>
            <a:endParaRPr lang="en-NZ" sz="2400" dirty="0">
              <a:latin typeface="Courier New" pitchFamily="49" charset="0"/>
              <a:cs typeface="Courier New" pitchFamily="49" charset="0"/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40074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Propensity arrays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consist </a:t>
            </a:r>
            <a:r>
              <a:rPr lang="en-NZ" dirty="0"/>
              <a:t>of:</a:t>
            </a:r>
          </a:p>
          <a:p>
            <a:pPr lvl="1"/>
            <a:r>
              <a:rPr lang="en-NZ" dirty="0"/>
              <a:t>rows - the individual micro-units</a:t>
            </a:r>
          </a:p>
          <a:p>
            <a:pPr lvl="1"/>
            <a:r>
              <a:rPr lang="en-NZ" dirty="0"/>
              <a:t>cols - categories, with one less column than </a:t>
            </a:r>
            <a:r>
              <a:rPr lang="en-NZ" dirty="0" smtClean="0"/>
              <a:t>the total </a:t>
            </a:r>
            <a:r>
              <a:rPr lang="en-NZ" dirty="0"/>
              <a:t>number of categories</a:t>
            </a:r>
          </a:p>
          <a:p>
            <a:pPr lvl="1"/>
            <a:r>
              <a:rPr lang="en-NZ" dirty="0"/>
              <a:t>z dim - iterations/years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461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Simulation modules (</a:t>
            </a:r>
            <a:r>
              <a:rPr lang="en-NZ" dirty="0" err="1" smtClean="0"/>
              <a:t>Simmodule</a:t>
            </a:r>
            <a:r>
              <a:rPr lang="en-NZ" dirty="0" smtClean="0"/>
              <a:t>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simulation module is really the core of a </a:t>
            </a:r>
            <a:r>
              <a:rPr lang="en-NZ" dirty="0" smtClean="0"/>
              <a:t>simulation </a:t>
            </a:r>
            <a:r>
              <a:rPr lang="en-NZ" smtClean="0"/>
              <a:t>and </a:t>
            </a:r>
            <a:r>
              <a:rPr lang="en-NZ" smtClean="0"/>
              <a:t>where </a:t>
            </a:r>
            <a:r>
              <a:rPr lang="en-NZ" dirty="0" smtClean="0"/>
              <a:t>all the work is done</a:t>
            </a:r>
          </a:p>
          <a:p>
            <a:r>
              <a:rPr lang="en-NZ" dirty="0" smtClean="0"/>
              <a:t>It </a:t>
            </a:r>
            <a:r>
              <a:rPr lang="en-NZ" dirty="0"/>
              <a:t>contains the code and output for a distinct </a:t>
            </a:r>
            <a:r>
              <a:rPr lang="en-NZ" dirty="0" smtClean="0"/>
              <a:t>set </a:t>
            </a:r>
            <a:r>
              <a:rPr lang="en-NZ" dirty="0"/>
              <a:t>of results generated, </a:t>
            </a:r>
            <a:r>
              <a:rPr lang="en-NZ" dirty="0" err="1"/>
              <a:t>eg</a:t>
            </a:r>
            <a:r>
              <a:rPr lang="en-NZ" dirty="0"/>
              <a:t>: health outcomes for years 1 - 10</a:t>
            </a:r>
            <a:r>
              <a:rPr lang="en-NZ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917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Simmodule</a:t>
            </a:r>
            <a:r>
              <a:rPr lang="en-NZ" dirty="0" smtClean="0"/>
              <a:t> functions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NZ" dirty="0" err="1" smtClean="0"/>
              <a:t>simulateRun</a:t>
            </a:r>
            <a:endParaRPr lang="en-NZ" dirty="0" smtClean="0"/>
          </a:p>
          <a:p>
            <a:pPr lvl="1"/>
            <a:r>
              <a:rPr lang="en-NZ" dirty="0"/>
              <a:t>t</a:t>
            </a:r>
            <a:r>
              <a:rPr lang="en-NZ" dirty="0" smtClean="0"/>
              <a:t>ransforms the </a:t>
            </a:r>
            <a:r>
              <a:rPr lang="en-NZ" dirty="0" err="1" smtClean="0"/>
              <a:t>simframe</a:t>
            </a:r>
            <a:r>
              <a:rPr lang="en-NZ" dirty="0" smtClean="0"/>
              <a:t> through multiple iterations. Produces outcomes at each iteration.</a:t>
            </a:r>
          </a:p>
          <a:p>
            <a:r>
              <a:rPr lang="en-NZ" dirty="0" err="1" smtClean="0"/>
              <a:t>appendRunStats</a:t>
            </a:r>
            <a:endParaRPr lang="en-NZ" dirty="0" smtClean="0"/>
          </a:p>
          <a:p>
            <a:pPr lvl="1"/>
            <a:r>
              <a:rPr lang="en-NZ" dirty="0" smtClean="0"/>
              <a:t>generates run stats, </a:t>
            </a:r>
            <a:r>
              <a:rPr lang="en-NZ" dirty="0" err="1" smtClean="0"/>
              <a:t>eg</a:t>
            </a:r>
            <a:r>
              <a:rPr lang="en-NZ" dirty="0" smtClean="0"/>
              <a:t>: frequencies, means</a:t>
            </a:r>
            <a:r>
              <a:rPr lang="en-NZ" dirty="0"/>
              <a:t>, </a:t>
            </a:r>
            <a:r>
              <a:rPr lang="en-NZ" dirty="0" err="1"/>
              <a:t>quantiles</a:t>
            </a:r>
            <a:r>
              <a:rPr lang="en-NZ" dirty="0"/>
              <a:t>, and </a:t>
            </a:r>
            <a:r>
              <a:rPr lang="en-NZ" dirty="0" smtClean="0"/>
              <a:t>summaries for each outcome and iteration. Stores them with stats from previous runs.</a:t>
            </a:r>
          </a:p>
          <a:p>
            <a:r>
              <a:rPr lang="en-NZ" dirty="0" err="1" smtClean="0"/>
              <a:t>calcFinalStats</a:t>
            </a:r>
            <a:endParaRPr lang="en-NZ" dirty="0" smtClean="0"/>
          </a:p>
          <a:p>
            <a:pPr lvl="1"/>
            <a:r>
              <a:rPr lang="en-NZ" dirty="0" smtClean="0"/>
              <a:t>calculates the mean of run stats over multiple iterations and prepares results for display by adding column names etc.</a:t>
            </a:r>
          </a:p>
          <a:p>
            <a:r>
              <a:rPr lang="en-NZ" dirty="0" smtClean="0"/>
              <a:t>These functions will be explained in more detail later</a:t>
            </a:r>
          </a:p>
          <a:p>
            <a:endParaRPr lang="en-NZ" dirty="0"/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27423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Simmodule</a:t>
            </a:r>
            <a:r>
              <a:rPr lang="en-NZ" dirty="0" smtClean="0"/>
              <a:t> variables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outcomes</a:t>
            </a:r>
          </a:p>
          <a:p>
            <a:pPr lvl="1"/>
            <a:r>
              <a:rPr lang="en-NZ" dirty="0" smtClean="0"/>
              <a:t>results of </a:t>
            </a:r>
            <a:r>
              <a:rPr lang="en-NZ" sz="2600" dirty="0" err="1" smtClean="0">
                <a:latin typeface="Courier New" pitchFamily="49" charset="0"/>
                <a:cs typeface="Courier New" pitchFamily="49" charset="0"/>
              </a:rPr>
              <a:t>simulateRun</a:t>
            </a:r>
            <a:r>
              <a:rPr lang="en-NZ" dirty="0"/>
              <a:t> </a:t>
            </a:r>
            <a:r>
              <a:rPr lang="en-NZ" dirty="0" smtClean="0"/>
              <a:t>for the most recently simulated run. </a:t>
            </a:r>
          </a:p>
          <a:p>
            <a:pPr lvl="1"/>
            <a:r>
              <a:rPr lang="en-NZ" dirty="0" smtClean="0"/>
              <a:t>overwritten by subsequent runs.</a:t>
            </a:r>
          </a:p>
          <a:p>
            <a:pPr lvl="1"/>
            <a:r>
              <a:rPr lang="en-NZ" dirty="0" smtClean="0"/>
              <a:t>a list of outcome matrices</a:t>
            </a:r>
          </a:p>
          <a:p>
            <a:r>
              <a:rPr lang="en-NZ" dirty="0" smtClean="0"/>
              <a:t>runs</a:t>
            </a:r>
          </a:p>
          <a:p>
            <a:pPr lvl="1"/>
            <a:r>
              <a:rPr lang="en-NZ" dirty="0" smtClean="0"/>
              <a:t>results of </a:t>
            </a:r>
            <a:r>
              <a:rPr lang="en-NZ" sz="2600" dirty="0" err="1" smtClean="0">
                <a:latin typeface="Courier New" pitchFamily="49" charset="0"/>
                <a:cs typeface="Courier New" pitchFamily="49" charset="0"/>
              </a:rPr>
              <a:t>appendRunStats</a:t>
            </a:r>
            <a:endParaRPr lang="en-NZ" dirty="0" smtClean="0"/>
          </a:p>
          <a:p>
            <a:pPr lvl="1"/>
            <a:r>
              <a:rPr lang="en-NZ" dirty="0" smtClean="0"/>
              <a:t>Contains run stats for all runs</a:t>
            </a:r>
          </a:p>
          <a:p>
            <a:pPr lvl="1"/>
            <a:r>
              <a:rPr lang="en-NZ" dirty="0" smtClean="0"/>
              <a:t>a list of run stats</a:t>
            </a:r>
          </a:p>
          <a:p>
            <a:r>
              <a:rPr lang="en-NZ" smtClean="0"/>
              <a:t>runs.averaged</a:t>
            </a:r>
            <a:endParaRPr lang="en-NZ" dirty="0" smtClean="0"/>
          </a:p>
          <a:p>
            <a:pPr lvl="1"/>
            <a:r>
              <a:rPr lang="en-NZ" dirty="0" smtClean="0"/>
              <a:t>results of </a:t>
            </a:r>
            <a:r>
              <a:rPr lang="en-NZ" sz="2600" dirty="0" err="1" smtClean="0">
                <a:latin typeface="Courier New" pitchFamily="49" charset="0"/>
                <a:cs typeface="Courier New" pitchFamily="49" charset="0"/>
              </a:rPr>
              <a:t>calcFinalResults</a:t>
            </a:r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21578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endParaRPr lang="en-NZ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A </a:t>
            </a:r>
            <a:r>
              <a:rPr lang="en-NZ" dirty="0" err="1" smtClean="0"/>
              <a:t>dataframe</a:t>
            </a:r>
            <a:r>
              <a:rPr lang="en-NZ" dirty="0" smtClean="0"/>
              <a:t> of variables (input, intermediate, and outcome) used during the simulation</a:t>
            </a:r>
          </a:p>
          <a:p>
            <a:pPr lvl="1"/>
            <a:r>
              <a:rPr lang="en-NZ" dirty="0" smtClean="0"/>
              <a:t>Input variables are those that are not transformed</a:t>
            </a:r>
          </a:p>
          <a:p>
            <a:pPr lvl="1"/>
            <a:r>
              <a:rPr lang="en-NZ" dirty="0" smtClean="0"/>
              <a:t>Intermediate variables are transformed during simulation iterations, but not recorded for output</a:t>
            </a:r>
          </a:p>
          <a:p>
            <a:pPr lvl="1"/>
            <a:r>
              <a:rPr lang="en-NZ" dirty="0" smtClean="0"/>
              <a:t>Outcome variables are transformed during simulation iterations, and are stored in outcome matrices for generation of run stats after each run</a:t>
            </a:r>
          </a:p>
          <a:p>
            <a:r>
              <a:rPr lang="en-NZ" dirty="0" smtClean="0"/>
              <a:t>Each variable is a vector that contains values for all micro-units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63688" y="1628800"/>
          <a:ext cx="56068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400"/>
                <a:gridCol w="792088"/>
                <a:gridCol w="863918"/>
                <a:gridCol w="179051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ID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Health_previous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3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6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 master </a:t>
            </a:r>
            <a:r>
              <a:rPr lang="en-NZ" dirty="0" err="1" smtClean="0"/>
              <a:t>simframe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The master </a:t>
            </a:r>
            <a:r>
              <a:rPr lang="en-NZ" dirty="0" err="1" smtClean="0"/>
              <a:t>simframe</a:t>
            </a:r>
            <a:r>
              <a:rPr lang="en-NZ" dirty="0" smtClean="0"/>
              <a:t> is initialised from a </a:t>
            </a:r>
            <a:r>
              <a:rPr lang="en-NZ" dirty="0" err="1" smtClean="0"/>
              <a:t>simframe</a:t>
            </a:r>
            <a:r>
              <a:rPr lang="en-NZ" dirty="0" smtClean="0"/>
              <a:t> definition file.</a:t>
            </a:r>
          </a:p>
          <a:p>
            <a:r>
              <a:rPr lang="en-NZ" dirty="0" smtClean="0"/>
              <a:t>Each </a:t>
            </a:r>
            <a:r>
              <a:rPr lang="en-NZ" dirty="0" err="1" smtClean="0"/>
              <a:t>simframe</a:t>
            </a:r>
            <a:r>
              <a:rPr lang="en-NZ" dirty="0" smtClean="0"/>
              <a:t> variable is populated with initial values, as specified by the definition file.</a:t>
            </a:r>
          </a:p>
          <a:p>
            <a:r>
              <a:rPr lang="en-NZ" dirty="0" smtClean="0"/>
              <a:t>Initial values may come from the global environment, or from a supplied </a:t>
            </a:r>
            <a:r>
              <a:rPr lang="en-NZ" dirty="0" err="1" smtClean="0"/>
              <a:t>dataframe</a:t>
            </a:r>
            <a:r>
              <a:rPr lang="en-NZ" dirty="0" smtClean="0"/>
              <a:t>, </a:t>
            </a:r>
            <a:r>
              <a:rPr lang="en-NZ" dirty="0" err="1" smtClean="0"/>
              <a:t>eg</a:t>
            </a:r>
            <a:r>
              <a:rPr lang="en-NZ" dirty="0" smtClean="0"/>
              <a:t>: a </a:t>
            </a:r>
            <a:r>
              <a:rPr lang="en-NZ" dirty="0" err="1" smtClean="0"/>
              <a:t>dataframe</a:t>
            </a:r>
            <a:r>
              <a:rPr lang="en-NZ" dirty="0" smtClean="0"/>
              <a:t> loaded from a base file</a:t>
            </a:r>
          </a:p>
          <a:p>
            <a:r>
              <a:rPr lang="en-NZ" dirty="0" smtClean="0"/>
              <a:t>The master </a:t>
            </a:r>
            <a:r>
              <a:rPr lang="en-NZ" dirty="0" err="1" smtClean="0"/>
              <a:t>simframe</a:t>
            </a:r>
            <a:r>
              <a:rPr lang="en-NZ" dirty="0" smtClean="0"/>
              <a:t> is typically stored in the global variable </a:t>
            </a: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simframe.master</a:t>
            </a:r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NZ" dirty="0" smtClean="0"/>
              <a:t>After loading the master </a:t>
            </a:r>
            <a:r>
              <a:rPr lang="en-NZ" dirty="0" err="1" smtClean="0"/>
              <a:t>simframe</a:t>
            </a:r>
            <a:r>
              <a:rPr lang="en-NZ" dirty="0" smtClean="0"/>
              <a:t> is not modified</a:t>
            </a:r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endParaRPr lang="en-NZ" dirty="0" smtClean="0"/>
          </a:p>
          <a:p>
            <a:endParaRPr lang="en-NZ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r>
              <a:rPr lang="en-NZ" dirty="0" smtClean="0"/>
              <a:t> definition file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NZ" dirty="0" err="1" smtClean="0"/>
              <a:t>Varname</a:t>
            </a:r>
            <a:r>
              <a:rPr lang="en-NZ" dirty="0" smtClean="0"/>
              <a:t>: </a:t>
            </a:r>
          </a:p>
          <a:p>
            <a:pPr lvl="1"/>
            <a:r>
              <a:rPr lang="en-NZ" dirty="0" smtClean="0"/>
              <a:t>the name of a variable in the </a:t>
            </a:r>
            <a:r>
              <a:rPr lang="en-NZ" dirty="0" err="1" smtClean="0"/>
              <a:t>simframe</a:t>
            </a:r>
            <a:endParaRPr lang="en-NZ" dirty="0" smtClean="0"/>
          </a:p>
          <a:p>
            <a:r>
              <a:rPr lang="en-NZ" dirty="0" err="1" smtClean="0"/>
              <a:t>Previous_var</a:t>
            </a:r>
            <a:endParaRPr lang="en-NZ" dirty="0" smtClean="0"/>
          </a:p>
          <a:p>
            <a:pPr lvl="1"/>
            <a:r>
              <a:rPr lang="en-NZ" dirty="0" smtClean="0"/>
              <a:t>the </a:t>
            </a:r>
            <a:r>
              <a:rPr lang="en-NZ" dirty="0"/>
              <a:t>name of a variable in which to store the current value in at the </a:t>
            </a:r>
            <a:r>
              <a:rPr lang="en-NZ" dirty="0" smtClean="0"/>
              <a:t>beginning of </a:t>
            </a:r>
            <a:r>
              <a:rPr lang="en-NZ" dirty="0"/>
              <a:t>each iteration (</a:t>
            </a:r>
            <a:r>
              <a:rPr lang="en-NZ" dirty="0" err="1"/>
              <a:t>i.e</a:t>
            </a:r>
            <a:r>
              <a:rPr lang="en-NZ" dirty="0"/>
              <a:t>: before it's transformed</a:t>
            </a:r>
            <a:r>
              <a:rPr lang="en-NZ" dirty="0" smtClean="0"/>
              <a:t>).</a:t>
            </a:r>
          </a:p>
          <a:p>
            <a:pPr lvl="1"/>
            <a:r>
              <a:rPr lang="en-NZ" dirty="0" smtClean="0"/>
              <a:t>Optional </a:t>
            </a:r>
            <a:r>
              <a:rPr lang="en-NZ" dirty="0"/>
              <a:t>- for models that require previous state</a:t>
            </a:r>
            <a:r>
              <a:rPr lang="en-NZ" dirty="0" smtClean="0"/>
              <a:t>.</a:t>
            </a:r>
            <a:endParaRPr lang="en-NZ" dirty="0"/>
          </a:p>
          <a:p>
            <a:r>
              <a:rPr lang="en-NZ" dirty="0" err="1" smtClean="0"/>
              <a:t>Initial_value</a:t>
            </a:r>
            <a:endParaRPr lang="en-NZ" dirty="0" smtClean="0"/>
          </a:p>
          <a:p>
            <a:pPr lvl="1"/>
            <a:r>
              <a:rPr lang="en-NZ" dirty="0"/>
              <a:t>an expression that generates the initial value of the variable</a:t>
            </a:r>
            <a:r>
              <a:rPr lang="en-NZ" dirty="0" smtClean="0"/>
              <a:t>. Typically this expression will reference values in a previously loaded </a:t>
            </a:r>
            <a:r>
              <a:rPr lang="en-NZ" dirty="0" err="1" smtClean="0"/>
              <a:t>basefile</a:t>
            </a:r>
            <a:r>
              <a:rPr lang="en-NZ" dirty="0" smtClean="0"/>
              <a:t>.</a:t>
            </a:r>
          </a:p>
          <a:p>
            <a:r>
              <a:rPr lang="en-NZ" dirty="0" err="1" smtClean="0"/>
              <a:t>Outcome_type</a:t>
            </a:r>
            <a:endParaRPr lang="en-NZ" dirty="0" smtClean="0"/>
          </a:p>
          <a:p>
            <a:pPr lvl="1"/>
            <a:r>
              <a:rPr lang="en-NZ" dirty="0"/>
              <a:t>i</a:t>
            </a:r>
            <a:r>
              <a:rPr lang="en-NZ" dirty="0" smtClean="0"/>
              <a:t>f specified, indicates this is an outcome variable and indicates its type which is one of “categorical” or “continuous”</a:t>
            </a:r>
          </a:p>
          <a:p>
            <a:r>
              <a:rPr lang="en-NZ" dirty="0" err="1" smtClean="0"/>
              <a:t>Outcome_module</a:t>
            </a:r>
            <a:endParaRPr lang="en-NZ" dirty="0" smtClean="0"/>
          </a:p>
          <a:p>
            <a:pPr lvl="1"/>
            <a:r>
              <a:rPr lang="en-NZ" dirty="0"/>
              <a:t>if specified, indicates the </a:t>
            </a:r>
            <a:r>
              <a:rPr lang="en-NZ" dirty="0" err="1" smtClean="0"/>
              <a:t>Simmodule</a:t>
            </a:r>
            <a:r>
              <a:rPr lang="en-NZ" dirty="0" smtClean="0"/>
              <a:t> </a:t>
            </a:r>
            <a:r>
              <a:rPr lang="en-NZ" dirty="0"/>
              <a:t>this outcome variable belongs to</a:t>
            </a:r>
            <a:endParaRPr lang="en-NZ" dirty="0" smtClean="0"/>
          </a:p>
          <a:p>
            <a:pPr lvl="1"/>
            <a:endParaRPr lang="en-NZ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r>
              <a:rPr lang="en-NZ" dirty="0" smtClean="0"/>
              <a:t> definition file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96"/>
                <a:gridCol w="1512168"/>
                <a:gridCol w="1656184"/>
                <a:gridCol w="1728192"/>
                <a:gridCol w="195456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mtClean="0"/>
                        <a:t>Varname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Previous_var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Initial_value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Outcome_type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Outcome_module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Basefile_age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Health_previous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categorical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Main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Health_previous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continuous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Main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Glossary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Micro-unit:</a:t>
            </a:r>
          </a:p>
          <a:p>
            <a:pPr lvl="1"/>
            <a:r>
              <a:rPr lang="en-NZ" dirty="0" smtClean="0"/>
              <a:t>The unit of analysis being simulated, </a:t>
            </a:r>
            <a:r>
              <a:rPr lang="en-NZ" dirty="0" err="1" smtClean="0"/>
              <a:t>eg</a:t>
            </a:r>
            <a:r>
              <a:rPr lang="en-NZ" dirty="0" smtClean="0"/>
              <a:t>: child, patient etc.</a:t>
            </a:r>
            <a:endParaRPr lang="en-NZ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One </a:t>
            </a:r>
            <a:r>
              <a:rPr lang="en-NZ" dirty="0" err="1" smtClean="0"/>
              <a:t>simframe</a:t>
            </a:r>
            <a:r>
              <a:rPr lang="en-NZ" dirty="0" smtClean="0"/>
              <a:t> per environment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When a simulation environment is created, it takes a copy of the master </a:t>
            </a:r>
            <a:r>
              <a:rPr lang="en-NZ" dirty="0" err="1" smtClean="0"/>
              <a:t>simframe</a:t>
            </a:r>
            <a:endParaRPr lang="en-NZ" dirty="0" smtClean="0"/>
          </a:p>
          <a:p>
            <a:r>
              <a:rPr lang="en-NZ" dirty="0" smtClean="0"/>
              <a:t>Before simulating, a environment’s </a:t>
            </a:r>
            <a:r>
              <a:rPr lang="en-NZ" dirty="0" err="1" smtClean="0"/>
              <a:t>simframe</a:t>
            </a:r>
            <a:r>
              <a:rPr lang="en-NZ" dirty="0" smtClean="0"/>
              <a:t> may be modified to test a particular scenario</a:t>
            </a:r>
          </a:p>
          <a:p>
            <a:endParaRPr lang="en-NZ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simulation process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NZ" dirty="0" smtClean="0"/>
              <a:t>Categorical adjustments for iteration 1 are applied to the </a:t>
            </a:r>
            <a:r>
              <a:rPr lang="en-NZ" dirty="0" err="1" smtClean="0"/>
              <a:t>simframe</a:t>
            </a:r>
            <a:r>
              <a:rPr lang="en-NZ" dirty="0" smtClean="0"/>
              <a:t>. The adjustments applied are specified in the </a:t>
            </a:r>
            <a:r>
              <a:rPr lang="en-NZ" dirty="0" err="1" smtClean="0"/>
              <a:t>cat.adjustments</a:t>
            </a:r>
            <a:r>
              <a:rPr lang="en-NZ" dirty="0" smtClean="0"/>
              <a:t> variable. </a:t>
            </a:r>
          </a:p>
          <a:p>
            <a:pPr lvl="1"/>
            <a:r>
              <a:rPr lang="en-NZ" dirty="0" smtClean="0"/>
              <a:t>Other adjustments that might need to be performed, such as adjustments to continuous variables, can be done outside </a:t>
            </a:r>
            <a:r>
              <a:rPr lang="en-NZ" dirty="0" err="1" smtClean="0"/>
              <a:t>simar</a:t>
            </a:r>
            <a:r>
              <a:rPr lang="en-NZ" dirty="0" smtClean="0"/>
              <a:t> by the user before simulation.</a:t>
            </a:r>
          </a:p>
          <a:p>
            <a:r>
              <a:rPr lang="en-NZ" dirty="0" smtClean="0"/>
              <a:t>Pre simulation stats are generated</a:t>
            </a:r>
          </a:p>
          <a:p>
            <a:r>
              <a:rPr lang="en-NZ" dirty="0" smtClean="0"/>
              <a:t>Run loop</a:t>
            </a:r>
          </a:p>
          <a:p>
            <a:pPr lvl="1"/>
            <a:r>
              <a:rPr lang="en-NZ" dirty="0" smtClean="0"/>
              <a:t>During each run, the following functions are called on each module</a:t>
            </a:r>
          </a:p>
          <a:p>
            <a:pPr lvl="2"/>
            <a:r>
              <a:rPr lang="en-NZ" dirty="0" err="1" smtClean="0"/>
              <a:t>simulateRun</a:t>
            </a:r>
            <a:endParaRPr lang="en-NZ" dirty="0" smtClean="0"/>
          </a:p>
          <a:p>
            <a:pPr lvl="2"/>
            <a:r>
              <a:rPr lang="en-NZ" dirty="0" err="1" smtClean="0"/>
              <a:t>appendRunStats</a:t>
            </a:r>
            <a:endParaRPr lang="en-NZ" dirty="0" smtClean="0"/>
          </a:p>
          <a:p>
            <a:r>
              <a:rPr lang="en-NZ" dirty="0" smtClean="0"/>
              <a:t>Final results are calculated by each module across all runs (using the </a:t>
            </a:r>
            <a:r>
              <a:rPr lang="en-NZ" dirty="0" err="1" smtClean="0"/>
              <a:t>calcFinalResults</a:t>
            </a:r>
            <a:r>
              <a:rPr lang="en-NZ" dirty="0" smtClean="0"/>
              <a:t> function)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35886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err="1" smtClean="0"/>
              <a:t>simulateRun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NZ" dirty="0" smtClean="0"/>
              <a:t>Simulation involves calling </a:t>
            </a:r>
            <a:r>
              <a:rPr lang="en-NZ" dirty="0" err="1" smtClean="0"/>
              <a:t>simulateRun</a:t>
            </a:r>
            <a:r>
              <a:rPr lang="en-NZ" dirty="0" smtClean="0"/>
              <a:t>() for each </a:t>
            </a:r>
            <a:r>
              <a:rPr lang="en-NZ" dirty="0" err="1" smtClean="0"/>
              <a:t>Simmodule</a:t>
            </a:r>
            <a:r>
              <a:rPr lang="en-NZ" dirty="0" smtClean="0"/>
              <a:t> </a:t>
            </a:r>
          </a:p>
          <a:p>
            <a:r>
              <a:rPr lang="en-NZ" dirty="0" smtClean="0"/>
              <a:t>The </a:t>
            </a:r>
            <a:r>
              <a:rPr lang="en-NZ" dirty="0" err="1" smtClean="0"/>
              <a:t>simulateRun</a:t>
            </a:r>
            <a:r>
              <a:rPr lang="en-NZ" dirty="0" smtClean="0"/>
              <a:t>() function uses a local copy of the </a:t>
            </a:r>
            <a:r>
              <a:rPr lang="en-NZ" dirty="0" err="1" smtClean="0"/>
              <a:t>simframe</a:t>
            </a:r>
            <a:r>
              <a:rPr lang="en-NZ" dirty="0" smtClean="0"/>
              <a:t>, copied from the environment’s </a:t>
            </a:r>
            <a:r>
              <a:rPr lang="en-NZ" dirty="0" err="1" smtClean="0"/>
              <a:t>simframe</a:t>
            </a:r>
            <a:r>
              <a:rPr lang="en-NZ" dirty="0" smtClean="0"/>
              <a:t>. The environment’s </a:t>
            </a:r>
            <a:r>
              <a:rPr lang="en-NZ" dirty="0" err="1" smtClean="0"/>
              <a:t>simframe</a:t>
            </a:r>
            <a:r>
              <a:rPr lang="en-NZ" dirty="0" smtClean="0"/>
              <a:t> is not modified. This is so that each run will start with the same </a:t>
            </a:r>
            <a:r>
              <a:rPr lang="en-NZ" dirty="0" err="1" smtClean="0"/>
              <a:t>simframe</a:t>
            </a:r>
            <a:r>
              <a:rPr lang="en-NZ" dirty="0" smtClean="0"/>
              <a:t>.</a:t>
            </a:r>
          </a:p>
          <a:p>
            <a:r>
              <a:rPr lang="en-NZ" dirty="0" smtClean="0"/>
              <a:t>At the beginning of each iteration, the current values of specified </a:t>
            </a:r>
            <a:r>
              <a:rPr lang="en-NZ" dirty="0" err="1" smtClean="0"/>
              <a:t>simframe</a:t>
            </a:r>
            <a:r>
              <a:rPr lang="en-NZ" dirty="0" smtClean="0"/>
              <a:t> variables are stored in corresponding “previous” variables. (This optional feature can be used by models that rely on previous state information to generate the current state).</a:t>
            </a:r>
          </a:p>
          <a:p>
            <a:r>
              <a:rPr lang="en-NZ" dirty="0" smtClean="0"/>
              <a:t>During the iteration, </a:t>
            </a:r>
            <a:r>
              <a:rPr lang="en-NZ" dirty="0" err="1" smtClean="0"/>
              <a:t>simframe</a:t>
            </a:r>
            <a:r>
              <a:rPr lang="en-NZ" dirty="0" smtClean="0"/>
              <a:t> variables are transformed by transition probabilities, models or set to desired categorical adjustment proportions </a:t>
            </a:r>
          </a:p>
          <a:p>
            <a:r>
              <a:rPr lang="en-NZ" dirty="0" smtClean="0"/>
              <a:t>At the end of the iteration, </a:t>
            </a:r>
            <a:r>
              <a:rPr lang="en-NZ" dirty="0" err="1" smtClean="0"/>
              <a:t>simframe</a:t>
            </a:r>
            <a:r>
              <a:rPr lang="en-NZ" dirty="0" smtClean="0"/>
              <a:t> outcome variables are stored in outcome matrices</a:t>
            </a:r>
          </a:p>
          <a:p>
            <a:r>
              <a:rPr lang="en-NZ" dirty="0" smtClean="0"/>
              <a:t>A list containing all outcome matrices is stored in the </a:t>
            </a:r>
            <a:r>
              <a:rPr lang="en-NZ" sz="2900" dirty="0" smtClean="0">
                <a:latin typeface="Courier New" pitchFamily="49" charset="0"/>
                <a:cs typeface="Courier New" pitchFamily="49" charset="0"/>
              </a:rPr>
              <a:t>outcomes</a:t>
            </a:r>
            <a:r>
              <a:rPr lang="en-NZ" dirty="0" smtClean="0"/>
              <a:t> variable of the </a:t>
            </a:r>
            <a:r>
              <a:rPr lang="en-NZ" dirty="0" err="1" smtClean="0"/>
              <a:t>Simmodule</a:t>
            </a:r>
            <a:endParaRPr lang="en-NZ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696480" y="2708920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outcomes$Earnings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95936" y="2708920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outcomes$Health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251520" y="4365104"/>
            <a:ext cx="2016224" cy="576064"/>
            <a:chOff x="251520" y="4437112"/>
            <a:chExt cx="2016224" cy="576064"/>
          </a:xfrm>
        </p:grpSpPr>
        <p:sp>
          <p:nvSpPr>
            <p:cNvPr id="18" name="TextBox 17"/>
            <p:cNvSpPr txBox="1"/>
            <p:nvPr/>
          </p:nvSpPr>
          <p:spPr>
            <a:xfrm>
              <a:off x="251520" y="4437112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Iteration 2</a:t>
              </a:r>
              <a:endParaRPr lang="en-NZ" sz="1600" dirty="0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1043608" y="4725144"/>
              <a:ext cx="360040" cy="288032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07502" y="0"/>
            <a:ext cx="3456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smtClean="0"/>
              <a:t>Initial state – environment </a:t>
            </a:r>
            <a:r>
              <a:rPr lang="en-NZ" sz="1600" dirty="0" err="1" smtClean="0"/>
              <a:t>simframe</a:t>
            </a:r>
            <a:endParaRPr lang="en-NZ" sz="16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2699792" y="2996952"/>
            <a:ext cx="1152128" cy="1296144"/>
            <a:chOff x="2483768" y="2996952"/>
            <a:chExt cx="1152128" cy="1296144"/>
          </a:xfrm>
        </p:grpSpPr>
        <p:sp>
          <p:nvSpPr>
            <p:cNvPr id="17" name="Right Arrow 16"/>
            <p:cNvSpPr/>
            <p:nvPr/>
          </p:nvSpPr>
          <p:spPr>
            <a:xfrm>
              <a:off x="2555776" y="3933056"/>
              <a:ext cx="1080120" cy="36004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83768" y="2996952"/>
              <a:ext cx="11521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Store values in outcomes</a:t>
              </a:r>
              <a:endParaRPr lang="en-NZ" dirty="0"/>
            </a:p>
          </p:txBody>
        </p: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995936" y="404664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outcomes$Health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696480" y="404664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outcomes$Earnings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995936" y="0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smtClean="0"/>
              <a:t>Initial state – outcome matrices created</a:t>
            </a:r>
            <a:endParaRPr lang="en-NZ" sz="16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995936" y="5013176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outcomes$Health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6696480" y="5013176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33553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outcomes$Earnings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15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2555776" y="5229200"/>
            <a:ext cx="1152128" cy="1296144"/>
            <a:chOff x="2483768" y="2996952"/>
            <a:chExt cx="1152128" cy="1296144"/>
          </a:xfrm>
        </p:grpSpPr>
        <p:sp>
          <p:nvSpPr>
            <p:cNvPr id="32" name="Right Arrow 31"/>
            <p:cNvSpPr/>
            <p:nvPr/>
          </p:nvSpPr>
          <p:spPr>
            <a:xfrm>
              <a:off x="2555776" y="3933056"/>
              <a:ext cx="1080120" cy="36004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83768" y="2996952"/>
              <a:ext cx="11521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Store values in outcomes</a:t>
              </a:r>
              <a:endParaRPr lang="en-NZ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1520" y="2060848"/>
            <a:ext cx="2016224" cy="576064"/>
            <a:chOff x="251520" y="4437112"/>
            <a:chExt cx="2016224" cy="576064"/>
          </a:xfrm>
        </p:grpSpPr>
        <p:sp>
          <p:nvSpPr>
            <p:cNvPr id="36" name="TextBox 35"/>
            <p:cNvSpPr txBox="1"/>
            <p:nvPr/>
          </p:nvSpPr>
          <p:spPr>
            <a:xfrm>
              <a:off x="251520" y="4437112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Iteration 1</a:t>
              </a:r>
              <a:endParaRPr lang="en-NZ" sz="1600" dirty="0"/>
            </a:p>
          </p:txBody>
        </p:sp>
        <p:sp>
          <p:nvSpPr>
            <p:cNvPr id="37" name="Down Arrow 36"/>
            <p:cNvSpPr/>
            <p:nvPr/>
          </p:nvSpPr>
          <p:spPr>
            <a:xfrm>
              <a:off x="1043608" y="4725144"/>
              <a:ext cx="360040" cy="288032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07503" y="404664"/>
          <a:ext cx="2448271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5526"/>
                <a:gridCol w="1036656"/>
                <a:gridCol w="816089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simframe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Health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err="1" smtClean="0"/>
                        <a:t>Health_previous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Earnings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107503" y="2708920"/>
          <a:ext cx="2448271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5526"/>
                <a:gridCol w="1036656"/>
                <a:gridCol w="816089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simframe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Health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err="1" smtClean="0"/>
                        <a:t>Health_previous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Earnings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07504" y="5013176"/>
          <a:ext cx="2448271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5526"/>
                <a:gridCol w="1036656"/>
                <a:gridCol w="816089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simframe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Health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err="1" smtClean="0"/>
                        <a:t>Health_previous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Earnings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15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20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appendRunStats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NZ" dirty="0"/>
              <a:t>At the end of each run a set of run stats is calculated for </a:t>
            </a:r>
            <a:r>
              <a:rPr lang="en-NZ" dirty="0" smtClean="0"/>
              <a:t>outcomes</a:t>
            </a:r>
          </a:p>
          <a:p>
            <a:r>
              <a:rPr lang="en-NZ" dirty="0" smtClean="0"/>
              <a:t>A </a:t>
            </a:r>
            <a:r>
              <a:rPr lang="en-NZ" dirty="0"/>
              <a:t>run stat is essentially a function that </a:t>
            </a:r>
            <a:r>
              <a:rPr lang="en-NZ" dirty="0" smtClean="0"/>
              <a:t>takes </a:t>
            </a:r>
            <a:r>
              <a:rPr lang="en-NZ" dirty="0"/>
              <a:t>an outcome matrix and produces an aggregate value </a:t>
            </a:r>
            <a:r>
              <a:rPr lang="en-NZ" b="1" dirty="0"/>
              <a:t>for each </a:t>
            </a:r>
            <a:r>
              <a:rPr lang="en-NZ" b="1" dirty="0" smtClean="0"/>
              <a:t>iteration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NZ" kern="1800" dirty="0">
                <a:highlight>
                  <a:srgbClr val="FFFF00"/>
                </a:highlight>
                <a:ea typeface="Times New Roman"/>
                <a:cs typeface="Times New Roman"/>
              </a:rPr>
              <a:t>Some output results may not be required per iteration, rather only the final state is required. </a:t>
            </a:r>
            <a:r>
              <a:rPr lang="en-NZ" kern="1800" smtClean="0">
                <a:highlight>
                  <a:srgbClr val="FFFF00"/>
                </a:highlight>
                <a:ea typeface="Times New Roman"/>
                <a:cs typeface="Times New Roman"/>
              </a:rPr>
              <a:t>These </a:t>
            </a:r>
            <a:r>
              <a:rPr lang="en-NZ" kern="1800" dirty="0">
                <a:highlight>
                  <a:srgbClr val="FFFF00"/>
                </a:highlight>
                <a:ea typeface="Times New Roman"/>
                <a:cs typeface="Times New Roman"/>
              </a:rPr>
              <a:t>are not considered run </a:t>
            </a:r>
            <a:r>
              <a:rPr lang="en-NZ" kern="1800" dirty="0" smtClean="0">
                <a:highlight>
                  <a:srgbClr val="FFFF00"/>
                </a:highlight>
                <a:ea typeface="Times New Roman"/>
                <a:cs typeface="Times New Roman"/>
              </a:rPr>
              <a:t>stats.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NZ" dirty="0" smtClean="0"/>
              <a:t>This </a:t>
            </a:r>
            <a:r>
              <a:rPr lang="en-NZ" dirty="0"/>
              <a:t>aggregate value may </a:t>
            </a:r>
            <a:r>
              <a:rPr lang="en-NZ" dirty="0" smtClean="0"/>
              <a:t>be</a:t>
            </a:r>
          </a:p>
          <a:p>
            <a:pPr lvl="1"/>
            <a:r>
              <a:rPr lang="en-NZ" dirty="0" smtClean="0"/>
              <a:t>a </a:t>
            </a:r>
            <a:r>
              <a:rPr lang="en-NZ" dirty="0"/>
              <a:t>single </a:t>
            </a:r>
            <a:r>
              <a:rPr lang="en-NZ" dirty="0" smtClean="0"/>
              <a:t>value, e.g. mean</a:t>
            </a:r>
          </a:p>
          <a:p>
            <a:pPr lvl="1"/>
            <a:r>
              <a:rPr lang="en-NZ" dirty="0" smtClean="0"/>
              <a:t>a vector, e.g. </a:t>
            </a:r>
            <a:r>
              <a:rPr lang="en-NZ" dirty="0"/>
              <a:t>frequencies, </a:t>
            </a:r>
            <a:r>
              <a:rPr lang="en-NZ" dirty="0" err="1"/>
              <a:t>quantiles</a:t>
            </a:r>
            <a:r>
              <a:rPr lang="en-NZ" dirty="0"/>
              <a:t>, </a:t>
            </a:r>
            <a:r>
              <a:rPr lang="en-NZ" dirty="0" smtClean="0"/>
              <a:t>summary</a:t>
            </a:r>
          </a:p>
          <a:p>
            <a:pPr lvl="1"/>
            <a:r>
              <a:rPr lang="en-NZ" dirty="0" smtClean="0"/>
              <a:t>a matrix, e.g. </a:t>
            </a:r>
            <a:r>
              <a:rPr lang="en-NZ" dirty="0"/>
              <a:t>2 way </a:t>
            </a:r>
            <a:r>
              <a:rPr lang="en-NZ" dirty="0" smtClean="0"/>
              <a:t>table</a:t>
            </a:r>
          </a:p>
          <a:p>
            <a:r>
              <a:rPr lang="en-NZ" dirty="0" smtClean="0"/>
              <a:t>Run stats are available to produce</a:t>
            </a:r>
          </a:p>
          <a:p>
            <a:pPr lvl="1"/>
            <a:r>
              <a:rPr lang="en-NZ" dirty="0" smtClean="0"/>
              <a:t>frequency tables (for both categorical and continuous variables)</a:t>
            </a:r>
          </a:p>
          <a:p>
            <a:pPr lvl="1"/>
            <a:r>
              <a:rPr lang="en-NZ" dirty="0" smtClean="0"/>
              <a:t>means, summaries (</a:t>
            </a:r>
            <a:r>
              <a:rPr lang="en-NZ" dirty="0" err="1" smtClean="0"/>
              <a:t>ie</a:t>
            </a:r>
            <a:r>
              <a:rPr lang="en-NZ" dirty="0" smtClean="0"/>
              <a:t>: the R summary function), </a:t>
            </a:r>
            <a:r>
              <a:rPr lang="en-NZ" dirty="0" err="1" smtClean="0"/>
              <a:t>quantiles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44433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calcFinalResults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Prepares run stats for averaging by first transforming, e.g.:</a:t>
            </a:r>
          </a:p>
          <a:p>
            <a:pPr lvl="1"/>
            <a:r>
              <a:rPr lang="en-NZ" dirty="0" smtClean="0"/>
              <a:t>Turing frequencies into percentages</a:t>
            </a:r>
          </a:p>
          <a:p>
            <a:pPr lvl="1"/>
            <a:r>
              <a:rPr lang="en-NZ" dirty="0" smtClean="0"/>
              <a:t>Removing unwanted results</a:t>
            </a:r>
          </a:p>
          <a:p>
            <a:pPr lvl="1"/>
            <a:r>
              <a:rPr lang="en-NZ" dirty="0" smtClean="0"/>
              <a:t>Labelling columns</a:t>
            </a:r>
          </a:p>
          <a:p>
            <a:r>
              <a:rPr lang="en-NZ" dirty="0" smtClean="0"/>
              <a:t>Takes the average of run stats across all runs</a:t>
            </a:r>
          </a:p>
        </p:txBody>
      </p:sp>
    </p:spTree>
    <p:extLst>
      <p:ext uri="{BB962C8B-B14F-4D97-AF65-F5344CB8AC3E}">
        <p14:creationId xmlns:p14="http://schemas.microsoft.com/office/powerpoint/2010/main" val="199630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simar</a:t>
            </a:r>
            <a:r>
              <a:rPr lang="en-NZ" dirty="0" smtClean="0"/>
              <a:t> features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NZ" dirty="0" smtClean="0"/>
              <a:t>Perform dynamic simulation, i.e.: transform a single set of micro-units</a:t>
            </a:r>
          </a:p>
          <a:p>
            <a:pPr lvl="1"/>
            <a:r>
              <a:rPr lang="en-NZ" dirty="0" smtClean="0"/>
              <a:t>transformations can occur each iteration</a:t>
            </a:r>
          </a:p>
          <a:p>
            <a:pPr lvl="1"/>
            <a:r>
              <a:rPr lang="en-NZ" dirty="0" smtClean="0"/>
              <a:t>transformations include results from</a:t>
            </a:r>
          </a:p>
          <a:p>
            <a:pPr lvl="2"/>
            <a:r>
              <a:rPr lang="en-NZ" dirty="0"/>
              <a:t>l</a:t>
            </a:r>
            <a:r>
              <a:rPr lang="en-NZ" dirty="0" smtClean="0"/>
              <a:t>ogistic,  binomial, Poisson, negative binomial, and normal regression models with coefficients specified via a file</a:t>
            </a:r>
          </a:p>
          <a:p>
            <a:pPr lvl="2"/>
            <a:r>
              <a:rPr lang="en-NZ" dirty="0"/>
              <a:t>transformations according to discrete probabilities specified in code or a file</a:t>
            </a:r>
          </a:p>
          <a:p>
            <a:r>
              <a:rPr lang="en-NZ" dirty="0" smtClean="0"/>
              <a:t>Generate and track descriptive statistics from the results of each iteration including frequencies, means, </a:t>
            </a:r>
            <a:r>
              <a:rPr lang="en-NZ" dirty="0" err="1" smtClean="0"/>
              <a:t>quantiles</a:t>
            </a:r>
            <a:r>
              <a:rPr lang="en-NZ" dirty="0" smtClean="0"/>
              <a:t>, and summaries</a:t>
            </a:r>
          </a:p>
          <a:p>
            <a:pPr lvl="1"/>
            <a:r>
              <a:rPr lang="en-NZ" dirty="0" smtClean="0"/>
              <a:t>Statistics can be generated for the whole population, or subsets</a:t>
            </a:r>
          </a:p>
          <a:p>
            <a:pPr lvl="1"/>
            <a:r>
              <a:rPr lang="en-NZ" dirty="0" smtClean="0"/>
              <a:t>Statistics can be grouped by base variables (</a:t>
            </a:r>
            <a:r>
              <a:rPr lang="en-NZ" dirty="0" err="1" smtClean="0"/>
              <a:t>ie</a:t>
            </a:r>
            <a:r>
              <a:rPr lang="en-NZ" dirty="0" smtClean="0"/>
              <a:t>: variables that don’t change during the simulation)</a:t>
            </a:r>
          </a:p>
          <a:p>
            <a:r>
              <a:rPr lang="en-NZ" dirty="0" smtClean="0"/>
              <a:t>Perform multiple simulation runs and average tracked descriptive statistics across multiple runs</a:t>
            </a:r>
          </a:p>
          <a:p>
            <a:r>
              <a:rPr lang="en-NZ" dirty="0" smtClean="0"/>
              <a:t>Allow scenario testing via the modification of simulation variables so the flow-on effects can be observed</a:t>
            </a:r>
          </a:p>
          <a:p>
            <a:pPr lvl="1"/>
            <a:r>
              <a:rPr lang="en-NZ" dirty="0"/>
              <a:t>c</a:t>
            </a:r>
            <a:r>
              <a:rPr lang="en-NZ" dirty="0" smtClean="0"/>
              <a:t>ontinuous variables can be modified before the simulation begins</a:t>
            </a:r>
          </a:p>
          <a:p>
            <a:pPr lvl="1"/>
            <a:r>
              <a:rPr lang="en-NZ" dirty="0"/>
              <a:t>c</a:t>
            </a:r>
            <a:r>
              <a:rPr lang="en-NZ" dirty="0" smtClean="0"/>
              <a:t>ategorical variables can be modified before the simulation begins, or during the simulation for specific iterations</a:t>
            </a:r>
          </a:p>
          <a:p>
            <a:r>
              <a:rPr lang="en-NZ" dirty="0" smtClean="0"/>
              <a:t>Available as an R package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6578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Global environment variables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A simulation will begin by initialising the R global environment</a:t>
            </a:r>
          </a:p>
          <a:p>
            <a:r>
              <a:rPr lang="en-NZ" dirty="0" smtClean="0"/>
              <a:t>All simulations must have at least one simulation environment (</a:t>
            </a:r>
            <a:r>
              <a:rPr lang="en-NZ" dirty="0" err="1" smtClean="0"/>
              <a:t>Simenv</a:t>
            </a:r>
            <a:r>
              <a:rPr lang="en-NZ" dirty="0" smtClean="0"/>
              <a:t>)</a:t>
            </a:r>
          </a:p>
          <a:p>
            <a:r>
              <a:rPr lang="en-NZ" dirty="0"/>
              <a:t>If required, the simulation will </a:t>
            </a:r>
            <a:r>
              <a:rPr lang="en-NZ" dirty="0" smtClean="0"/>
              <a:t>also initialise in the global environment:</a:t>
            </a:r>
            <a:endParaRPr lang="en-NZ" dirty="0"/>
          </a:p>
          <a:p>
            <a:pPr lvl="1"/>
            <a:r>
              <a:rPr lang="en-NZ" dirty="0"/>
              <a:t>models</a:t>
            </a:r>
          </a:p>
          <a:p>
            <a:pPr lvl="2"/>
            <a:r>
              <a:rPr lang="en-NZ" dirty="0"/>
              <a:t> list of generalized linear models. These contain model equations, i.e.: variable names and their coefficients.</a:t>
            </a:r>
          </a:p>
          <a:p>
            <a:pPr lvl="1"/>
            <a:r>
              <a:rPr lang="en-NZ" dirty="0"/>
              <a:t>propensities</a:t>
            </a:r>
          </a:p>
          <a:p>
            <a:pPr lvl="2"/>
            <a:r>
              <a:rPr lang="en-NZ" dirty="0"/>
              <a:t>list of propensity arrays used for categorical adjustment </a:t>
            </a:r>
          </a:p>
        </p:txBody>
      </p:sp>
    </p:spTree>
    <p:extLst>
      <p:ext uri="{BB962C8B-B14F-4D97-AF65-F5344CB8AC3E}">
        <p14:creationId xmlns:p14="http://schemas.microsoft.com/office/powerpoint/2010/main" val="16013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r>
              <a:rPr lang="en-NZ" dirty="0" smtClean="0"/>
              <a:t> environment (</a:t>
            </a:r>
            <a:r>
              <a:rPr lang="en-NZ" dirty="0" err="1" smtClean="0"/>
              <a:t>Simenv</a:t>
            </a:r>
            <a:r>
              <a:rPr lang="en-NZ" dirty="0" smtClean="0"/>
              <a:t>)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 </a:t>
            </a:r>
            <a:r>
              <a:rPr lang="en-NZ" dirty="0"/>
              <a:t>simulation environment contains everything required to perform a simulation. </a:t>
            </a:r>
            <a:endParaRPr lang="en-NZ" dirty="0" smtClean="0"/>
          </a:p>
          <a:p>
            <a:r>
              <a:rPr lang="en-NZ" dirty="0" smtClean="0"/>
              <a:t>Typically one </a:t>
            </a:r>
            <a:r>
              <a:rPr lang="en-NZ" dirty="0" err="1"/>
              <a:t>Simenv</a:t>
            </a:r>
            <a:r>
              <a:rPr lang="en-NZ" dirty="0"/>
              <a:t> will be created </a:t>
            </a:r>
            <a:r>
              <a:rPr lang="en-NZ" dirty="0" smtClean="0"/>
              <a:t>and </a:t>
            </a:r>
            <a:r>
              <a:rPr lang="en-NZ" dirty="0"/>
              <a:t>used to run a base simulation, and additional </a:t>
            </a:r>
            <a:r>
              <a:rPr lang="en-NZ" dirty="0" err="1"/>
              <a:t>Simenvs</a:t>
            </a:r>
            <a:r>
              <a:rPr lang="en-NZ" dirty="0"/>
              <a:t> will be created to test different scenarios.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Simulation environment variables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NZ" dirty="0" smtClean="0"/>
              <a:t>name</a:t>
            </a:r>
          </a:p>
          <a:p>
            <a:r>
              <a:rPr lang="en-NZ" dirty="0" err="1" smtClean="0"/>
              <a:t>num_runs_simulated</a:t>
            </a:r>
            <a:endParaRPr lang="en-NZ" dirty="0" smtClean="0"/>
          </a:p>
          <a:p>
            <a:pPr lvl="1"/>
            <a:r>
              <a:rPr lang="en-NZ" dirty="0" smtClean="0"/>
              <a:t>incremented during the simulation process</a:t>
            </a:r>
          </a:p>
          <a:p>
            <a:r>
              <a:rPr lang="en-NZ" dirty="0" err="1" smtClean="0"/>
              <a:t>dict</a:t>
            </a:r>
            <a:endParaRPr lang="en-NZ" dirty="0" smtClean="0"/>
          </a:p>
          <a:p>
            <a:pPr lvl="1"/>
            <a:r>
              <a:rPr lang="en-NZ" dirty="0" smtClean="0"/>
              <a:t>the data dictionary for the whole simulation</a:t>
            </a:r>
          </a:p>
          <a:p>
            <a:r>
              <a:rPr lang="en-NZ" dirty="0" err="1" smtClean="0"/>
              <a:t>simframe</a:t>
            </a:r>
            <a:endParaRPr lang="en-NZ" dirty="0" smtClean="0"/>
          </a:p>
          <a:p>
            <a:pPr lvl="1"/>
            <a:r>
              <a:rPr lang="en-NZ" dirty="0"/>
              <a:t>A </a:t>
            </a:r>
            <a:r>
              <a:rPr lang="en-NZ" dirty="0" err="1"/>
              <a:t>dataframe</a:t>
            </a:r>
            <a:r>
              <a:rPr lang="en-NZ" dirty="0"/>
              <a:t> of variables (input, intermediate, and outcome) used during the </a:t>
            </a:r>
            <a:r>
              <a:rPr lang="en-NZ" dirty="0" smtClean="0"/>
              <a:t>simulation</a:t>
            </a:r>
          </a:p>
          <a:p>
            <a:r>
              <a:rPr lang="en-NZ" dirty="0" err="1" smtClean="0"/>
              <a:t>cat.adjustments</a:t>
            </a:r>
            <a:endParaRPr lang="en-NZ" dirty="0" smtClean="0"/>
          </a:p>
          <a:p>
            <a:pPr lvl="1"/>
            <a:r>
              <a:rPr lang="en-NZ" dirty="0" smtClean="0"/>
              <a:t>adjustments applied to categorical variables before and during the simulation</a:t>
            </a:r>
          </a:p>
          <a:p>
            <a:r>
              <a:rPr lang="en-NZ" dirty="0" err="1"/>
              <a:t>p</a:t>
            </a:r>
            <a:r>
              <a:rPr lang="en-NZ" dirty="0" err="1" smtClean="0"/>
              <a:t>resim.stats</a:t>
            </a:r>
            <a:endParaRPr lang="en-NZ" dirty="0"/>
          </a:p>
          <a:p>
            <a:pPr lvl="1"/>
            <a:r>
              <a:rPr lang="en-NZ" dirty="0" smtClean="0"/>
              <a:t>stats generated after adjustment but before simulation begins. Typically these will be descriptive statistics of input variables that don’t change </a:t>
            </a:r>
            <a:r>
              <a:rPr lang="en-NZ" dirty="0" err="1" smtClean="0"/>
              <a:t>eg</a:t>
            </a:r>
            <a:r>
              <a:rPr lang="en-NZ" dirty="0" smtClean="0"/>
              <a:t>: gender, ethnicity</a:t>
            </a:r>
          </a:p>
          <a:p>
            <a:r>
              <a:rPr lang="en-NZ" dirty="0"/>
              <a:t>m</a:t>
            </a:r>
            <a:r>
              <a:rPr lang="en-NZ" dirty="0" smtClean="0"/>
              <a:t>odules</a:t>
            </a:r>
          </a:p>
          <a:p>
            <a:pPr lvl="1"/>
            <a:r>
              <a:rPr lang="en-NZ" dirty="0" smtClean="0"/>
              <a:t>one or more simulation modules (</a:t>
            </a:r>
            <a:r>
              <a:rPr lang="en-NZ" dirty="0" err="1" smtClean="0"/>
              <a:t>Simmodule</a:t>
            </a:r>
            <a:r>
              <a:rPr lang="en-NZ" dirty="0" smtClean="0"/>
              <a:t>) which contain code and results for a discrete part of the simulation</a:t>
            </a:r>
          </a:p>
        </p:txBody>
      </p:sp>
    </p:spTree>
    <p:extLst>
      <p:ext uri="{BB962C8B-B14F-4D97-AF65-F5344CB8AC3E}">
        <p14:creationId xmlns:p14="http://schemas.microsoft.com/office/powerpoint/2010/main" val="64705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dictionary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Contains descriptions, and </a:t>
            </a:r>
            <a:r>
              <a:rPr lang="en-NZ" dirty="0" err="1" smtClean="0"/>
              <a:t>codings</a:t>
            </a:r>
            <a:r>
              <a:rPr lang="en-NZ" dirty="0" smtClean="0"/>
              <a:t>. Both are loaded from a file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097152"/>
              </p:ext>
            </p:extLst>
          </p:nvPr>
        </p:nvGraphicFramePr>
        <p:xfrm>
          <a:off x="899591" y="2996952"/>
          <a:ext cx="74168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842"/>
                <a:gridCol w="2585681"/>
                <a:gridCol w="3538302"/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Varname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Description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Codings_expr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r>
                        <a:rPr lang="en-NZ" baseline="0" dirty="0" smtClean="0"/>
                        <a:t> status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c(‘Good health'=1,‘Bad health'=2)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 to date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gender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Gender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smtClean="0"/>
                        <a:t>c(“F”=0, “M”=1)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34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dictionary variables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descriptions</a:t>
            </a:r>
          </a:p>
          <a:p>
            <a:pPr lvl="1"/>
            <a:r>
              <a:rPr lang="en-NZ" dirty="0"/>
              <a:t>a vector of variable descriptions, named with variable names</a:t>
            </a:r>
          </a:p>
          <a:p>
            <a:pPr lvl="2"/>
            <a:r>
              <a:rPr lang="en-NZ" dirty="0" err="1"/>
              <a:t>eg</a:t>
            </a:r>
            <a:r>
              <a:rPr lang="en-NZ" dirty="0"/>
              <a:t>: c</a:t>
            </a:r>
            <a:r>
              <a:rPr lang="en-NZ" dirty="0" smtClean="0"/>
              <a:t>(“age”=“Age”, “health”=“Health status”, “earnings”=“Earnings to date”)</a:t>
            </a:r>
            <a:endParaRPr lang="en-NZ" dirty="0"/>
          </a:p>
          <a:p>
            <a:r>
              <a:rPr lang="en-NZ" dirty="0" err="1"/>
              <a:t>codings</a:t>
            </a:r>
            <a:endParaRPr lang="en-NZ" dirty="0"/>
          </a:p>
          <a:p>
            <a:pPr lvl="1"/>
            <a:r>
              <a:rPr lang="en-NZ" dirty="0"/>
              <a:t>a list of category names for categorical variables</a:t>
            </a:r>
          </a:p>
          <a:p>
            <a:pPr lvl="2"/>
            <a:r>
              <a:rPr lang="en-NZ" dirty="0" err="1"/>
              <a:t>eg</a:t>
            </a:r>
            <a:r>
              <a:rPr lang="en-NZ" dirty="0"/>
              <a:t>: </a:t>
            </a:r>
            <a:r>
              <a:rPr lang="en-NZ" dirty="0" smtClean="0"/>
              <a:t>list(health=c(“Good health”=</a:t>
            </a:r>
            <a:r>
              <a:rPr lang="en-NZ" dirty="0"/>
              <a:t>1, </a:t>
            </a:r>
            <a:r>
              <a:rPr lang="en-NZ" dirty="0" smtClean="0"/>
              <a:t>“Bad health”=</a:t>
            </a:r>
            <a:r>
              <a:rPr lang="en-NZ" dirty="0"/>
              <a:t>2), gender=c(“F”=0, “M”=1</a:t>
            </a:r>
            <a:r>
              <a:rPr lang="en-NZ" dirty="0" smtClean="0"/>
              <a:t>))</a:t>
            </a: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0725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Categorical adjustments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Before or during the simulation the user may wish to specify the proportion of category values desired for a </a:t>
            </a:r>
            <a:r>
              <a:rPr lang="en-NZ" dirty="0" err="1" smtClean="0"/>
              <a:t>simframe</a:t>
            </a:r>
            <a:r>
              <a:rPr lang="en-NZ" dirty="0" smtClean="0"/>
              <a:t> variable</a:t>
            </a:r>
          </a:p>
          <a:p>
            <a:pPr lvl="1"/>
            <a:r>
              <a:rPr lang="en-NZ" dirty="0" err="1" smtClean="0"/>
              <a:t>Eg</a:t>
            </a:r>
            <a:r>
              <a:rPr lang="en-NZ" dirty="0" smtClean="0"/>
              <a:t>: a user may wish the proportion of home owners in year 2 to be 0.4, 0.6</a:t>
            </a:r>
          </a:p>
          <a:p>
            <a:r>
              <a:rPr lang="en-NZ" dirty="0" smtClean="0"/>
              <a:t>Desired proportions can be specified in a categorical adjustment matrix, </a:t>
            </a:r>
            <a:r>
              <a:rPr lang="en-NZ" dirty="0" err="1" smtClean="0"/>
              <a:t>eg</a:t>
            </a:r>
            <a:r>
              <a:rPr lang="en-NZ" dirty="0" smtClean="0"/>
              <a:t>:</a:t>
            </a:r>
          </a:p>
          <a:p>
            <a:endParaRPr lang="en-NZ" dirty="0" smtClean="0"/>
          </a:p>
          <a:p>
            <a:pPr lvl="1"/>
            <a:endParaRPr lang="en-NZ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243183"/>
              </p:ext>
            </p:extLst>
          </p:nvPr>
        </p:nvGraphicFramePr>
        <p:xfrm>
          <a:off x="1331640" y="537321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Iteration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Own home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Rents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0.4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0.6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78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2515</TotalTime>
  <Words>1767</Words>
  <Application>Microsoft Office PowerPoint</Application>
  <PresentationFormat>On-screen Show (4:3)</PresentationFormat>
  <Paragraphs>399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simar</vt:lpstr>
      <vt:lpstr>Glossary</vt:lpstr>
      <vt:lpstr>simar features</vt:lpstr>
      <vt:lpstr>Global environment variables</vt:lpstr>
      <vt:lpstr>Simframe environment (Simenv)</vt:lpstr>
      <vt:lpstr>Simulation environment variables</vt:lpstr>
      <vt:lpstr>Data dictionary</vt:lpstr>
      <vt:lpstr>Data dictionary variables</vt:lpstr>
      <vt:lpstr>Categorical adjustments </vt:lpstr>
      <vt:lpstr>Categorical adjustments </vt:lpstr>
      <vt:lpstr>Propensity arrays</vt:lpstr>
      <vt:lpstr>Simulation modules (Simmodule)</vt:lpstr>
      <vt:lpstr>Simmodule functions</vt:lpstr>
      <vt:lpstr>Simmodule variables</vt:lpstr>
      <vt:lpstr>Simframe</vt:lpstr>
      <vt:lpstr>Simframe</vt:lpstr>
      <vt:lpstr>The master simframe</vt:lpstr>
      <vt:lpstr>Simframe definition file</vt:lpstr>
      <vt:lpstr>Simframe definition file</vt:lpstr>
      <vt:lpstr>One simframe per environment</vt:lpstr>
      <vt:lpstr>The simulation process</vt:lpstr>
      <vt:lpstr>simulateRun</vt:lpstr>
      <vt:lpstr>PowerPoint Presentation</vt:lpstr>
      <vt:lpstr>appendRunStats</vt:lpstr>
      <vt:lpstr>calcFinalResults</vt:lpstr>
    </vt:vector>
  </TitlesOfParts>
  <Company>The Faculty of Arts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oman002</dc:creator>
  <cp:lastModifiedBy>jpea048</cp:lastModifiedBy>
  <cp:revision>64</cp:revision>
  <cp:lastPrinted>2012-02-01T21:31:14Z</cp:lastPrinted>
  <dcterms:created xsi:type="dcterms:W3CDTF">2012-01-26T01:31:21Z</dcterms:created>
  <dcterms:modified xsi:type="dcterms:W3CDTF">2012-03-07T03:00:28Z</dcterms:modified>
</cp:coreProperties>
</file>