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9"/>
  </p:handoutMasterIdLst>
  <p:sldIdLst>
    <p:sldId id="256" r:id="rId2"/>
    <p:sldId id="263" r:id="rId3"/>
    <p:sldId id="279" r:id="rId4"/>
    <p:sldId id="276" r:id="rId5"/>
    <p:sldId id="270" r:id="rId6"/>
    <p:sldId id="271" r:id="rId7"/>
    <p:sldId id="273" r:id="rId8"/>
    <p:sldId id="284" r:id="rId9"/>
    <p:sldId id="274" r:id="rId10"/>
    <p:sldId id="275" r:id="rId11"/>
    <p:sldId id="277" r:id="rId12"/>
    <p:sldId id="278" r:id="rId13"/>
    <p:sldId id="280" r:id="rId14"/>
    <p:sldId id="281" r:id="rId15"/>
    <p:sldId id="261" r:id="rId16"/>
    <p:sldId id="269" r:id="rId17"/>
    <p:sldId id="264" r:id="rId18"/>
    <p:sldId id="268" r:id="rId19"/>
    <p:sldId id="267" r:id="rId20"/>
    <p:sldId id="266" r:id="rId21"/>
    <p:sldId id="272" r:id="rId22"/>
    <p:sldId id="265" r:id="rId23"/>
    <p:sldId id="257" r:id="rId24"/>
    <p:sldId id="282" r:id="rId25"/>
    <p:sldId id="283" r:id="rId26"/>
    <p:sldId id="285" r:id="rId27"/>
    <p:sldId id="286" r:id="rId28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3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F30BE2-6C33-4D0C-8FC7-E413F6E18D5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NZ"/>
        </a:p>
      </dgm:t>
    </dgm:pt>
    <dgm:pt modelId="{C061362B-DCE5-4AB0-BF32-5EB85DBC24B0}">
      <dgm:prSet phldrT="[Text]"/>
      <dgm:spPr/>
      <dgm:t>
        <a:bodyPr/>
        <a:lstStyle/>
        <a:p>
          <a:r>
            <a:rPr lang="en-NZ" dirty="0" smtClean="0"/>
            <a:t>.</a:t>
          </a:r>
          <a:r>
            <a:rPr lang="en-NZ" dirty="0" err="1" smtClean="0"/>
            <a:t>GlobalEnv</a:t>
          </a:r>
          <a:endParaRPr lang="en-NZ" dirty="0"/>
        </a:p>
      </dgm:t>
    </dgm:pt>
    <dgm:pt modelId="{FFCDEDE9-4987-45DE-9B9F-53DE89FDE765}" type="parTrans" cxnId="{9BC844DE-76B9-409D-8044-E7505DD81972}">
      <dgm:prSet/>
      <dgm:spPr/>
      <dgm:t>
        <a:bodyPr/>
        <a:lstStyle/>
        <a:p>
          <a:endParaRPr lang="en-NZ"/>
        </a:p>
      </dgm:t>
    </dgm:pt>
    <dgm:pt modelId="{65EE5DD6-E5B6-4A0C-A81C-102EDB42AEB8}" type="sibTrans" cxnId="{9BC844DE-76B9-409D-8044-E7505DD81972}">
      <dgm:prSet/>
      <dgm:spPr/>
      <dgm:t>
        <a:bodyPr/>
        <a:lstStyle/>
        <a:p>
          <a:endParaRPr lang="en-NZ"/>
        </a:p>
      </dgm:t>
    </dgm:pt>
    <dgm:pt modelId="{909C8E88-4220-4553-BF16-4A8182D1F920}">
      <dgm:prSet phldrT="[Text]"/>
      <dgm:spPr/>
      <dgm:t>
        <a:bodyPr/>
        <a:lstStyle/>
        <a:p>
          <a:r>
            <a:rPr lang="en-NZ" dirty="0" err="1" smtClean="0"/>
            <a:t>Simenv</a:t>
          </a:r>
          <a:endParaRPr lang="en-NZ" dirty="0"/>
        </a:p>
      </dgm:t>
    </dgm:pt>
    <dgm:pt modelId="{A2B51E87-42B0-416C-8D05-F04665169E1E}" type="parTrans" cxnId="{51F6EC2C-AF0B-4305-A24D-4F8162602B42}">
      <dgm:prSet/>
      <dgm:spPr/>
      <dgm:t>
        <a:bodyPr/>
        <a:lstStyle/>
        <a:p>
          <a:endParaRPr lang="en-NZ"/>
        </a:p>
      </dgm:t>
    </dgm:pt>
    <dgm:pt modelId="{503A38CC-7B73-4325-8B53-A4F4B4A76CCB}" type="sibTrans" cxnId="{51F6EC2C-AF0B-4305-A24D-4F8162602B42}">
      <dgm:prSet/>
      <dgm:spPr/>
      <dgm:t>
        <a:bodyPr/>
        <a:lstStyle/>
        <a:p>
          <a:endParaRPr lang="en-NZ"/>
        </a:p>
      </dgm:t>
    </dgm:pt>
    <dgm:pt modelId="{26BD83CD-5CED-4A29-BBF4-6791D5A67EE0}">
      <dgm:prSet phldrT="[Text]"/>
      <dgm:spPr/>
      <dgm:t>
        <a:bodyPr/>
        <a:lstStyle/>
        <a:p>
          <a:r>
            <a:rPr lang="en-NZ" dirty="0" err="1" smtClean="0"/>
            <a:t>SimenvDemo</a:t>
          </a:r>
          <a:endParaRPr lang="en-NZ" dirty="0"/>
        </a:p>
      </dgm:t>
    </dgm:pt>
    <dgm:pt modelId="{5438DC54-F953-406F-9877-76D47AE83CF9}" type="parTrans" cxnId="{691982FC-99AD-4038-9041-DBE810B0C55A}">
      <dgm:prSet/>
      <dgm:spPr/>
      <dgm:t>
        <a:bodyPr/>
        <a:lstStyle/>
        <a:p>
          <a:endParaRPr lang="en-NZ"/>
        </a:p>
      </dgm:t>
    </dgm:pt>
    <dgm:pt modelId="{B56EC745-BFFA-4D58-95F5-3E620C3D6827}" type="sibTrans" cxnId="{691982FC-99AD-4038-9041-DBE810B0C55A}">
      <dgm:prSet/>
      <dgm:spPr/>
      <dgm:t>
        <a:bodyPr/>
        <a:lstStyle/>
        <a:p>
          <a:endParaRPr lang="en-NZ"/>
        </a:p>
      </dgm:t>
    </dgm:pt>
    <dgm:pt modelId="{8E69D1D5-1B0B-46B9-A2A5-067C1409F13E}">
      <dgm:prSet phldrT="[Text]"/>
      <dgm:spPr/>
      <dgm:t>
        <a:bodyPr/>
        <a:lstStyle/>
        <a:p>
          <a:r>
            <a:rPr lang="en-NZ" dirty="0" err="1" smtClean="0"/>
            <a:t>env.base</a:t>
          </a:r>
          <a:endParaRPr lang="en-NZ" dirty="0"/>
        </a:p>
      </dgm:t>
    </dgm:pt>
    <dgm:pt modelId="{3015F664-61BE-437E-9C5B-FD1BCF3C60E3}" type="parTrans" cxnId="{92939A1C-CC31-4154-AE1A-2DA5E3F0CB00}">
      <dgm:prSet/>
      <dgm:spPr/>
      <dgm:t>
        <a:bodyPr/>
        <a:lstStyle/>
        <a:p>
          <a:endParaRPr lang="en-NZ"/>
        </a:p>
      </dgm:t>
    </dgm:pt>
    <dgm:pt modelId="{EC77EB57-26C8-4BB2-B033-11B4ED5AA90E}" type="sibTrans" cxnId="{92939A1C-CC31-4154-AE1A-2DA5E3F0CB00}">
      <dgm:prSet/>
      <dgm:spPr/>
      <dgm:t>
        <a:bodyPr/>
        <a:lstStyle/>
        <a:p>
          <a:endParaRPr lang="en-NZ"/>
        </a:p>
      </dgm:t>
    </dgm:pt>
    <dgm:pt modelId="{823C3D44-057B-4580-9EF0-6642B9D6DD5D}">
      <dgm:prSet phldrT="[Text]"/>
      <dgm:spPr/>
      <dgm:t>
        <a:bodyPr/>
        <a:lstStyle/>
        <a:p>
          <a:r>
            <a:rPr lang="en-NZ" dirty="0" err="1" smtClean="0"/>
            <a:t>env.scenario</a:t>
          </a:r>
          <a:endParaRPr lang="en-NZ" dirty="0"/>
        </a:p>
      </dgm:t>
    </dgm:pt>
    <dgm:pt modelId="{6EA1F923-6849-45D3-8E73-C7AFC11D0F58}" type="parTrans" cxnId="{8CFD8B61-C980-44CC-810F-C0196D9A17A9}">
      <dgm:prSet/>
      <dgm:spPr/>
      <dgm:t>
        <a:bodyPr/>
        <a:lstStyle/>
        <a:p>
          <a:endParaRPr lang="en-NZ"/>
        </a:p>
      </dgm:t>
    </dgm:pt>
    <dgm:pt modelId="{2946E0E0-20CD-4E46-8747-1658C467A96F}" type="sibTrans" cxnId="{8CFD8B61-C980-44CC-810F-C0196D9A17A9}">
      <dgm:prSet/>
      <dgm:spPr/>
      <dgm:t>
        <a:bodyPr/>
        <a:lstStyle/>
        <a:p>
          <a:endParaRPr lang="en-NZ"/>
        </a:p>
      </dgm:t>
    </dgm:pt>
    <dgm:pt modelId="{931C752C-1DD0-4C44-A82D-E904C2123ABE}" type="pres">
      <dgm:prSet presAssocID="{05F30BE2-6C33-4D0C-8FC7-E413F6E18D5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NZ"/>
        </a:p>
      </dgm:t>
    </dgm:pt>
    <dgm:pt modelId="{020DDD35-155E-4B6A-AA06-68E3843BB277}" type="pres">
      <dgm:prSet presAssocID="{C061362B-DCE5-4AB0-BF32-5EB85DBC24B0}" presName="hierRoot1" presStyleCnt="0"/>
      <dgm:spPr/>
    </dgm:pt>
    <dgm:pt modelId="{C39EAF42-7A00-43B7-8E67-0E146441E2BA}" type="pres">
      <dgm:prSet presAssocID="{C061362B-DCE5-4AB0-BF32-5EB85DBC24B0}" presName="composite" presStyleCnt="0"/>
      <dgm:spPr/>
    </dgm:pt>
    <dgm:pt modelId="{77039053-776F-4D80-A407-E479EBA0271D}" type="pres">
      <dgm:prSet presAssocID="{C061362B-DCE5-4AB0-BF32-5EB85DBC24B0}" presName="background" presStyleLbl="node0" presStyleIdx="0" presStyleCnt="1"/>
      <dgm:spPr/>
    </dgm:pt>
    <dgm:pt modelId="{CA572919-8968-48C0-9219-D530F9A80AD1}" type="pres">
      <dgm:prSet presAssocID="{C061362B-DCE5-4AB0-BF32-5EB85DBC24B0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NZ"/>
        </a:p>
      </dgm:t>
    </dgm:pt>
    <dgm:pt modelId="{AB35FE94-09E2-419B-B013-3C226188C111}" type="pres">
      <dgm:prSet presAssocID="{C061362B-DCE5-4AB0-BF32-5EB85DBC24B0}" presName="hierChild2" presStyleCnt="0"/>
      <dgm:spPr/>
    </dgm:pt>
    <dgm:pt modelId="{D2586091-7EEA-4AAC-8E99-4C85F9D86CB6}" type="pres">
      <dgm:prSet presAssocID="{A2B51E87-42B0-416C-8D05-F04665169E1E}" presName="Name10" presStyleLbl="parChTrans1D2" presStyleIdx="0" presStyleCnt="1"/>
      <dgm:spPr/>
      <dgm:t>
        <a:bodyPr/>
        <a:lstStyle/>
        <a:p>
          <a:endParaRPr lang="en-NZ"/>
        </a:p>
      </dgm:t>
    </dgm:pt>
    <dgm:pt modelId="{7E3CFCF1-604B-401B-8713-284EA5F26684}" type="pres">
      <dgm:prSet presAssocID="{909C8E88-4220-4553-BF16-4A8182D1F920}" presName="hierRoot2" presStyleCnt="0"/>
      <dgm:spPr/>
    </dgm:pt>
    <dgm:pt modelId="{F9F9D111-F511-4EE8-AE09-B36A444F09D5}" type="pres">
      <dgm:prSet presAssocID="{909C8E88-4220-4553-BF16-4A8182D1F920}" presName="composite2" presStyleCnt="0"/>
      <dgm:spPr/>
    </dgm:pt>
    <dgm:pt modelId="{7816EE88-6DE7-44B0-B711-B702FF1FD171}" type="pres">
      <dgm:prSet presAssocID="{909C8E88-4220-4553-BF16-4A8182D1F920}" presName="background2" presStyleLbl="node2" presStyleIdx="0" presStyleCnt="1"/>
      <dgm:spPr/>
    </dgm:pt>
    <dgm:pt modelId="{ADB4FCDC-497A-4F6F-8B7C-8BF5C33A3D48}" type="pres">
      <dgm:prSet presAssocID="{909C8E88-4220-4553-BF16-4A8182D1F920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en-NZ"/>
        </a:p>
      </dgm:t>
    </dgm:pt>
    <dgm:pt modelId="{2350ACA6-6050-45AF-A25C-1EF540AE7B2D}" type="pres">
      <dgm:prSet presAssocID="{909C8E88-4220-4553-BF16-4A8182D1F920}" presName="hierChild3" presStyleCnt="0"/>
      <dgm:spPr/>
    </dgm:pt>
    <dgm:pt modelId="{B3868680-91FE-4838-B36D-5E41F186E02B}" type="pres">
      <dgm:prSet presAssocID="{5438DC54-F953-406F-9877-76D47AE83CF9}" presName="Name17" presStyleLbl="parChTrans1D3" presStyleIdx="0" presStyleCnt="1"/>
      <dgm:spPr/>
      <dgm:t>
        <a:bodyPr/>
        <a:lstStyle/>
        <a:p>
          <a:endParaRPr lang="en-NZ"/>
        </a:p>
      </dgm:t>
    </dgm:pt>
    <dgm:pt modelId="{7C793831-1053-4AFF-A6EF-C65EC71141A4}" type="pres">
      <dgm:prSet presAssocID="{26BD83CD-5CED-4A29-BBF4-6791D5A67EE0}" presName="hierRoot3" presStyleCnt="0"/>
      <dgm:spPr/>
    </dgm:pt>
    <dgm:pt modelId="{17EB3369-40D0-4BAF-8D53-0FD19BF7B4C1}" type="pres">
      <dgm:prSet presAssocID="{26BD83CD-5CED-4A29-BBF4-6791D5A67EE0}" presName="composite3" presStyleCnt="0"/>
      <dgm:spPr/>
    </dgm:pt>
    <dgm:pt modelId="{E41289B1-E67B-41A4-B3F4-E7F6B98A51E5}" type="pres">
      <dgm:prSet presAssocID="{26BD83CD-5CED-4A29-BBF4-6791D5A67EE0}" presName="background3" presStyleLbl="node3" presStyleIdx="0" presStyleCnt="1"/>
      <dgm:spPr/>
    </dgm:pt>
    <dgm:pt modelId="{7827FCD7-C5F3-441D-964B-41EE352A51A9}" type="pres">
      <dgm:prSet presAssocID="{26BD83CD-5CED-4A29-BBF4-6791D5A67EE0}" presName="text3" presStyleLbl="fgAcc3" presStyleIdx="0" presStyleCnt="1">
        <dgm:presLayoutVars>
          <dgm:chPref val="3"/>
        </dgm:presLayoutVars>
      </dgm:prSet>
      <dgm:spPr/>
      <dgm:t>
        <a:bodyPr/>
        <a:lstStyle/>
        <a:p>
          <a:endParaRPr lang="en-NZ"/>
        </a:p>
      </dgm:t>
    </dgm:pt>
    <dgm:pt modelId="{EC04D97C-5BAD-4F0E-8DFD-3128E94ADC0E}" type="pres">
      <dgm:prSet presAssocID="{26BD83CD-5CED-4A29-BBF4-6791D5A67EE0}" presName="hierChild4" presStyleCnt="0"/>
      <dgm:spPr/>
    </dgm:pt>
    <dgm:pt modelId="{E05E599C-BAD5-4BD0-B8A8-341B2D50ED07}" type="pres">
      <dgm:prSet presAssocID="{3015F664-61BE-437E-9C5B-FD1BCF3C60E3}" presName="Name23" presStyleLbl="parChTrans1D4" presStyleIdx="0" presStyleCnt="2"/>
      <dgm:spPr/>
      <dgm:t>
        <a:bodyPr/>
        <a:lstStyle/>
        <a:p>
          <a:endParaRPr lang="en-NZ"/>
        </a:p>
      </dgm:t>
    </dgm:pt>
    <dgm:pt modelId="{FB73B2CE-190B-4541-A652-6E5CC10AB361}" type="pres">
      <dgm:prSet presAssocID="{8E69D1D5-1B0B-46B9-A2A5-067C1409F13E}" presName="hierRoot4" presStyleCnt="0"/>
      <dgm:spPr/>
    </dgm:pt>
    <dgm:pt modelId="{E2209ECC-F180-4B92-9E28-BBE4FFECC02B}" type="pres">
      <dgm:prSet presAssocID="{8E69D1D5-1B0B-46B9-A2A5-067C1409F13E}" presName="composite4" presStyleCnt="0"/>
      <dgm:spPr/>
    </dgm:pt>
    <dgm:pt modelId="{C2F408C6-B38F-405C-A19B-21B5AD30E9F6}" type="pres">
      <dgm:prSet presAssocID="{8E69D1D5-1B0B-46B9-A2A5-067C1409F13E}" presName="background4" presStyleLbl="node4" presStyleIdx="0" presStyleCnt="2"/>
      <dgm:spPr/>
    </dgm:pt>
    <dgm:pt modelId="{BB557E68-4299-46F4-BB9F-A0A4300C109A}" type="pres">
      <dgm:prSet presAssocID="{8E69D1D5-1B0B-46B9-A2A5-067C1409F13E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NZ"/>
        </a:p>
      </dgm:t>
    </dgm:pt>
    <dgm:pt modelId="{E8B16657-4321-41BD-91E7-B6E84FBC89F4}" type="pres">
      <dgm:prSet presAssocID="{8E69D1D5-1B0B-46B9-A2A5-067C1409F13E}" presName="hierChild5" presStyleCnt="0"/>
      <dgm:spPr/>
    </dgm:pt>
    <dgm:pt modelId="{E601BF3E-008D-4551-9B20-D922D03C59CA}" type="pres">
      <dgm:prSet presAssocID="{6EA1F923-6849-45D3-8E73-C7AFC11D0F58}" presName="Name23" presStyleLbl="parChTrans1D4" presStyleIdx="1" presStyleCnt="2"/>
      <dgm:spPr/>
      <dgm:t>
        <a:bodyPr/>
        <a:lstStyle/>
        <a:p>
          <a:endParaRPr lang="en-NZ"/>
        </a:p>
      </dgm:t>
    </dgm:pt>
    <dgm:pt modelId="{3FBB4C9C-D2E4-47A1-AF30-A2BC7113F4E2}" type="pres">
      <dgm:prSet presAssocID="{823C3D44-057B-4580-9EF0-6642B9D6DD5D}" presName="hierRoot4" presStyleCnt="0"/>
      <dgm:spPr/>
    </dgm:pt>
    <dgm:pt modelId="{891F1601-98D8-4E02-96C2-DD6F34B412A6}" type="pres">
      <dgm:prSet presAssocID="{823C3D44-057B-4580-9EF0-6642B9D6DD5D}" presName="composite4" presStyleCnt="0"/>
      <dgm:spPr/>
    </dgm:pt>
    <dgm:pt modelId="{3C76AD84-3A10-4090-8086-85BB611F3679}" type="pres">
      <dgm:prSet presAssocID="{823C3D44-057B-4580-9EF0-6642B9D6DD5D}" presName="background4" presStyleLbl="node4" presStyleIdx="1" presStyleCnt="2"/>
      <dgm:spPr/>
    </dgm:pt>
    <dgm:pt modelId="{403E3A35-E032-4A2D-B6E2-C2FBBA99662E}" type="pres">
      <dgm:prSet presAssocID="{823C3D44-057B-4580-9EF0-6642B9D6DD5D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n-NZ"/>
        </a:p>
      </dgm:t>
    </dgm:pt>
    <dgm:pt modelId="{9872F263-631B-4A97-A32A-21B11A4CB57F}" type="pres">
      <dgm:prSet presAssocID="{823C3D44-057B-4580-9EF0-6642B9D6DD5D}" presName="hierChild5" presStyleCnt="0"/>
      <dgm:spPr/>
    </dgm:pt>
  </dgm:ptLst>
  <dgm:cxnLst>
    <dgm:cxn modelId="{92939A1C-CC31-4154-AE1A-2DA5E3F0CB00}" srcId="{26BD83CD-5CED-4A29-BBF4-6791D5A67EE0}" destId="{8E69D1D5-1B0B-46B9-A2A5-067C1409F13E}" srcOrd="0" destOrd="0" parTransId="{3015F664-61BE-437E-9C5B-FD1BCF3C60E3}" sibTransId="{EC77EB57-26C8-4BB2-B033-11B4ED5AA90E}"/>
    <dgm:cxn modelId="{8CFD8B61-C980-44CC-810F-C0196D9A17A9}" srcId="{26BD83CD-5CED-4A29-BBF4-6791D5A67EE0}" destId="{823C3D44-057B-4580-9EF0-6642B9D6DD5D}" srcOrd="1" destOrd="0" parTransId="{6EA1F923-6849-45D3-8E73-C7AFC11D0F58}" sibTransId="{2946E0E0-20CD-4E46-8747-1658C467A96F}"/>
    <dgm:cxn modelId="{88704362-68CB-450F-B7FE-D234A6A45FB5}" type="presOf" srcId="{26BD83CD-5CED-4A29-BBF4-6791D5A67EE0}" destId="{7827FCD7-C5F3-441D-964B-41EE352A51A9}" srcOrd="0" destOrd="0" presId="urn:microsoft.com/office/officeart/2005/8/layout/hierarchy1"/>
    <dgm:cxn modelId="{4D9232C6-CCA9-4EFA-92E6-7D828D3A9C3D}" type="presOf" srcId="{05F30BE2-6C33-4D0C-8FC7-E413F6E18D57}" destId="{931C752C-1DD0-4C44-A82D-E904C2123ABE}" srcOrd="0" destOrd="0" presId="urn:microsoft.com/office/officeart/2005/8/layout/hierarchy1"/>
    <dgm:cxn modelId="{CE4F347F-4574-4270-9ED9-9E70C971C464}" type="presOf" srcId="{A2B51E87-42B0-416C-8D05-F04665169E1E}" destId="{D2586091-7EEA-4AAC-8E99-4C85F9D86CB6}" srcOrd="0" destOrd="0" presId="urn:microsoft.com/office/officeart/2005/8/layout/hierarchy1"/>
    <dgm:cxn modelId="{691982FC-99AD-4038-9041-DBE810B0C55A}" srcId="{909C8E88-4220-4553-BF16-4A8182D1F920}" destId="{26BD83CD-5CED-4A29-BBF4-6791D5A67EE0}" srcOrd="0" destOrd="0" parTransId="{5438DC54-F953-406F-9877-76D47AE83CF9}" sibTransId="{B56EC745-BFFA-4D58-95F5-3E620C3D6827}"/>
    <dgm:cxn modelId="{982BB05B-FC8E-4072-AB53-7157395AFE51}" type="presOf" srcId="{3015F664-61BE-437E-9C5B-FD1BCF3C60E3}" destId="{E05E599C-BAD5-4BD0-B8A8-341B2D50ED07}" srcOrd="0" destOrd="0" presId="urn:microsoft.com/office/officeart/2005/8/layout/hierarchy1"/>
    <dgm:cxn modelId="{CE3DFAAA-7DD3-4C33-B0CC-A85EBDB28C20}" type="presOf" srcId="{C061362B-DCE5-4AB0-BF32-5EB85DBC24B0}" destId="{CA572919-8968-48C0-9219-D530F9A80AD1}" srcOrd="0" destOrd="0" presId="urn:microsoft.com/office/officeart/2005/8/layout/hierarchy1"/>
    <dgm:cxn modelId="{C397F793-FFBF-4809-8F52-BD0D131D2172}" type="presOf" srcId="{5438DC54-F953-406F-9877-76D47AE83CF9}" destId="{B3868680-91FE-4838-B36D-5E41F186E02B}" srcOrd="0" destOrd="0" presId="urn:microsoft.com/office/officeart/2005/8/layout/hierarchy1"/>
    <dgm:cxn modelId="{49989F6E-797E-4756-98D3-DF6C32C22D00}" type="presOf" srcId="{6EA1F923-6849-45D3-8E73-C7AFC11D0F58}" destId="{E601BF3E-008D-4551-9B20-D922D03C59CA}" srcOrd="0" destOrd="0" presId="urn:microsoft.com/office/officeart/2005/8/layout/hierarchy1"/>
    <dgm:cxn modelId="{9BC844DE-76B9-409D-8044-E7505DD81972}" srcId="{05F30BE2-6C33-4D0C-8FC7-E413F6E18D57}" destId="{C061362B-DCE5-4AB0-BF32-5EB85DBC24B0}" srcOrd="0" destOrd="0" parTransId="{FFCDEDE9-4987-45DE-9B9F-53DE89FDE765}" sibTransId="{65EE5DD6-E5B6-4A0C-A81C-102EDB42AEB8}"/>
    <dgm:cxn modelId="{47741C9A-1517-43A5-93D7-1357F7E991ED}" type="presOf" srcId="{909C8E88-4220-4553-BF16-4A8182D1F920}" destId="{ADB4FCDC-497A-4F6F-8B7C-8BF5C33A3D48}" srcOrd="0" destOrd="0" presId="urn:microsoft.com/office/officeart/2005/8/layout/hierarchy1"/>
    <dgm:cxn modelId="{51F6EC2C-AF0B-4305-A24D-4F8162602B42}" srcId="{C061362B-DCE5-4AB0-BF32-5EB85DBC24B0}" destId="{909C8E88-4220-4553-BF16-4A8182D1F920}" srcOrd="0" destOrd="0" parTransId="{A2B51E87-42B0-416C-8D05-F04665169E1E}" sibTransId="{503A38CC-7B73-4325-8B53-A4F4B4A76CCB}"/>
    <dgm:cxn modelId="{42BCBC96-56AE-43E8-9251-39D9BC4DB9C1}" type="presOf" srcId="{8E69D1D5-1B0B-46B9-A2A5-067C1409F13E}" destId="{BB557E68-4299-46F4-BB9F-A0A4300C109A}" srcOrd="0" destOrd="0" presId="urn:microsoft.com/office/officeart/2005/8/layout/hierarchy1"/>
    <dgm:cxn modelId="{F1CABB4A-CBE8-4DCA-97D4-66EB62FBB70C}" type="presOf" srcId="{823C3D44-057B-4580-9EF0-6642B9D6DD5D}" destId="{403E3A35-E032-4A2D-B6E2-C2FBBA99662E}" srcOrd="0" destOrd="0" presId="urn:microsoft.com/office/officeart/2005/8/layout/hierarchy1"/>
    <dgm:cxn modelId="{CED51874-5988-467E-A520-9F4FE0A97B2E}" type="presParOf" srcId="{931C752C-1DD0-4C44-A82D-E904C2123ABE}" destId="{020DDD35-155E-4B6A-AA06-68E3843BB277}" srcOrd="0" destOrd="0" presId="urn:microsoft.com/office/officeart/2005/8/layout/hierarchy1"/>
    <dgm:cxn modelId="{CB289E11-0CAA-443F-842B-F3CDF8A0E68A}" type="presParOf" srcId="{020DDD35-155E-4B6A-AA06-68E3843BB277}" destId="{C39EAF42-7A00-43B7-8E67-0E146441E2BA}" srcOrd="0" destOrd="0" presId="urn:microsoft.com/office/officeart/2005/8/layout/hierarchy1"/>
    <dgm:cxn modelId="{26DCC25C-B659-4EF9-83EA-B917390CF875}" type="presParOf" srcId="{C39EAF42-7A00-43B7-8E67-0E146441E2BA}" destId="{77039053-776F-4D80-A407-E479EBA0271D}" srcOrd="0" destOrd="0" presId="urn:microsoft.com/office/officeart/2005/8/layout/hierarchy1"/>
    <dgm:cxn modelId="{E45C47A9-FF9F-40C4-B66F-6D19E1C85C7C}" type="presParOf" srcId="{C39EAF42-7A00-43B7-8E67-0E146441E2BA}" destId="{CA572919-8968-48C0-9219-D530F9A80AD1}" srcOrd="1" destOrd="0" presId="urn:microsoft.com/office/officeart/2005/8/layout/hierarchy1"/>
    <dgm:cxn modelId="{16B684E7-2772-49B4-B54E-69473A36AA6C}" type="presParOf" srcId="{020DDD35-155E-4B6A-AA06-68E3843BB277}" destId="{AB35FE94-09E2-419B-B013-3C226188C111}" srcOrd="1" destOrd="0" presId="urn:microsoft.com/office/officeart/2005/8/layout/hierarchy1"/>
    <dgm:cxn modelId="{90AB93D3-72A3-44A1-AFB8-F8191CDBD01E}" type="presParOf" srcId="{AB35FE94-09E2-419B-B013-3C226188C111}" destId="{D2586091-7EEA-4AAC-8E99-4C85F9D86CB6}" srcOrd="0" destOrd="0" presId="urn:microsoft.com/office/officeart/2005/8/layout/hierarchy1"/>
    <dgm:cxn modelId="{660940DE-B1BB-4445-8ACD-5DCD8ECE3F78}" type="presParOf" srcId="{AB35FE94-09E2-419B-B013-3C226188C111}" destId="{7E3CFCF1-604B-401B-8713-284EA5F26684}" srcOrd="1" destOrd="0" presId="urn:microsoft.com/office/officeart/2005/8/layout/hierarchy1"/>
    <dgm:cxn modelId="{08238663-763A-4913-8306-5D6B8780F271}" type="presParOf" srcId="{7E3CFCF1-604B-401B-8713-284EA5F26684}" destId="{F9F9D111-F511-4EE8-AE09-B36A444F09D5}" srcOrd="0" destOrd="0" presId="urn:microsoft.com/office/officeart/2005/8/layout/hierarchy1"/>
    <dgm:cxn modelId="{0B1C1E82-DE7E-4290-AF59-9C569E0A7910}" type="presParOf" srcId="{F9F9D111-F511-4EE8-AE09-B36A444F09D5}" destId="{7816EE88-6DE7-44B0-B711-B702FF1FD171}" srcOrd="0" destOrd="0" presId="urn:microsoft.com/office/officeart/2005/8/layout/hierarchy1"/>
    <dgm:cxn modelId="{BC07E11C-8C81-4761-B87D-39EAC4403542}" type="presParOf" srcId="{F9F9D111-F511-4EE8-AE09-B36A444F09D5}" destId="{ADB4FCDC-497A-4F6F-8B7C-8BF5C33A3D48}" srcOrd="1" destOrd="0" presId="urn:microsoft.com/office/officeart/2005/8/layout/hierarchy1"/>
    <dgm:cxn modelId="{38B505EF-C181-4048-93BA-6A68CEA101E3}" type="presParOf" srcId="{7E3CFCF1-604B-401B-8713-284EA5F26684}" destId="{2350ACA6-6050-45AF-A25C-1EF540AE7B2D}" srcOrd="1" destOrd="0" presId="urn:microsoft.com/office/officeart/2005/8/layout/hierarchy1"/>
    <dgm:cxn modelId="{465C018C-6621-42BA-B62D-F38189E4E9A5}" type="presParOf" srcId="{2350ACA6-6050-45AF-A25C-1EF540AE7B2D}" destId="{B3868680-91FE-4838-B36D-5E41F186E02B}" srcOrd="0" destOrd="0" presId="urn:microsoft.com/office/officeart/2005/8/layout/hierarchy1"/>
    <dgm:cxn modelId="{21F139D1-4DAE-4FE9-90DC-C0D9CF6FA8DE}" type="presParOf" srcId="{2350ACA6-6050-45AF-A25C-1EF540AE7B2D}" destId="{7C793831-1053-4AFF-A6EF-C65EC71141A4}" srcOrd="1" destOrd="0" presId="urn:microsoft.com/office/officeart/2005/8/layout/hierarchy1"/>
    <dgm:cxn modelId="{AD28DCE5-C7B1-4ED6-A4E4-E5C6DF9F8B2A}" type="presParOf" srcId="{7C793831-1053-4AFF-A6EF-C65EC71141A4}" destId="{17EB3369-40D0-4BAF-8D53-0FD19BF7B4C1}" srcOrd="0" destOrd="0" presId="urn:microsoft.com/office/officeart/2005/8/layout/hierarchy1"/>
    <dgm:cxn modelId="{CF764CC2-AAEB-4F20-979A-473C0614FC56}" type="presParOf" srcId="{17EB3369-40D0-4BAF-8D53-0FD19BF7B4C1}" destId="{E41289B1-E67B-41A4-B3F4-E7F6B98A51E5}" srcOrd="0" destOrd="0" presId="urn:microsoft.com/office/officeart/2005/8/layout/hierarchy1"/>
    <dgm:cxn modelId="{A647886C-751D-4C6E-B312-9B6FD8C39939}" type="presParOf" srcId="{17EB3369-40D0-4BAF-8D53-0FD19BF7B4C1}" destId="{7827FCD7-C5F3-441D-964B-41EE352A51A9}" srcOrd="1" destOrd="0" presId="urn:microsoft.com/office/officeart/2005/8/layout/hierarchy1"/>
    <dgm:cxn modelId="{D1AA536F-FA22-4E9D-81C7-42B98751BCE3}" type="presParOf" srcId="{7C793831-1053-4AFF-A6EF-C65EC71141A4}" destId="{EC04D97C-5BAD-4F0E-8DFD-3128E94ADC0E}" srcOrd="1" destOrd="0" presId="urn:microsoft.com/office/officeart/2005/8/layout/hierarchy1"/>
    <dgm:cxn modelId="{E0FE8CFA-B15F-48B1-9B25-612A44EF6052}" type="presParOf" srcId="{EC04D97C-5BAD-4F0E-8DFD-3128E94ADC0E}" destId="{E05E599C-BAD5-4BD0-B8A8-341B2D50ED07}" srcOrd="0" destOrd="0" presId="urn:microsoft.com/office/officeart/2005/8/layout/hierarchy1"/>
    <dgm:cxn modelId="{7038878E-8DD1-4D8E-9B70-7632EF6552BB}" type="presParOf" srcId="{EC04D97C-5BAD-4F0E-8DFD-3128E94ADC0E}" destId="{FB73B2CE-190B-4541-A652-6E5CC10AB361}" srcOrd="1" destOrd="0" presId="urn:microsoft.com/office/officeart/2005/8/layout/hierarchy1"/>
    <dgm:cxn modelId="{38D2B3FE-2A0E-42E2-B044-B3F977391A5F}" type="presParOf" srcId="{FB73B2CE-190B-4541-A652-6E5CC10AB361}" destId="{E2209ECC-F180-4B92-9E28-BBE4FFECC02B}" srcOrd="0" destOrd="0" presId="urn:microsoft.com/office/officeart/2005/8/layout/hierarchy1"/>
    <dgm:cxn modelId="{5B95A064-3BF1-4F68-9C36-B0E3FB9145F0}" type="presParOf" srcId="{E2209ECC-F180-4B92-9E28-BBE4FFECC02B}" destId="{C2F408C6-B38F-405C-A19B-21B5AD30E9F6}" srcOrd="0" destOrd="0" presId="urn:microsoft.com/office/officeart/2005/8/layout/hierarchy1"/>
    <dgm:cxn modelId="{8FFC63C2-7374-4616-906B-AF9FF6F60DA8}" type="presParOf" srcId="{E2209ECC-F180-4B92-9E28-BBE4FFECC02B}" destId="{BB557E68-4299-46F4-BB9F-A0A4300C109A}" srcOrd="1" destOrd="0" presId="urn:microsoft.com/office/officeart/2005/8/layout/hierarchy1"/>
    <dgm:cxn modelId="{AD27449F-2D1D-4E81-B6B2-79DE5B68465C}" type="presParOf" srcId="{FB73B2CE-190B-4541-A652-6E5CC10AB361}" destId="{E8B16657-4321-41BD-91E7-B6E84FBC89F4}" srcOrd="1" destOrd="0" presId="urn:microsoft.com/office/officeart/2005/8/layout/hierarchy1"/>
    <dgm:cxn modelId="{AC8A4E87-A08D-479B-A0FA-3CD8FEC4F12D}" type="presParOf" srcId="{EC04D97C-5BAD-4F0E-8DFD-3128E94ADC0E}" destId="{E601BF3E-008D-4551-9B20-D922D03C59CA}" srcOrd="2" destOrd="0" presId="urn:microsoft.com/office/officeart/2005/8/layout/hierarchy1"/>
    <dgm:cxn modelId="{D5667B6E-1392-4749-9B76-C3CB17A4727F}" type="presParOf" srcId="{EC04D97C-5BAD-4F0E-8DFD-3128E94ADC0E}" destId="{3FBB4C9C-D2E4-47A1-AF30-A2BC7113F4E2}" srcOrd="3" destOrd="0" presId="urn:microsoft.com/office/officeart/2005/8/layout/hierarchy1"/>
    <dgm:cxn modelId="{A95F1CCA-5A28-47E9-A631-3AE7F53B7C3E}" type="presParOf" srcId="{3FBB4C9C-D2E4-47A1-AF30-A2BC7113F4E2}" destId="{891F1601-98D8-4E02-96C2-DD6F34B412A6}" srcOrd="0" destOrd="0" presId="urn:microsoft.com/office/officeart/2005/8/layout/hierarchy1"/>
    <dgm:cxn modelId="{0EFDEDD0-49A3-4493-9313-4C87CF094E86}" type="presParOf" srcId="{891F1601-98D8-4E02-96C2-DD6F34B412A6}" destId="{3C76AD84-3A10-4090-8086-85BB611F3679}" srcOrd="0" destOrd="0" presId="urn:microsoft.com/office/officeart/2005/8/layout/hierarchy1"/>
    <dgm:cxn modelId="{120FBE56-96A4-4511-8770-1BB2F2193B65}" type="presParOf" srcId="{891F1601-98D8-4E02-96C2-DD6F34B412A6}" destId="{403E3A35-E032-4A2D-B6E2-C2FBBA99662E}" srcOrd="1" destOrd="0" presId="urn:microsoft.com/office/officeart/2005/8/layout/hierarchy1"/>
    <dgm:cxn modelId="{65A1AF51-804D-47AB-9EF3-91096C7729D0}" type="presParOf" srcId="{3FBB4C9C-D2E4-47A1-AF30-A2BC7113F4E2}" destId="{9872F263-631B-4A97-A32A-21B11A4CB57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F30BE2-6C33-4D0C-8FC7-E413F6E18D5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NZ"/>
        </a:p>
      </dgm:t>
    </dgm:pt>
    <dgm:pt modelId="{C061362B-DCE5-4AB0-BF32-5EB85DBC24B0}">
      <dgm:prSet phldrT="[Text]"/>
      <dgm:spPr/>
      <dgm:t>
        <a:bodyPr/>
        <a:lstStyle/>
        <a:p>
          <a:r>
            <a:rPr lang="en-NZ" dirty="0" smtClean="0"/>
            <a:t>.</a:t>
          </a:r>
          <a:r>
            <a:rPr lang="en-NZ" dirty="0" err="1" smtClean="0"/>
            <a:t>GlobalEnv</a:t>
          </a:r>
          <a:endParaRPr lang="en-NZ" dirty="0"/>
        </a:p>
      </dgm:t>
    </dgm:pt>
    <dgm:pt modelId="{FFCDEDE9-4987-45DE-9B9F-53DE89FDE765}" type="parTrans" cxnId="{9BC844DE-76B9-409D-8044-E7505DD81972}">
      <dgm:prSet/>
      <dgm:spPr/>
      <dgm:t>
        <a:bodyPr/>
        <a:lstStyle/>
        <a:p>
          <a:endParaRPr lang="en-NZ"/>
        </a:p>
      </dgm:t>
    </dgm:pt>
    <dgm:pt modelId="{65EE5DD6-E5B6-4A0C-A81C-102EDB42AEB8}" type="sibTrans" cxnId="{9BC844DE-76B9-409D-8044-E7505DD81972}">
      <dgm:prSet/>
      <dgm:spPr/>
      <dgm:t>
        <a:bodyPr/>
        <a:lstStyle/>
        <a:p>
          <a:endParaRPr lang="en-NZ"/>
        </a:p>
      </dgm:t>
    </dgm:pt>
    <dgm:pt modelId="{909C8E88-4220-4553-BF16-4A8182D1F920}">
      <dgm:prSet phldrT="[Text]"/>
      <dgm:spPr/>
      <dgm:t>
        <a:bodyPr/>
        <a:lstStyle/>
        <a:p>
          <a:r>
            <a:rPr lang="en-NZ" dirty="0" err="1" smtClean="0"/>
            <a:t>Simmodule</a:t>
          </a:r>
          <a:endParaRPr lang="en-NZ" dirty="0"/>
        </a:p>
      </dgm:t>
    </dgm:pt>
    <dgm:pt modelId="{A2B51E87-42B0-416C-8D05-F04665169E1E}" type="parTrans" cxnId="{51F6EC2C-AF0B-4305-A24D-4F8162602B42}">
      <dgm:prSet/>
      <dgm:spPr/>
      <dgm:t>
        <a:bodyPr/>
        <a:lstStyle/>
        <a:p>
          <a:endParaRPr lang="en-NZ"/>
        </a:p>
      </dgm:t>
    </dgm:pt>
    <dgm:pt modelId="{503A38CC-7B73-4325-8B53-A4F4B4A76CCB}" type="sibTrans" cxnId="{51F6EC2C-AF0B-4305-A24D-4F8162602B42}">
      <dgm:prSet/>
      <dgm:spPr/>
      <dgm:t>
        <a:bodyPr/>
        <a:lstStyle/>
        <a:p>
          <a:endParaRPr lang="en-NZ"/>
        </a:p>
      </dgm:t>
    </dgm:pt>
    <dgm:pt modelId="{26BD83CD-5CED-4A29-BBF4-6791D5A67EE0}">
      <dgm:prSet phldrT="[Text]"/>
      <dgm:spPr/>
      <dgm:t>
        <a:bodyPr/>
        <a:lstStyle/>
        <a:p>
          <a:r>
            <a:rPr lang="en-NZ" dirty="0" err="1" smtClean="0"/>
            <a:t>SimmoduleDemo</a:t>
          </a:r>
          <a:endParaRPr lang="en-NZ" dirty="0"/>
        </a:p>
      </dgm:t>
    </dgm:pt>
    <dgm:pt modelId="{5438DC54-F953-406F-9877-76D47AE83CF9}" type="parTrans" cxnId="{691982FC-99AD-4038-9041-DBE810B0C55A}">
      <dgm:prSet/>
      <dgm:spPr/>
      <dgm:t>
        <a:bodyPr/>
        <a:lstStyle/>
        <a:p>
          <a:endParaRPr lang="en-NZ"/>
        </a:p>
      </dgm:t>
    </dgm:pt>
    <dgm:pt modelId="{B56EC745-BFFA-4D58-95F5-3E620C3D6827}" type="sibTrans" cxnId="{691982FC-99AD-4038-9041-DBE810B0C55A}">
      <dgm:prSet/>
      <dgm:spPr/>
      <dgm:t>
        <a:bodyPr/>
        <a:lstStyle/>
        <a:p>
          <a:endParaRPr lang="en-NZ"/>
        </a:p>
      </dgm:t>
    </dgm:pt>
    <dgm:pt modelId="{8E69D1D5-1B0B-46B9-A2A5-067C1409F13E}">
      <dgm:prSet phldrT="[Text]"/>
      <dgm:spPr/>
      <dgm:t>
        <a:bodyPr/>
        <a:lstStyle/>
        <a:p>
          <a:r>
            <a:rPr lang="en-NZ" dirty="0" smtClean="0"/>
            <a:t>demo</a:t>
          </a:r>
          <a:endParaRPr lang="en-NZ" dirty="0"/>
        </a:p>
      </dgm:t>
    </dgm:pt>
    <dgm:pt modelId="{3015F664-61BE-437E-9C5B-FD1BCF3C60E3}" type="parTrans" cxnId="{92939A1C-CC31-4154-AE1A-2DA5E3F0CB00}">
      <dgm:prSet/>
      <dgm:spPr/>
      <dgm:t>
        <a:bodyPr/>
        <a:lstStyle/>
        <a:p>
          <a:endParaRPr lang="en-NZ"/>
        </a:p>
      </dgm:t>
    </dgm:pt>
    <dgm:pt modelId="{EC77EB57-26C8-4BB2-B033-11B4ED5AA90E}" type="sibTrans" cxnId="{92939A1C-CC31-4154-AE1A-2DA5E3F0CB00}">
      <dgm:prSet/>
      <dgm:spPr/>
      <dgm:t>
        <a:bodyPr/>
        <a:lstStyle/>
        <a:p>
          <a:endParaRPr lang="en-NZ"/>
        </a:p>
      </dgm:t>
    </dgm:pt>
    <dgm:pt modelId="{931C752C-1DD0-4C44-A82D-E904C2123ABE}" type="pres">
      <dgm:prSet presAssocID="{05F30BE2-6C33-4D0C-8FC7-E413F6E18D5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NZ"/>
        </a:p>
      </dgm:t>
    </dgm:pt>
    <dgm:pt modelId="{020DDD35-155E-4B6A-AA06-68E3843BB277}" type="pres">
      <dgm:prSet presAssocID="{C061362B-DCE5-4AB0-BF32-5EB85DBC24B0}" presName="hierRoot1" presStyleCnt="0"/>
      <dgm:spPr/>
    </dgm:pt>
    <dgm:pt modelId="{C39EAF42-7A00-43B7-8E67-0E146441E2BA}" type="pres">
      <dgm:prSet presAssocID="{C061362B-DCE5-4AB0-BF32-5EB85DBC24B0}" presName="composite" presStyleCnt="0"/>
      <dgm:spPr/>
    </dgm:pt>
    <dgm:pt modelId="{77039053-776F-4D80-A407-E479EBA0271D}" type="pres">
      <dgm:prSet presAssocID="{C061362B-DCE5-4AB0-BF32-5EB85DBC24B0}" presName="background" presStyleLbl="node0" presStyleIdx="0" presStyleCnt="1"/>
      <dgm:spPr/>
    </dgm:pt>
    <dgm:pt modelId="{CA572919-8968-48C0-9219-D530F9A80AD1}" type="pres">
      <dgm:prSet presAssocID="{C061362B-DCE5-4AB0-BF32-5EB85DBC24B0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NZ"/>
        </a:p>
      </dgm:t>
    </dgm:pt>
    <dgm:pt modelId="{AB35FE94-09E2-419B-B013-3C226188C111}" type="pres">
      <dgm:prSet presAssocID="{C061362B-DCE5-4AB0-BF32-5EB85DBC24B0}" presName="hierChild2" presStyleCnt="0"/>
      <dgm:spPr/>
    </dgm:pt>
    <dgm:pt modelId="{D2586091-7EEA-4AAC-8E99-4C85F9D86CB6}" type="pres">
      <dgm:prSet presAssocID="{A2B51E87-42B0-416C-8D05-F04665169E1E}" presName="Name10" presStyleLbl="parChTrans1D2" presStyleIdx="0" presStyleCnt="1"/>
      <dgm:spPr/>
      <dgm:t>
        <a:bodyPr/>
        <a:lstStyle/>
        <a:p>
          <a:endParaRPr lang="en-NZ"/>
        </a:p>
      </dgm:t>
    </dgm:pt>
    <dgm:pt modelId="{7E3CFCF1-604B-401B-8713-284EA5F26684}" type="pres">
      <dgm:prSet presAssocID="{909C8E88-4220-4553-BF16-4A8182D1F920}" presName="hierRoot2" presStyleCnt="0"/>
      <dgm:spPr/>
    </dgm:pt>
    <dgm:pt modelId="{F9F9D111-F511-4EE8-AE09-B36A444F09D5}" type="pres">
      <dgm:prSet presAssocID="{909C8E88-4220-4553-BF16-4A8182D1F920}" presName="composite2" presStyleCnt="0"/>
      <dgm:spPr/>
    </dgm:pt>
    <dgm:pt modelId="{7816EE88-6DE7-44B0-B711-B702FF1FD171}" type="pres">
      <dgm:prSet presAssocID="{909C8E88-4220-4553-BF16-4A8182D1F920}" presName="background2" presStyleLbl="node2" presStyleIdx="0" presStyleCnt="1"/>
      <dgm:spPr/>
    </dgm:pt>
    <dgm:pt modelId="{ADB4FCDC-497A-4F6F-8B7C-8BF5C33A3D48}" type="pres">
      <dgm:prSet presAssocID="{909C8E88-4220-4553-BF16-4A8182D1F920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en-NZ"/>
        </a:p>
      </dgm:t>
    </dgm:pt>
    <dgm:pt modelId="{2350ACA6-6050-45AF-A25C-1EF540AE7B2D}" type="pres">
      <dgm:prSet presAssocID="{909C8E88-4220-4553-BF16-4A8182D1F920}" presName="hierChild3" presStyleCnt="0"/>
      <dgm:spPr/>
    </dgm:pt>
    <dgm:pt modelId="{B3868680-91FE-4838-B36D-5E41F186E02B}" type="pres">
      <dgm:prSet presAssocID="{5438DC54-F953-406F-9877-76D47AE83CF9}" presName="Name17" presStyleLbl="parChTrans1D3" presStyleIdx="0" presStyleCnt="1"/>
      <dgm:spPr/>
      <dgm:t>
        <a:bodyPr/>
        <a:lstStyle/>
        <a:p>
          <a:endParaRPr lang="en-NZ"/>
        </a:p>
      </dgm:t>
    </dgm:pt>
    <dgm:pt modelId="{7C793831-1053-4AFF-A6EF-C65EC71141A4}" type="pres">
      <dgm:prSet presAssocID="{26BD83CD-5CED-4A29-BBF4-6791D5A67EE0}" presName="hierRoot3" presStyleCnt="0"/>
      <dgm:spPr/>
    </dgm:pt>
    <dgm:pt modelId="{17EB3369-40D0-4BAF-8D53-0FD19BF7B4C1}" type="pres">
      <dgm:prSet presAssocID="{26BD83CD-5CED-4A29-BBF4-6791D5A67EE0}" presName="composite3" presStyleCnt="0"/>
      <dgm:spPr/>
    </dgm:pt>
    <dgm:pt modelId="{E41289B1-E67B-41A4-B3F4-E7F6B98A51E5}" type="pres">
      <dgm:prSet presAssocID="{26BD83CD-5CED-4A29-BBF4-6791D5A67EE0}" presName="background3" presStyleLbl="node3" presStyleIdx="0" presStyleCnt="1"/>
      <dgm:spPr/>
    </dgm:pt>
    <dgm:pt modelId="{7827FCD7-C5F3-441D-964B-41EE352A51A9}" type="pres">
      <dgm:prSet presAssocID="{26BD83CD-5CED-4A29-BBF4-6791D5A67EE0}" presName="text3" presStyleLbl="fgAcc3" presStyleIdx="0" presStyleCnt="1">
        <dgm:presLayoutVars>
          <dgm:chPref val="3"/>
        </dgm:presLayoutVars>
      </dgm:prSet>
      <dgm:spPr/>
      <dgm:t>
        <a:bodyPr/>
        <a:lstStyle/>
        <a:p>
          <a:endParaRPr lang="en-NZ"/>
        </a:p>
      </dgm:t>
    </dgm:pt>
    <dgm:pt modelId="{EC04D97C-5BAD-4F0E-8DFD-3128E94ADC0E}" type="pres">
      <dgm:prSet presAssocID="{26BD83CD-5CED-4A29-BBF4-6791D5A67EE0}" presName="hierChild4" presStyleCnt="0"/>
      <dgm:spPr/>
    </dgm:pt>
    <dgm:pt modelId="{E05E599C-BAD5-4BD0-B8A8-341B2D50ED07}" type="pres">
      <dgm:prSet presAssocID="{3015F664-61BE-437E-9C5B-FD1BCF3C60E3}" presName="Name23" presStyleLbl="parChTrans1D4" presStyleIdx="0" presStyleCnt="1"/>
      <dgm:spPr/>
      <dgm:t>
        <a:bodyPr/>
        <a:lstStyle/>
        <a:p>
          <a:endParaRPr lang="en-NZ"/>
        </a:p>
      </dgm:t>
    </dgm:pt>
    <dgm:pt modelId="{FB73B2CE-190B-4541-A652-6E5CC10AB361}" type="pres">
      <dgm:prSet presAssocID="{8E69D1D5-1B0B-46B9-A2A5-067C1409F13E}" presName="hierRoot4" presStyleCnt="0"/>
      <dgm:spPr/>
    </dgm:pt>
    <dgm:pt modelId="{E2209ECC-F180-4B92-9E28-BBE4FFECC02B}" type="pres">
      <dgm:prSet presAssocID="{8E69D1D5-1B0B-46B9-A2A5-067C1409F13E}" presName="composite4" presStyleCnt="0"/>
      <dgm:spPr/>
    </dgm:pt>
    <dgm:pt modelId="{C2F408C6-B38F-405C-A19B-21B5AD30E9F6}" type="pres">
      <dgm:prSet presAssocID="{8E69D1D5-1B0B-46B9-A2A5-067C1409F13E}" presName="background4" presStyleLbl="node4" presStyleIdx="0" presStyleCnt="1"/>
      <dgm:spPr/>
    </dgm:pt>
    <dgm:pt modelId="{BB557E68-4299-46F4-BB9F-A0A4300C109A}" type="pres">
      <dgm:prSet presAssocID="{8E69D1D5-1B0B-46B9-A2A5-067C1409F13E}" presName="text4" presStyleLbl="fgAcc4" presStyleIdx="0" presStyleCnt="1">
        <dgm:presLayoutVars>
          <dgm:chPref val="3"/>
        </dgm:presLayoutVars>
      </dgm:prSet>
      <dgm:spPr/>
      <dgm:t>
        <a:bodyPr/>
        <a:lstStyle/>
        <a:p>
          <a:endParaRPr lang="en-NZ"/>
        </a:p>
      </dgm:t>
    </dgm:pt>
    <dgm:pt modelId="{E8B16657-4321-41BD-91E7-B6E84FBC89F4}" type="pres">
      <dgm:prSet presAssocID="{8E69D1D5-1B0B-46B9-A2A5-067C1409F13E}" presName="hierChild5" presStyleCnt="0"/>
      <dgm:spPr/>
    </dgm:pt>
  </dgm:ptLst>
  <dgm:cxnLst>
    <dgm:cxn modelId="{92939A1C-CC31-4154-AE1A-2DA5E3F0CB00}" srcId="{26BD83CD-5CED-4A29-BBF4-6791D5A67EE0}" destId="{8E69D1D5-1B0B-46B9-A2A5-067C1409F13E}" srcOrd="0" destOrd="0" parTransId="{3015F664-61BE-437E-9C5B-FD1BCF3C60E3}" sibTransId="{EC77EB57-26C8-4BB2-B033-11B4ED5AA90E}"/>
    <dgm:cxn modelId="{99D9E350-1F17-44CC-BF31-AA7543871A2D}" type="presOf" srcId="{26BD83CD-5CED-4A29-BBF4-6791D5A67EE0}" destId="{7827FCD7-C5F3-441D-964B-41EE352A51A9}" srcOrd="0" destOrd="0" presId="urn:microsoft.com/office/officeart/2005/8/layout/hierarchy1"/>
    <dgm:cxn modelId="{994E6429-F4F6-45EE-BD2F-F5ABEC44A113}" type="presOf" srcId="{3015F664-61BE-437E-9C5B-FD1BCF3C60E3}" destId="{E05E599C-BAD5-4BD0-B8A8-341B2D50ED07}" srcOrd="0" destOrd="0" presId="urn:microsoft.com/office/officeart/2005/8/layout/hierarchy1"/>
    <dgm:cxn modelId="{876A59C2-2304-48BC-B37C-F5E4A17E144B}" type="presOf" srcId="{8E69D1D5-1B0B-46B9-A2A5-067C1409F13E}" destId="{BB557E68-4299-46F4-BB9F-A0A4300C109A}" srcOrd="0" destOrd="0" presId="urn:microsoft.com/office/officeart/2005/8/layout/hierarchy1"/>
    <dgm:cxn modelId="{AE9FCABE-1C07-4B4B-9231-53FD2EF4A8C6}" type="presOf" srcId="{909C8E88-4220-4553-BF16-4A8182D1F920}" destId="{ADB4FCDC-497A-4F6F-8B7C-8BF5C33A3D48}" srcOrd="0" destOrd="0" presId="urn:microsoft.com/office/officeart/2005/8/layout/hierarchy1"/>
    <dgm:cxn modelId="{691982FC-99AD-4038-9041-DBE810B0C55A}" srcId="{909C8E88-4220-4553-BF16-4A8182D1F920}" destId="{26BD83CD-5CED-4A29-BBF4-6791D5A67EE0}" srcOrd="0" destOrd="0" parTransId="{5438DC54-F953-406F-9877-76D47AE83CF9}" sibTransId="{B56EC745-BFFA-4D58-95F5-3E620C3D6827}"/>
    <dgm:cxn modelId="{0F417E8A-34DA-45CD-A1D2-3FD4BDE48F72}" type="presOf" srcId="{05F30BE2-6C33-4D0C-8FC7-E413F6E18D57}" destId="{931C752C-1DD0-4C44-A82D-E904C2123ABE}" srcOrd="0" destOrd="0" presId="urn:microsoft.com/office/officeart/2005/8/layout/hierarchy1"/>
    <dgm:cxn modelId="{2C94802E-085D-4DE1-BDF5-60CB60BD1C7C}" type="presOf" srcId="{A2B51E87-42B0-416C-8D05-F04665169E1E}" destId="{D2586091-7EEA-4AAC-8E99-4C85F9D86CB6}" srcOrd="0" destOrd="0" presId="urn:microsoft.com/office/officeart/2005/8/layout/hierarchy1"/>
    <dgm:cxn modelId="{9BC844DE-76B9-409D-8044-E7505DD81972}" srcId="{05F30BE2-6C33-4D0C-8FC7-E413F6E18D57}" destId="{C061362B-DCE5-4AB0-BF32-5EB85DBC24B0}" srcOrd="0" destOrd="0" parTransId="{FFCDEDE9-4987-45DE-9B9F-53DE89FDE765}" sibTransId="{65EE5DD6-E5B6-4A0C-A81C-102EDB42AEB8}"/>
    <dgm:cxn modelId="{51F6EC2C-AF0B-4305-A24D-4F8162602B42}" srcId="{C061362B-DCE5-4AB0-BF32-5EB85DBC24B0}" destId="{909C8E88-4220-4553-BF16-4A8182D1F920}" srcOrd="0" destOrd="0" parTransId="{A2B51E87-42B0-416C-8D05-F04665169E1E}" sibTransId="{503A38CC-7B73-4325-8B53-A4F4B4A76CCB}"/>
    <dgm:cxn modelId="{17C30D1B-83BE-4A05-9B06-AEB2EA5E67D9}" type="presOf" srcId="{5438DC54-F953-406F-9877-76D47AE83CF9}" destId="{B3868680-91FE-4838-B36D-5E41F186E02B}" srcOrd="0" destOrd="0" presId="urn:microsoft.com/office/officeart/2005/8/layout/hierarchy1"/>
    <dgm:cxn modelId="{2B326D8E-1FCF-4DB3-80CE-01D97C5DE6FD}" type="presOf" srcId="{C061362B-DCE5-4AB0-BF32-5EB85DBC24B0}" destId="{CA572919-8968-48C0-9219-D530F9A80AD1}" srcOrd="0" destOrd="0" presId="urn:microsoft.com/office/officeart/2005/8/layout/hierarchy1"/>
    <dgm:cxn modelId="{E2C888A9-7A03-4982-8378-D95740D05676}" type="presParOf" srcId="{931C752C-1DD0-4C44-A82D-E904C2123ABE}" destId="{020DDD35-155E-4B6A-AA06-68E3843BB277}" srcOrd="0" destOrd="0" presId="urn:microsoft.com/office/officeart/2005/8/layout/hierarchy1"/>
    <dgm:cxn modelId="{5B164207-477D-4958-AD0C-827666AC3D34}" type="presParOf" srcId="{020DDD35-155E-4B6A-AA06-68E3843BB277}" destId="{C39EAF42-7A00-43B7-8E67-0E146441E2BA}" srcOrd="0" destOrd="0" presId="urn:microsoft.com/office/officeart/2005/8/layout/hierarchy1"/>
    <dgm:cxn modelId="{9460CF70-7288-4DE6-8EA4-3C18753F501B}" type="presParOf" srcId="{C39EAF42-7A00-43B7-8E67-0E146441E2BA}" destId="{77039053-776F-4D80-A407-E479EBA0271D}" srcOrd="0" destOrd="0" presId="urn:microsoft.com/office/officeart/2005/8/layout/hierarchy1"/>
    <dgm:cxn modelId="{C2B905CD-CB2B-4D73-9C75-6127B873F3BE}" type="presParOf" srcId="{C39EAF42-7A00-43B7-8E67-0E146441E2BA}" destId="{CA572919-8968-48C0-9219-D530F9A80AD1}" srcOrd="1" destOrd="0" presId="urn:microsoft.com/office/officeart/2005/8/layout/hierarchy1"/>
    <dgm:cxn modelId="{81D519A0-A3E9-4B58-AB01-144706F40262}" type="presParOf" srcId="{020DDD35-155E-4B6A-AA06-68E3843BB277}" destId="{AB35FE94-09E2-419B-B013-3C226188C111}" srcOrd="1" destOrd="0" presId="urn:microsoft.com/office/officeart/2005/8/layout/hierarchy1"/>
    <dgm:cxn modelId="{F5F5471F-6991-47F1-A867-A53133DE2816}" type="presParOf" srcId="{AB35FE94-09E2-419B-B013-3C226188C111}" destId="{D2586091-7EEA-4AAC-8E99-4C85F9D86CB6}" srcOrd="0" destOrd="0" presId="urn:microsoft.com/office/officeart/2005/8/layout/hierarchy1"/>
    <dgm:cxn modelId="{7118D05A-7499-4F49-B8EF-4DF5A81EFCB2}" type="presParOf" srcId="{AB35FE94-09E2-419B-B013-3C226188C111}" destId="{7E3CFCF1-604B-401B-8713-284EA5F26684}" srcOrd="1" destOrd="0" presId="urn:microsoft.com/office/officeart/2005/8/layout/hierarchy1"/>
    <dgm:cxn modelId="{699435BA-3CF3-429F-B422-990938682735}" type="presParOf" srcId="{7E3CFCF1-604B-401B-8713-284EA5F26684}" destId="{F9F9D111-F511-4EE8-AE09-B36A444F09D5}" srcOrd="0" destOrd="0" presId="urn:microsoft.com/office/officeart/2005/8/layout/hierarchy1"/>
    <dgm:cxn modelId="{1C1100A6-7A5C-43CF-80A5-58ABD5DB1201}" type="presParOf" srcId="{F9F9D111-F511-4EE8-AE09-B36A444F09D5}" destId="{7816EE88-6DE7-44B0-B711-B702FF1FD171}" srcOrd="0" destOrd="0" presId="urn:microsoft.com/office/officeart/2005/8/layout/hierarchy1"/>
    <dgm:cxn modelId="{17BCD8EA-3DE2-45FE-B286-A8C43FD7E942}" type="presParOf" srcId="{F9F9D111-F511-4EE8-AE09-B36A444F09D5}" destId="{ADB4FCDC-497A-4F6F-8B7C-8BF5C33A3D48}" srcOrd="1" destOrd="0" presId="urn:microsoft.com/office/officeart/2005/8/layout/hierarchy1"/>
    <dgm:cxn modelId="{FC5FE8C6-A11C-42C0-A581-722F336D16B7}" type="presParOf" srcId="{7E3CFCF1-604B-401B-8713-284EA5F26684}" destId="{2350ACA6-6050-45AF-A25C-1EF540AE7B2D}" srcOrd="1" destOrd="0" presId="urn:microsoft.com/office/officeart/2005/8/layout/hierarchy1"/>
    <dgm:cxn modelId="{B89E9AEB-4E7D-4FBB-9860-B2A263150725}" type="presParOf" srcId="{2350ACA6-6050-45AF-A25C-1EF540AE7B2D}" destId="{B3868680-91FE-4838-B36D-5E41F186E02B}" srcOrd="0" destOrd="0" presId="urn:microsoft.com/office/officeart/2005/8/layout/hierarchy1"/>
    <dgm:cxn modelId="{491B29B3-32BF-4FC7-8585-EE67BFE23F16}" type="presParOf" srcId="{2350ACA6-6050-45AF-A25C-1EF540AE7B2D}" destId="{7C793831-1053-4AFF-A6EF-C65EC71141A4}" srcOrd="1" destOrd="0" presId="urn:microsoft.com/office/officeart/2005/8/layout/hierarchy1"/>
    <dgm:cxn modelId="{539ABD1F-A8FC-4259-975E-A88735561A06}" type="presParOf" srcId="{7C793831-1053-4AFF-A6EF-C65EC71141A4}" destId="{17EB3369-40D0-4BAF-8D53-0FD19BF7B4C1}" srcOrd="0" destOrd="0" presId="urn:microsoft.com/office/officeart/2005/8/layout/hierarchy1"/>
    <dgm:cxn modelId="{E5C856E0-F2EE-42C1-BEA8-F2AE36CBE1D9}" type="presParOf" srcId="{17EB3369-40D0-4BAF-8D53-0FD19BF7B4C1}" destId="{E41289B1-E67B-41A4-B3F4-E7F6B98A51E5}" srcOrd="0" destOrd="0" presId="urn:microsoft.com/office/officeart/2005/8/layout/hierarchy1"/>
    <dgm:cxn modelId="{BF969764-64A5-4A3E-A9C2-42AE530F402A}" type="presParOf" srcId="{17EB3369-40D0-4BAF-8D53-0FD19BF7B4C1}" destId="{7827FCD7-C5F3-441D-964B-41EE352A51A9}" srcOrd="1" destOrd="0" presId="urn:microsoft.com/office/officeart/2005/8/layout/hierarchy1"/>
    <dgm:cxn modelId="{96105054-E511-4BE3-B8C6-8F3262CE1E29}" type="presParOf" srcId="{7C793831-1053-4AFF-A6EF-C65EC71141A4}" destId="{EC04D97C-5BAD-4F0E-8DFD-3128E94ADC0E}" srcOrd="1" destOrd="0" presId="urn:microsoft.com/office/officeart/2005/8/layout/hierarchy1"/>
    <dgm:cxn modelId="{3254FA6B-5142-4FFD-8AE5-55DE28777E12}" type="presParOf" srcId="{EC04D97C-5BAD-4F0E-8DFD-3128E94ADC0E}" destId="{E05E599C-BAD5-4BD0-B8A8-341B2D50ED07}" srcOrd="0" destOrd="0" presId="urn:microsoft.com/office/officeart/2005/8/layout/hierarchy1"/>
    <dgm:cxn modelId="{961A9233-0F37-4F01-9483-E4FC552746AA}" type="presParOf" srcId="{EC04D97C-5BAD-4F0E-8DFD-3128E94ADC0E}" destId="{FB73B2CE-190B-4541-A652-6E5CC10AB361}" srcOrd="1" destOrd="0" presId="urn:microsoft.com/office/officeart/2005/8/layout/hierarchy1"/>
    <dgm:cxn modelId="{3DDAA5A5-601E-4CB0-B8D3-77AF3DCB9870}" type="presParOf" srcId="{FB73B2CE-190B-4541-A652-6E5CC10AB361}" destId="{E2209ECC-F180-4B92-9E28-BBE4FFECC02B}" srcOrd="0" destOrd="0" presId="urn:microsoft.com/office/officeart/2005/8/layout/hierarchy1"/>
    <dgm:cxn modelId="{C77978C5-CAA1-4949-876F-18A7AEFA7DA5}" type="presParOf" srcId="{E2209ECC-F180-4B92-9E28-BBE4FFECC02B}" destId="{C2F408C6-B38F-405C-A19B-21B5AD30E9F6}" srcOrd="0" destOrd="0" presId="urn:microsoft.com/office/officeart/2005/8/layout/hierarchy1"/>
    <dgm:cxn modelId="{0FC2DC2D-33D5-472C-BCCC-6886DB788232}" type="presParOf" srcId="{E2209ECC-F180-4B92-9E28-BBE4FFECC02B}" destId="{BB557E68-4299-46F4-BB9F-A0A4300C109A}" srcOrd="1" destOrd="0" presId="urn:microsoft.com/office/officeart/2005/8/layout/hierarchy1"/>
    <dgm:cxn modelId="{74EEEED1-33B4-427C-B43F-8AA2DD1AC1D4}" type="presParOf" srcId="{FB73B2CE-190B-4541-A652-6E5CC10AB361}" destId="{E8B16657-4321-41BD-91E7-B6E84FBC89F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0B684-8014-45B5-B9C4-47CA9572B093}" type="datetimeFigureOut">
              <a:rPr lang="en-NZ" smtClean="0"/>
              <a:t>9/03/2012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A0F50-4E0C-4D8C-9B4A-E2B7AFE7860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61634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9/03/2012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9/03/2012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9/03/2012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9/03/2012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9/03/2012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9/03/2012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9/03/2012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9/03/2012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9/03/2012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9/03/2012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9/03/2012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CE87F-A4BF-4D9A-9320-ACD565033031}" type="datetimeFigureOut">
              <a:rPr lang="en-NZ" smtClean="0"/>
              <a:t>9/03/2012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err="1" smtClean="0"/>
              <a:t>simar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A dynamic micro-simulation framework for R</a:t>
            </a:r>
            <a:endParaRPr lang="en-NZ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Categorical adjustments	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smtClean="0"/>
              <a:t>In the above example instead of simulating the home ownership variable in year 2, it will be set to the desired proportions 0.4, 0.6 </a:t>
            </a:r>
          </a:p>
          <a:p>
            <a:r>
              <a:rPr lang="en-NZ" dirty="0" smtClean="0"/>
              <a:t>A </a:t>
            </a:r>
            <a:r>
              <a:rPr lang="en-NZ" dirty="0"/>
              <a:t>desired proportion of NA </a:t>
            </a:r>
            <a:r>
              <a:rPr lang="en-NZ" dirty="0" smtClean="0"/>
              <a:t>will leave the variable unchanged</a:t>
            </a:r>
            <a:endParaRPr lang="en-NZ" dirty="0"/>
          </a:p>
          <a:p>
            <a:r>
              <a:rPr lang="en-NZ" dirty="0"/>
              <a:t>If propensities are supplied </a:t>
            </a:r>
            <a:r>
              <a:rPr lang="en-NZ" dirty="0" smtClean="0"/>
              <a:t>they </a:t>
            </a:r>
            <a:r>
              <a:rPr lang="en-NZ" dirty="0"/>
              <a:t>will be used to select </a:t>
            </a:r>
            <a:r>
              <a:rPr lang="en-NZ" dirty="0" smtClean="0"/>
              <a:t>which micro-units </a:t>
            </a:r>
            <a:r>
              <a:rPr lang="en-NZ" dirty="0"/>
              <a:t>to </a:t>
            </a:r>
            <a:r>
              <a:rPr lang="en-NZ" dirty="0" smtClean="0"/>
              <a:t>adjust, otherwise the selection will be random</a:t>
            </a:r>
          </a:p>
          <a:p>
            <a:pPr lvl="1"/>
            <a:r>
              <a:rPr lang="en-NZ" dirty="0" smtClean="0"/>
              <a:t>Propensities are specified via propensity arrays and stored in the global list variable </a:t>
            </a:r>
            <a:r>
              <a:rPr lang="en-NZ" sz="2400" dirty="0" smtClean="0">
                <a:latin typeface="Courier New" pitchFamily="49" charset="0"/>
                <a:cs typeface="Courier New" pitchFamily="49" charset="0"/>
              </a:rPr>
              <a:t>propensities</a:t>
            </a:r>
            <a:endParaRPr lang="en-NZ" sz="2400" dirty="0">
              <a:latin typeface="Courier New" pitchFamily="49" charset="0"/>
              <a:cs typeface="Courier New" pitchFamily="49" charset="0"/>
            </a:endParaRP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40074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Propensity arrays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consist </a:t>
            </a:r>
            <a:r>
              <a:rPr lang="en-NZ" dirty="0"/>
              <a:t>of:</a:t>
            </a:r>
          </a:p>
          <a:p>
            <a:pPr lvl="1"/>
            <a:r>
              <a:rPr lang="en-NZ" dirty="0"/>
              <a:t>rows - the individual micro-units</a:t>
            </a:r>
          </a:p>
          <a:p>
            <a:pPr lvl="1"/>
            <a:r>
              <a:rPr lang="en-NZ" dirty="0"/>
              <a:t>cols - categories, with one less column than </a:t>
            </a:r>
            <a:r>
              <a:rPr lang="en-NZ" dirty="0" smtClean="0"/>
              <a:t>the total </a:t>
            </a:r>
            <a:r>
              <a:rPr lang="en-NZ" dirty="0"/>
              <a:t>number of categories</a:t>
            </a:r>
          </a:p>
          <a:p>
            <a:pPr lvl="1"/>
            <a:r>
              <a:rPr lang="en-NZ" dirty="0"/>
              <a:t>z dim - iterations/years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4611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Simulation modules (</a:t>
            </a:r>
            <a:r>
              <a:rPr lang="en-NZ" dirty="0" err="1" smtClean="0"/>
              <a:t>Simmodule</a:t>
            </a:r>
            <a:r>
              <a:rPr lang="en-NZ" dirty="0" smtClean="0"/>
              <a:t>)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 simulation module is really the core of a </a:t>
            </a:r>
            <a:r>
              <a:rPr lang="en-NZ" dirty="0" smtClean="0"/>
              <a:t>simulation and where all the work is done</a:t>
            </a:r>
          </a:p>
          <a:p>
            <a:r>
              <a:rPr lang="en-NZ" dirty="0" smtClean="0"/>
              <a:t>It </a:t>
            </a:r>
            <a:r>
              <a:rPr lang="en-NZ" dirty="0"/>
              <a:t>contains the code and output for a distinct </a:t>
            </a:r>
            <a:r>
              <a:rPr lang="en-NZ" dirty="0" smtClean="0"/>
              <a:t>set </a:t>
            </a:r>
            <a:r>
              <a:rPr lang="en-NZ" dirty="0"/>
              <a:t>of results generated, </a:t>
            </a:r>
            <a:r>
              <a:rPr lang="en-NZ" dirty="0" err="1"/>
              <a:t>eg</a:t>
            </a:r>
            <a:r>
              <a:rPr lang="en-NZ" dirty="0"/>
              <a:t>: health outcomes for years 1 - 10</a:t>
            </a:r>
            <a:r>
              <a:rPr lang="en-NZ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9179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Simmodule</a:t>
            </a:r>
            <a:r>
              <a:rPr lang="en-NZ" dirty="0" smtClean="0"/>
              <a:t> functions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NZ" dirty="0" err="1" smtClean="0"/>
              <a:t>simulateRun</a:t>
            </a:r>
            <a:endParaRPr lang="en-NZ" dirty="0" smtClean="0"/>
          </a:p>
          <a:p>
            <a:pPr lvl="1"/>
            <a:r>
              <a:rPr lang="en-NZ" dirty="0"/>
              <a:t>t</a:t>
            </a:r>
            <a:r>
              <a:rPr lang="en-NZ" dirty="0" smtClean="0"/>
              <a:t>ransforms the </a:t>
            </a:r>
            <a:r>
              <a:rPr lang="en-NZ" dirty="0" err="1" smtClean="0"/>
              <a:t>simframe</a:t>
            </a:r>
            <a:r>
              <a:rPr lang="en-NZ" dirty="0" smtClean="0"/>
              <a:t> through multiple iterations. Produces outcomes at each iteration.</a:t>
            </a:r>
          </a:p>
          <a:p>
            <a:r>
              <a:rPr lang="en-NZ" dirty="0" err="1" smtClean="0"/>
              <a:t>appendRunStats</a:t>
            </a:r>
            <a:endParaRPr lang="en-NZ" dirty="0" smtClean="0"/>
          </a:p>
          <a:p>
            <a:pPr lvl="1"/>
            <a:r>
              <a:rPr lang="en-NZ" dirty="0" smtClean="0"/>
              <a:t>generates run stats, </a:t>
            </a:r>
            <a:r>
              <a:rPr lang="en-NZ" dirty="0" err="1" smtClean="0"/>
              <a:t>eg</a:t>
            </a:r>
            <a:r>
              <a:rPr lang="en-NZ" dirty="0" smtClean="0"/>
              <a:t>: frequencies, means</a:t>
            </a:r>
            <a:r>
              <a:rPr lang="en-NZ" dirty="0"/>
              <a:t>, </a:t>
            </a:r>
            <a:r>
              <a:rPr lang="en-NZ" dirty="0" err="1"/>
              <a:t>quantiles</a:t>
            </a:r>
            <a:r>
              <a:rPr lang="en-NZ" dirty="0"/>
              <a:t>, and </a:t>
            </a:r>
            <a:r>
              <a:rPr lang="en-NZ" dirty="0" smtClean="0"/>
              <a:t>summaries for any outcome and iteration. Stores them with stats from previous runs.</a:t>
            </a:r>
          </a:p>
          <a:p>
            <a:r>
              <a:rPr lang="en-NZ" dirty="0" err="1" smtClean="0"/>
              <a:t>collateRunStats</a:t>
            </a:r>
            <a:endParaRPr lang="en-NZ" dirty="0" smtClean="0"/>
          </a:p>
          <a:p>
            <a:pPr lvl="1"/>
            <a:r>
              <a:rPr lang="en-NZ" dirty="0" smtClean="0"/>
              <a:t>calculates the mean of run stats over multiple runs and prepares results for display by adding column names etc.</a:t>
            </a:r>
          </a:p>
          <a:p>
            <a:r>
              <a:rPr lang="en-NZ" dirty="0" smtClean="0"/>
              <a:t>These functions will be explained in more detail later</a:t>
            </a:r>
          </a:p>
          <a:p>
            <a:endParaRPr lang="en-NZ" dirty="0"/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27423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Simmodule</a:t>
            </a:r>
            <a:r>
              <a:rPr lang="en-NZ" dirty="0" smtClean="0"/>
              <a:t> variables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NZ" dirty="0" smtClean="0"/>
              <a:t>outcomes</a:t>
            </a:r>
          </a:p>
          <a:p>
            <a:pPr lvl="1"/>
            <a:r>
              <a:rPr lang="en-NZ" dirty="0" smtClean="0"/>
              <a:t>results of </a:t>
            </a:r>
            <a:r>
              <a:rPr lang="en-NZ" sz="2600" dirty="0" err="1" smtClean="0">
                <a:latin typeface="Courier New" pitchFamily="49" charset="0"/>
                <a:cs typeface="Courier New" pitchFamily="49" charset="0"/>
              </a:rPr>
              <a:t>simulateRun</a:t>
            </a:r>
            <a:r>
              <a:rPr lang="en-NZ" dirty="0"/>
              <a:t> </a:t>
            </a:r>
            <a:r>
              <a:rPr lang="en-NZ" dirty="0" smtClean="0"/>
              <a:t>for the most recently simulated run. </a:t>
            </a:r>
          </a:p>
          <a:p>
            <a:pPr lvl="1"/>
            <a:r>
              <a:rPr lang="en-NZ" dirty="0" smtClean="0"/>
              <a:t>overwritten by subsequent runs.</a:t>
            </a:r>
          </a:p>
          <a:p>
            <a:pPr lvl="1"/>
            <a:r>
              <a:rPr lang="en-NZ" dirty="0" smtClean="0"/>
              <a:t>a list of outcome matrices</a:t>
            </a:r>
          </a:p>
          <a:p>
            <a:r>
              <a:rPr lang="en-NZ" dirty="0" err="1" smtClean="0"/>
              <a:t>runstats</a:t>
            </a:r>
            <a:endParaRPr lang="en-NZ" dirty="0" smtClean="0"/>
          </a:p>
          <a:p>
            <a:pPr lvl="1"/>
            <a:r>
              <a:rPr lang="en-NZ" dirty="0" smtClean="0"/>
              <a:t>results of </a:t>
            </a:r>
            <a:r>
              <a:rPr lang="en-NZ" sz="2600" dirty="0" err="1" smtClean="0">
                <a:latin typeface="Courier New" pitchFamily="49" charset="0"/>
                <a:cs typeface="Courier New" pitchFamily="49" charset="0"/>
              </a:rPr>
              <a:t>appendRunStats</a:t>
            </a:r>
            <a:endParaRPr lang="en-NZ" sz="26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NZ" dirty="0"/>
              <a:t>a list of run </a:t>
            </a:r>
            <a:r>
              <a:rPr lang="en-NZ" dirty="0" smtClean="0"/>
              <a:t>stats. Each element contains </a:t>
            </a:r>
            <a:r>
              <a:rPr lang="en-NZ" dirty="0" err="1" smtClean="0"/>
              <a:t>runstats</a:t>
            </a:r>
            <a:r>
              <a:rPr lang="en-NZ" dirty="0" smtClean="0"/>
              <a:t> for all runs.</a:t>
            </a:r>
          </a:p>
          <a:p>
            <a:r>
              <a:rPr lang="en-NZ" dirty="0" err="1" smtClean="0"/>
              <a:t>runstats.collated</a:t>
            </a:r>
            <a:endParaRPr lang="en-NZ" dirty="0" smtClean="0"/>
          </a:p>
          <a:p>
            <a:pPr lvl="1"/>
            <a:r>
              <a:rPr lang="en-NZ" dirty="0"/>
              <a:t>results of 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collateRunStats</a:t>
            </a:r>
            <a:endParaRPr lang="en-NZ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NZ" dirty="0" smtClean="0"/>
              <a:t>Each element contains </a:t>
            </a:r>
            <a:r>
              <a:rPr lang="en-NZ" dirty="0" err="1" smtClean="0"/>
              <a:t>runstats</a:t>
            </a:r>
            <a:r>
              <a:rPr lang="en-NZ" dirty="0" smtClean="0"/>
              <a:t> averaged across all runs</a:t>
            </a:r>
            <a:endParaRPr lang="en-NZ" sz="26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NZ" sz="26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NZ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21578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Simframe</a:t>
            </a:r>
            <a:endParaRPr lang="en-NZ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smtClean="0"/>
              <a:t>A </a:t>
            </a:r>
            <a:r>
              <a:rPr lang="en-NZ" dirty="0" err="1" smtClean="0"/>
              <a:t>dataframe</a:t>
            </a:r>
            <a:r>
              <a:rPr lang="en-NZ" dirty="0" smtClean="0"/>
              <a:t> of variables (input, intermediate, and outcome) used during the simulation</a:t>
            </a:r>
          </a:p>
          <a:p>
            <a:pPr lvl="1"/>
            <a:r>
              <a:rPr lang="en-NZ" dirty="0" smtClean="0"/>
              <a:t>Input variables are those that are not transformed</a:t>
            </a:r>
          </a:p>
          <a:p>
            <a:pPr lvl="1"/>
            <a:r>
              <a:rPr lang="en-NZ" dirty="0" smtClean="0"/>
              <a:t>Intermediate variables are transformed during simulation iterations, but not recorded for output</a:t>
            </a:r>
          </a:p>
          <a:p>
            <a:pPr lvl="1"/>
            <a:r>
              <a:rPr lang="en-NZ" dirty="0" smtClean="0"/>
              <a:t>Outcome variables are transformed during simulation iterations, and are stored in outcome matrices for generation of run stats after each run</a:t>
            </a:r>
          </a:p>
          <a:p>
            <a:r>
              <a:rPr lang="en-NZ" dirty="0" smtClean="0"/>
              <a:t>Each variable is a vector that contains values for all micro-units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Simframe</a:t>
            </a:r>
            <a:endParaRPr lang="en-N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63688" y="1628800"/>
          <a:ext cx="56068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400"/>
                <a:gridCol w="792088"/>
                <a:gridCol w="863918"/>
                <a:gridCol w="179051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ID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Age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Health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Health_previous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Earnings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5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3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6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4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5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4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The master </a:t>
            </a:r>
            <a:r>
              <a:rPr lang="en-NZ" dirty="0" err="1" smtClean="0"/>
              <a:t>simframe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 smtClean="0"/>
              <a:t>The master </a:t>
            </a:r>
            <a:r>
              <a:rPr lang="en-NZ" dirty="0" err="1" smtClean="0"/>
              <a:t>simframe</a:t>
            </a:r>
            <a:r>
              <a:rPr lang="en-NZ" dirty="0" smtClean="0"/>
              <a:t> is initialised from a </a:t>
            </a:r>
            <a:r>
              <a:rPr lang="en-NZ" dirty="0" err="1" smtClean="0"/>
              <a:t>simframe</a:t>
            </a:r>
            <a:r>
              <a:rPr lang="en-NZ" dirty="0" smtClean="0"/>
              <a:t> definition file.</a:t>
            </a:r>
          </a:p>
          <a:p>
            <a:r>
              <a:rPr lang="en-NZ" dirty="0" smtClean="0"/>
              <a:t>Each </a:t>
            </a:r>
            <a:r>
              <a:rPr lang="en-NZ" dirty="0" err="1" smtClean="0"/>
              <a:t>simframe</a:t>
            </a:r>
            <a:r>
              <a:rPr lang="en-NZ" dirty="0" smtClean="0"/>
              <a:t> variable is populated with initial values, as specified by the definition file.</a:t>
            </a:r>
          </a:p>
          <a:p>
            <a:r>
              <a:rPr lang="en-NZ" dirty="0" smtClean="0"/>
              <a:t>Initial values may come from the global environment, or from a supplied </a:t>
            </a:r>
            <a:r>
              <a:rPr lang="en-NZ" dirty="0" err="1" smtClean="0"/>
              <a:t>dataframe</a:t>
            </a:r>
            <a:r>
              <a:rPr lang="en-NZ" dirty="0" smtClean="0"/>
              <a:t>, </a:t>
            </a:r>
            <a:r>
              <a:rPr lang="en-NZ" dirty="0" err="1" smtClean="0"/>
              <a:t>eg</a:t>
            </a:r>
            <a:r>
              <a:rPr lang="en-NZ" dirty="0" smtClean="0"/>
              <a:t>: a </a:t>
            </a:r>
            <a:r>
              <a:rPr lang="en-NZ" dirty="0" err="1" smtClean="0"/>
              <a:t>dataframe</a:t>
            </a:r>
            <a:r>
              <a:rPr lang="en-NZ" dirty="0" smtClean="0"/>
              <a:t> loaded from a base file</a:t>
            </a:r>
          </a:p>
          <a:p>
            <a:r>
              <a:rPr lang="en-NZ" dirty="0" smtClean="0"/>
              <a:t>The master </a:t>
            </a:r>
            <a:r>
              <a:rPr lang="en-NZ" dirty="0" err="1" smtClean="0"/>
              <a:t>simframe</a:t>
            </a:r>
            <a:r>
              <a:rPr lang="en-NZ" dirty="0" smtClean="0"/>
              <a:t> is typically stored in the global variable </a:t>
            </a:r>
            <a:r>
              <a:rPr lang="en-NZ" dirty="0" err="1" smtClean="0">
                <a:latin typeface="Courier New" pitchFamily="49" charset="0"/>
                <a:cs typeface="Courier New" pitchFamily="49" charset="0"/>
              </a:rPr>
              <a:t>simframe.master</a:t>
            </a:r>
            <a:endParaRPr lang="en-NZ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NZ" dirty="0" smtClean="0"/>
              <a:t>After loading the master </a:t>
            </a:r>
            <a:r>
              <a:rPr lang="en-NZ" dirty="0" err="1" smtClean="0"/>
              <a:t>simframe</a:t>
            </a:r>
            <a:r>
              <a:rPr lang="en-NZ" dirty="0" smtClean="0"/>
              <a:t> is not modified</a:t>
            </a:r>
            <a:endParaRPr lang="en-NZ" dirty="0" smtClean="0">
              <a:latin typeface="Courier New" pitchFamily="49" charset="0"/>
              <a:cs typeface="Courier New" pitchFamily="49" charset="0"/>
            </a:endParaRPr>
          </a:p>
          <a:p>
            <a:endParaRPr lang="en-NZ" dirty="0" smtClean="0">
              <a:latin typeface="Courier New" pitchFamily="49" charset="0"/>
              <a:cs typeface="Courier New" pitchFamily="49" charset="0"/>
            </a:endParaRPr>
          </a:p>
          <a:p>
            <a:endParaRPr lang="en-NZ" dirty="0" smtClean="0"/>
          </a:p>
          <a:p>
            <a:endParaRPr lang="en-NZ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Simframe</a:t>
            </a:r>
            <a:r>
              <a:rPr lang="en-NZ" dirty="0" smtClean="0"/>
              <a:t> definition file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NZ" dirty="0" err="1" smtClean="0"/>
              <a:t>Varname</a:t>
            </a:r>
            <a:r>
              <a:rPr lang="en-NZ" dirty="0" smtClean="0"/>
              <a:t>: </a:t>
            </a:r>
          </a:p>
          <a:p>
            <a:pPr lvl="1"/>
            <a:r>
              <a:rPr lang="en-NZ" dirty="0" smtClean="0"/>
              <a:t>the name of a variable in the </a:t>
            </a:r>
            <a:r>
              <a:rPr lang="en-NZ" dirty="0" err="1" smtClean="0"/>
              <a:t>simframe</a:t>
            </a:r>
            <a:endParaRPr lang="en-NZ" dirty="0" smtClean="0"/>
          </a:p>
          <a:p>
            <a:r>
              <a:rPr lang="en-NZ" dirty="0" err="1" smtClean="0"/>
              <a:t>Previous_var</a:t>
            </a:r>
            <a:endParaRPr lang="en-NZ" dirty="0" smtClean="0"/>
          </a:p>
          <a:p>
            <a:pPr lvl="1"/>
            <a:r>
              <a:rPr lang="en-NZ" dirty="0" smtClean="0"/>
              <a:t>the </a:t>
            </a:r>
            <a:r>
              <a:rPr lang="en-NZ" dirty="0"/>
              <a:t>name of a variable in which to store the current value in at the </a:t>
            </a:r>
            <a:r>
              <a:rPr lang="en-NZ" dirty="0" smtClean="0"/>
              <a:t>beginning of </a:t>
            </a:r>
            <a:r>
              <a:rPr lang="en-NZ" dirty="0"/>
              <a:t>each iteration (</a:t>
            </a:r>
            <a:r>
              <a:rPr lang="en-NZ" dirty="0" err="1"/>
              <a:t>i.e</a:t>
            </a:r>
            <a:r>
              <a:rPr lang="en-NZ" dirty="0"/>
              <a:t>: before it's transformed</a:t>
            </a:r>
            <a:r>
              <a:rPr lang="en-NZ" dirty="0" smtClean="0"/>
              <a:t>).</a:t>
            </a:r>
          </a:p>
          <a:p>
            <a:pPr lvl="1"/>
            <a:r>
              <a:rPr lang="en-NZ" dirty="0" smtClean="0"/>
              <a:t>Optional </a:t>
            </a:r>
            <a:r>
              <a:rPr lang="en-NZ" dirty="0"/>
              <a:t>- for models that require previous state</a:t>
            </a:r>
            <a:r>
              <a:rPr lang="en-NZ" dirty="0" smtClean="0"/>
              <a:t>.</a:t>
            </a:r>
            <a:endParaRPr lang="en-NZ" dirty="0"/>
          </a:p>
          <a:p>
            <a:r>
              <a:rPr lang="en-NZ" dirty="0" err="1" smtClean="0"/>
              <a:t>Initial_value</a:t>
            </a:r>
            <a:endParaRPr lang="en-NZ" dirty="0" smtClean="0"/>
          </a:p>
          <a:p>
            <a:pPr lvl="1"/>
            <a:r>
              <a:rPr lang="en-NZ" dirty="0"/>
              <a:t>an expression that generates the initial value of the variable</a:t>
            </a:r>
            <a:r>
              <a:rPr lang="en-NZ" dirty="0" smtClean="0"/>
              <a:t>. Typically this expression will reference values in a previously loaded </a:t>
            </a:r>
            <a:r>
              <a:rPr lang="en-NZ" dirty="0" err="1" smtClean="0"/>
              <a:t>basefile</a:t>
            </a:r>
            <a:r>
              <a:rPr lang="en-NZ" dirty="0" smtClean="0"/>
              <a:t>.</a:t>
            </a:r>
          </a:p>
          <a:p>
            <a:r>
              <a:rPr lang="en-NZ" dirty="0" err="1" smtClean="0"/>
              <a:t>Outcome_type</a:t>
            </a:r>
            <a:endParaRPr lang="en-NZ" dirty="0" smtClean="0"/>
          </a:p>
          <a:p>
            <a:pPr lvl="1"/>
            <a:r>
              <a:rPr lang="en-NZ" dirty="0"/>
              <a:t>i</a:t>
            </a:r>
            <a:r>
              <a:rPr lang="en-NZ" dirty="0" smtClean="0"/>
              <a:t>f specified, indicates this is an outcome variable and indicates its type which is one of “categorical” or “continuous”</a:t>
            </a:r>
          </a:p>
          <a:p>
            <a:r>
              <a:rPr lang="en-NZ" dirty="0" err="1" smtClean="0"/>
              <a:t>Outcome_module</a:t>
            </a:r>
            <a:endParaRPr lang="en-NZ" dirty="0" smtClean="0"/>
          </a:p>
          <a:p>
            <a:pPr lvl="1"/>
            <a:r>
              <a:rPr lang="en-NZ" dirty="0"/>
              <a:t>if specified, indicates the </a:t>
            </a:r>
            <a:r>
              <a:rPr lang="en-NZ" dirty="0" err="1" smtClean="0"/>
              <a:t>Simmodule</a:t>
            </a:r>
            <a:r>
              <a:rPr lang="en-NZ" dirty="0" smtClean="0"/>
              <a:t> </a:t>
            </a:r>
            <a:r>
              <a:rPr lang="en-NZ" dirty="0"/>
              <a:t>this outcome variable belongs to</a:t>
            </a:r>
            <a:endParaRPr lang="en-NZ" dirty="0" smtClean="0"/>
          </a:p>
          <a:p>
            <a:pPr lvl="1"/>
            <a:endParaRPr lang="en-NZ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Simframe</a:t>
            </a:r>
            <a:r>
              <a:rPr lang="en-NZ" dirty="0" smtClean="0"/>
              <a:t> definition file</a:t>
            </a:r>
            <a:endParaRPr lang="en-N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496"/>
                <a:gridCol w="1512168"/>
                <a:gridCol w="1656184"/>
                <a:gridCol w="1728192"/>
                <a:gridCol w="195456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mtClean="0"/>
                        <a:t>Varname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Previous_var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Initial_value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Outcome_type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Outcome_module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Age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Basefile_age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Health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Health_previous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categorical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Main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Health_previous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Earnings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continuous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Main</a:t>
                      </a:r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Glossary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Micro-unit:</a:t>
            </a:r>
          </a:p>
          <a:p>
            <a:pPr lvl="1"/>
            <a:r>
              <a:rPr lang="en-NZ" dirty="0" smtClean="0"/>
              <a:t>The unit of analysis being simulated, </a:t>
            </a:r>
            <a:r>
              <a:rPr lang="en-NZ" dirty="0" err="1" smtClean="0"/>
              <a:t>eg</a:t>
            </a:r>
            <a:r>
              <a:rPr lang="en-NZ" dirty="0" smtClean="0"/>
              <a:t>: child, patient etc.</a:t>
            </a:r>
            <a:endParaRPr lang="en-NZ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One </a:t>
            </a:r>
            <a:r>
              <a:rPr lang="en-NZ" dirty="0" err="1" smtClean="0"/>
              <a:t>simframe</a:t>
            </a:r>
            <a:r>
              <a:rPr lang="en-NZ" dirty="0" smtClean="0"/>
              <a:t> per environment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When a simulation environment is created, it takes a copy of the master </a:t>
            </a:r>
            <a:r>
              <a:rPr lang="en-NZ" dirty="0" err="1" smtClean="0"/>
              <a:t>simframe</a:t>
            </a:r>
            <a:endParaRPr lang="en-NZ" dirty="0" smtClean="0"/>
          </a:p>
          <a:p>
            <a:r>
              <a:rPr lang="en-NZ" dirty="0" smtClean="0"/>
              <a:t>Before simulating, a environment’s </a:t>
            </a:r>
            <a:r>
              <a:rPr lang="en-NZ" dirty="0" err="1" smtClean="0"/>
              <a:t>simframe</a:t>
            </a:r>
            <a:r>
              <a:rPr lang="en-NZ" dirty="0" smtClean="0"/>
              <a:t> may be modified to test a particular scenario</a:t>
            </a:r>
          </a:p>
          <a:p>
            <a:endParaRPr lang="en-NZ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simulation process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NZ" dirty="0" smtClean="0"/>
              <a:t>Categorical adjustments for iteration 1 are applied to the </a:t>
            </a:r>
            <a:r>
              <a:rPr lang="en-NZ" dirty="0" err="1" smtClean="0"/>
              <a:t>simframe</a:t>
            </a:r>
            <a:r>
              <a:rPr lang="en-NZ" dirty="0" smtClean="0"/>
              <a:t>. The adjustments applied are specified in the </a:t>
            </a:r>
            <a:r>
              <a:rPr lang="en-NZ" dirty="0" err="1" smtClean="0"/>
              <a:t>cat.adjustments</a:t>
            </a:r>
            <a:r>
              <a:rPr lang="en-NZ" dirty="0" smtClean="0"/>
              <a:t> variable. </a:t>
            </a:r>
          </a:p>
          <a:p>
            <a:pPr lvl="1"/>
            <a:r>
              <a:rPr lang="en-NZ" dirty="0" smtClean="0"/>
              <a:t>Other adjustments that might need to be performed, such as adjustments to continuous variables, can be done outside </a:t>
            </a:r>
            <a:r>
              <a:rPr lang="en-NZ" dirty="0" err="1" smtClean="0"/>
              <a:t>simar</a:t>
            </a:r>
            <a:r>
              <a:rPr lang="en-NZ" dirty="0" smtClean="0"/>
              <a:t> by the user before simulation.</a:t>
            </a:r>
          </a:p>
          <a:p>
            <a:r>
              <a:rPr lang="en-NZ" dirty="0" smtClean="0"/>
              <a:t>Pre simulation stats are generated</a:t>
            </a:r>
          </a:p>
          <a:p>
            <a:r>
              <a:rPr lang="en-NZ" dirty="0" smtClean="0"/>
              <a:t>Run loop</a:t>
            </a:r>
          </a:p>
          <a:p>
            <a:pPr lvl="1"/>
            <a:r>
              <a:rPr lang="en-NZ" dirty="0" smtClean="0"/>
              <a:t>During each run, the following functions are called on each module</a:t>
            </a:r>
          </a:p>
          <a:p>
            <a:pPr lvl="2"/>
            <a:r>
              <a:rPr lang="en-NZ" dirty="0" err="1" smtClean="0"/>
              <a:t>simulateRun</a:t>
            </a:r>
            <a:endParaRPr lang="en-NZ" dirty="0" smtClean="0"/>
          </a:p>
          <a:p>
            <a:pPr lvl="2"/>
            <a:r>
              <a:rPr lang="en-NZ" dirty="0" err="1" smtClean="0"/>
              <a:t>appendRunStats</a:t>
            </a:r>
            <a:endParaRPr lang="en-NZ" dirty="0" smtClean="0"/>
          </a:p>
          <a:p>
            <a:r>
              <a:rPr lang="en-NZ" dirty="0" smtClean="0"/>
              <a:t>Final results are calculated by each module across all runs (using the </a:t>
            </a:r>
            <a:r>
              <a:rPr lang="en-NZ" dirty="0" err="1" smtClean="0"/>
              <a:t>calcFinalResults</a:t>
            </a:r>
            <a:r>
              <a:rPr lang="en-NZ" dirty="0" smtClean="0"/>
              <a:t> function)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35886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err="1" smtClean="0"/>
              <a:t>simulateRun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NZ" dirty="0" smtClean="0"/>
              <a:t>Simulation involves calling </a:t>
            </a:r>
            <a:r>
              <a:rPr lang="en-NZ" dirty="0" err="1" smtClean="0"/>
              <a:t>simulateRun</a:t>
            </a:r>
            <a:r>
              <a:rPr lang="en-NZ" dirty="0" smtClean="0"/>
              <a:t>() for each </a:t>
            </a:r>
            <a:r>
              <a:rPr lang="en-NZ" dirty="0" err="1" smtClean="0"/>
              <a:t>Simmodule</a:t>
            </a:r>
            <a:r>
              <a:rPr lang="en-NZ" dirty="0" smtClean="0"/>
              <a:t> </a:t>
            </a:r>
          </a:p>
          <a:p>
            <a:r>
              <a:rPr lang="en-NZ" dirty="0" smtClean="0"/>
              <a:t>The </a:t>
            </a:r>
            <a:r>
              <a:rPr lang="en-NZ" dirty="0" err="1" smtClean="0"/>
              <a:t>simulateRun</a:t>
            </a:r>
            <a:r>
              <a:rPr lang="en-NZ" dirty="0" smtClean="0"/>
              <a:t>() function uses a local copy of the </a:t>
            </a:r>
            <a:r>
              <a:rPr lang="en-NZ" dirty="0" err="1" smtClean="0"/>
              <a:t>simframe</a:t>
            </a:r>
            <a:r>
              <a:rPr lang="en-NZ" dirty="0" smtClean="0"/>
              <a:t>, copied from the environment’s </a:t>
            </a:r>
            <a:r>
              <a:rPr lang="en-NZ" dirty="0" err="1" smtClean="0"/>
              <a:t>simframe</a:t>
            </a:r>
            <a:r>
              <a:rPr lang="en-NZ" dirty="0" smtClean="0"/>
              <a:t>. The environment’s </a:t>
            </a:r>
            <a:r>
              <a:rPr lang="en-NZ" dirty="0" err="1" smtClean="0"/>
              <a:t>simframe</a:t>
            </a:r>
            <a:r>
              <a:rPr lang="en-NZ" dirty="0" smtClean="0"/>
              <a:t> is not modified. This is so that each run will start with the same </a:t>
            </a:r>
            <a:r>
              <a:rPr lang="en-NZ" dirty="0" err="1" smtClean="0"/>
              <a:t>simframe</a:t>
            </a:r>
            <a:r>
              <a:rPr lang="en-NZ" dirty="0" smtClean="0"/>
              <a:t>.</a:t>
            </a:r>
          </a:p>
          <a:p>
            <a:r>
              <a:rPr lang="en-NZ" dirty="0" smtClean="0"/>
              <a:t>At the beginning of each iteration, the current values of specified </a:t>
            </a:r>
            <a:r>
              <a:rPr lang="en-NZ" dirty="0" err="1" smtClean="0"/>
              <a:t>simframe</a:t>
            </a:r>
            <a:r>
              <a:rPr lang="en-NZ" dirty="0" smtClean="0"/>
              <a:t> variables are stored in corresponding “previous” variables. (This optional feature can be used by models that rely on previous state information to generate the current state).</a:t>
            </a:r>
          </a:p>
          <a:p>
            <a:r>
              <a:rPr lang="en-NZ" dirty="0" smtClean="0"/>
              <a:t>During the iteration, </a:t>
            </a:r>
            <a:r>
              <a:rPr lang="en-NZ" dirty="0" err="1" smtClean="0"/>
              <a:t>simframe</a:t>
            </a:r>
            <a:r>
              <a:rPr lang="en-NZ" dirty="0" smtClean="0"/>
              <a:t> variables are transformed by transition probabilities, models or set to desired categorical adjustment proportions </a:t>
            </a:r>
          </a:p>
          <a:p>
            <a:r>
              <a:rPr lang="en-NZ" dirty="0" smtClean="0"/>
              <a:t>At the end of the iteration, </a:t>
            </a:r>
            <a:r>
              <a:rPr lang="en-NZ" dirty="0" err="1" smtClean="0"/>
              <a:t>simframe</a:t>
            </a:r>
            <a:r>
              <a:rPr lang="en-NZ" dirty="0" smtClean="0"/>
              <a:t> outcome variables are stored in outcome matrices</a:t>
            </a:r>
          </a:p>
          <a:p>
            <a:r>
              <a:rPr lang="en-NZ" dirty="0" smtClean="0"/>
              <a:t>A list containing all outcome matrices is stored in the </a:t>
            </a:r>
            <a:r>
              <a:rPr lang="en-NZ" sz="2900" dirty="0" smtClean="0">
                <a:latin typeface="Courier New" pitchFamily="49" charset="0"/>
                <a:cs typeface="Courier New" pitchFamily="49" charset="0"/>
              </a:rPr>
              <a:t>outcomes</a:t>
            </a:r>
            <a:r>
              <a:rPr lang="en-NZ" dirty="0" smtClean="0"/>
              <a:t> variable of the </a:t>
            </a:r>
            <a:r>
              <a:rPr lang="en-NZ" dirty="0" err="1" smtClean="0"/>
              <a:t>Simmodule</a:t>
            </a:r>
            <a:endParaRPr lang="en-NZ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696480" y="2708920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outcomes$Earnings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95936" y="2708920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outcomes$Health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4" name="Group 33"/>
          <p:cNvGrpSpPr/>
          <p:nvPr/>
        </p:nvGrpSpPr>
        <p:grpSpPr>
          <a:xfrm>
            <a:off x="251520" y="4365104"/>
            <a:ext cx="2016224" cy="576064"/>
            <a:chOff x="251520" y="4437112"/>
            <a:chExt cx="2016224" cy="576064"/>
          </a:xfrm>
        </p:grpSpPr>
        <p:sp>
          <p:nvSpPr>
            <p:cNvPr id="18" name="TextBox 17"/>
            <p:cNvSpPr txBox="1"/>
            <p:nvPr/>
          </p:nvSpPr>
          <p:spPr>
            <a:xfrm>
              <a:off x="251520" y="4437112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600" dirty="0" smtClean="0"/>
                <a:t>Iteration 2</a:t>
              </a:r>
              <a:endParaRPr lang="en-NZ" sz="1600" dirty="0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1043608" y="4725144"/>
              <a:ext cx="360040" cy="288032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07502" y="0"/>
            <a:ext cx="3456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 smtClean="0"/>
              <a:t>Initial state – environment </a:t>
            </a:r>
            <a:r>
              <a:rPr lang="en-NZ" sz="1600" dirty="0" err="1" smtClean="0"/>
              <a:t>simframe</a:t>
            </a:r>
            <a:endParaRPr lang="en-NZ" sz="16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2699792" y="2996952"/>
            <a:ext cx="1152128" cy="1296144"/>
            <a:chOff x="2483768" y="2996952"/>
            <a:chExt cx="1152128" cy="1296144"/>
          </a:xfrm>
        </p:grpSpPr>
        <p:sp>
          <p:nvSpPr>
            <p:cNvPr id="17" name="Right Arrow 16"/>
            <p:cNvSpPr/>
            <p:nvPr/>
          </p:nvSpPr>
          <p:spPr>
            <a:xfrm>
              <a:off x="2555776" y="3933056"/>
              <a:ext cx="1080120" cy="360040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83768" y="2996952"/>
              <a:ext cx="11521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Store values in outcomes</a:t>
              </a:r>
              <a:endParaRPr lang="en-NZ" dirty="0"/>
            </a:p>
          </p:txBody>
        </p:sp>
      </p:grp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995936" y="404664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outcomes$Health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6696480" y="404664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outcomes$Earnings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995936" y="0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 smtClean="0"/>
              <a:t>Initial state – outcome matrices created</a:t>
            </a:r>
            <a:endParaRPr lang="en-NZ" sz="1600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3995936" y="5013176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outcomes$Health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6696480" y="5013176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33553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outcomes$Earnings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15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30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30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20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1" name="Group 30"/>
          <p:cNvGrpSpPr/>
          <p:nvPr/>
        </p:nvGrpSpPr>
        <p:grpSpPr>
          <a:xfrm>
            <a:off x="2555776" y="5229200"/>
            <a:ext cx="1152128" cy="1296144"/>
            <a:chOff x="2483768" y="2996952"/>
            <a:chExt cx="1152128" cy="1296144"/>
          </a:xfrm>
        </p:grpSpPr>
        <p:sp>
          <p:nvSpPr>
            <p:cNvPr id="32" name="Right Arrow 31"/>
            <p:cNvSpPr/>
            <p:nvPr/>
          </p:nvSpPr>
          <p:spPr>
            <a:xfrm>
              <a:off x="2555776" y="3933056"/>
              <a:ext cx="1080120" cy="360040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83768" y="2996952"/>
              <a:ext cx="11521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Store values in outcomes</a:t>
              </a:r>
              <a:endParaRPr lang="en-NZ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1520" y="2060848"/>
            <a:ext cx="2016224" cy="576064"/>
            <a:chOff x="251520" y="4437112"/>
            <a:chExt cx="2016224" cy="576064"/>
          </a:xfrm>
        </p:grpSpPr>
        <p:sp>
          <p:nvSpPr>
            <p:cNvPr id="36" name="TextBox 35"/>
            <p:cNvSpPr txBox="1"/>
            <p:nvPr/>
          </p:nvSpPr>
          <p:spPr>
            <a:xfrm>
              <a:off x="251520" y="4437112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600" dirty="0" smtClean="0"/>
                <a:t>Iteration 1</a:t>
              </a:r>
              <a:endParaRPr lang="en-NZ" sz="1600" dirty="0"/>
            </a:p>
          </p:txBody>
        </p:sp>
        <p:sp>
          <p:nvSpPr>
            <p:cNvPr id="37" name="Down Arrow 36"/>
            <p:cNvSpPr/>
            <p:nvPr/>
          </p:nvSpPr>
          <p:spPr>
            <a:xfrm>
              <a:off x="1043608" y="4725144"/>
              <a:ext cx="360040" cy="288032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</p:grp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107503" y="404664"/>
          <a:ext cx="2448271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5526"/>
                <a:gridCol w="1036656"/>
                <a:gridCol w="816089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simframe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Health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err="1" smtClean="0"/>
                        <a:t>Health_previous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Earnings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107503" y="2708920"/>
          <a:ext cx="2448271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5526"/>
                <a:gridCol w="1036656"/>
                <a:gridCol w="816089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simframe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Health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err="1" smtClean="0"/>
                        <a:t>Health_previous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Earnings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107504" y="5013176"/>
          <a:ext cx="2448271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5526"/>
                <a:gridCol w="1036656"/>
                <a:gridCol w="816089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simframe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Health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err="1" smtClean="0"/>
                        <a:t>Health_previous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Earnings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15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30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30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20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appendRunStats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NZ" dirty="0"/>
              <a:t>At the end of each run a set of run stats is calculated for </a:t>
            </a:r>
            <a:r>
              <a:rPr lang="en-NZ" dirty="0" smtClean="0"/>
              <a:t>outcomes</a:t>
            </a:r>
          </a:p>
          <a:p>
            <a:r>
              <a:rPr lang="en-NZ" dirty="0" smtClean="0"/>
              <a:t>A run stat is any value from any outcome that you wish record and track across multiple runs</a:t>
            </a:r>
          </a:p>
          <a:p>
            <a:r>
              <a:rPr lang="en-NZ" dirty="0" smtClean="0"/>
              <a:t>Typically a run stat is an aggregate value calculated across each iteration (</a:t>
            </a:r>
            <a:r>
              <a:rPr lang="en-NZ" dirty="0" err="1" smtClean="0"/>
              <a:t>eg</a:t>
            </a:r>
            <a:r>
              <a:rPr lang="en-NZ" dirty="0" smtClean="0"/>
              <a:t>: a mean for </a:t>
            </a:r>
            <a:r>
              <a:rPr lang="en-NZ" smtClean="0"/>
              <a:t>each iteration) </a:t>
            </a:r>
            <a:r>
              <a:rPr lang="en-NZ" dirty="0" smtClean="0"/>
              <a:t>although it could be a result from a specific iteration</a:t>
            </a:r>
          </a:p>
          <a:p>
            <a:r>
              <a:rPr lang="en-NZ" dirty="0" smtClean="0"/>
              <a:t>Example of run stats include:</a:t>
            </a:r>
          </a:p>
          <a:p>
            <a:pPr lvl="1"/>
            <a:r>
              <a:rPr lang="en-NZ" dirty="0" smtClean="0"/>
              <a:t>a </a:t>
            </a:r>
            <a:r>
              <a:rPr lang="en-NZ" dirty="0"/>
              <a:t>single </a:t>
            </a:r>
            <a:r>
              <a:rPr lang="en-NZ" dirty="0" smtClean="0"/>
              <a:t>value, e.g. mean</a:t>
            </a:r>
          </a:p>
          <a:p>
            <a:pPr lvl="1"/>
            <a:r>
              <a:rPr lang="en-NZ" dirty="0" smtClean="0"/>
              <a:t>a vector, e.g. </a:t>
            </a:r>
            <a:r>
              <a:rPr lang="en-NZ" dirty="0"/>
              <a:t>frequencies, </a:t>
            </a:r>
            <a:r>
              <a:rPr lang="en-NZ" dirty="0" err="1"/>
              <a:t>quantiles</a:t>
            </a:r>
            <a:r>
              <a:rPr lang="en-NZ" dirty="0"/>
              <a:t>, </a:t>
            </a:r>
            <a:r>
              <a:rPr lang="en-NZ" dirty="0" smtClean="0"/>
              <a:t>summary</a:t>
            </a:r>
          </a:p>
          <a:p>
            <a:pPr lvl="1"/>
            <a:r>
              <a:rPr lang="en-NZ" dirty="0" smtClean="0"/>
              <a:t>a matrix, e.g. </a:t>
            </a:r>
            <a:r>
              <a:rPr lang="en-NZ" dirty="0"/>
              <a:t>2 way </a:t>
            </a:r>
            <a:r>
              <a:rPr lang="en-NZ" dirty="0" smtClean="0"/>
              <a:t>table</a:t>
            </a:r>
          </a:p>
          <a:p>
            <a:r>
              <a:rPr lang="en-NZ" dirty="0" smtClean="0"/>
              <a:t>Run stat functions are available to produce</a:t>
            </a:r>
          </a:p>
          <a:p>
            <a:pPr lvl="1"/>
            <a:r>
              <a:rPr lang="en-NZ" dirty="0" smtClean="0"/>
              <a:t>frequency tables (for both categorical and continuous variables)</a:t>
            </a:r>
          </a:p>
          <a:p>
            <a:pPr lvl="1"/>
            <a:r>
              <a:rPr lang="en-NZ" dirty="0" smtClean="0"/>
              <a:t>means, summaries (</a:t>
            </a:r>
            <a:r>
              <a:rPr lang="en-NZ" dirty="0" err="1" smtClean="0"/>
              <a:t>ie</a:t>
            </a:r>
            <a:r>
              <a:rPr lang="en-NZ" dirty="0" smtClean="0"/>
              <a:t>: the R summary function), </a:t>
            </a:r>
            <a:r>
              <a:rPr lang="en-NZ" dirty="0" err="1" smtClean="0"/>
              <a:t>quantiles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44433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collateRunStats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Prepares run stats for averaging by first transforming, e.g.:</a:t>
            </a:r>
          </a:p>
          <a:p>
            <a:pPr lvl="1"/>
            <a:r>
              <a:rPr lang="en-NZ" dirty="0" smtClean="0"/>
              <a:t>Turing frequencies into percentages</a:t>
            </a:r>
          </a:p>
          <a:p>
            <a:pPr lvl="1"/>
            <a:r>
              <a:rPr lang="en-NZ" dirty="0" smtClean="0"/>
              <a:t>Removing unwanted results</a:t>
            </a:r>
          </a:p>
          <a:p>
            <a:pPr lvl="1"/>
            <a:r>
              <a:rPr lang="en-NZ" dirty="0" smtClean="0"/>
              <a:t>Labelling columns</a:t>
            </a:r>
          </a:p>
          <a:p>
            <a:r>
              <a:rPr lang="en-NZ" dirty="0" smtClean="0"/>
              <a:t>Takes the average of run stats across all runs</a:t>
            </a:r>
          </a:p>
        </p:txBody>
      </p:sp>
    </p:spTree>
    <p:extLst>
      <p:ext uri="{BB962C8B-B14F-4D97-AF65-F5344CB8AC3E}">
        <p14:creationId xmlns:p14="http://schemas.microsoft.com/office/powerpoint/2010/main" val="199630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Demo Class hierarchy</a:t>
            </a:r>
            <a:endParaRPr lang="en-N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3200528"/>
              </p:ext>
            </p:extLst>
          </p:nvPr>
        </p:nvGraphicFramePr>
        <p:xfrm>
          <a:off x="-828600" y="1556792"/>
          <a:ext cx="6546640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4261758"/>
              </p:ext>
            </p:extLst>
          </p:nvPr>
        </p:nvGraphicFramePr>
        <p:xfrm>
          <a:off x="3131840" y="1628800"/>
          <a:ext cx="6546640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60555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Demo </a:t>
            </a:r>
            <a:r>
              <a:rPr lang="en-NZ" dirty="0" err="1" smtClean="0"/>
              <a:t>env.base</a:t>
            </a:r>
            <a:r>
              <a:rPr lang="en-NZ" dirty="0" smtClean="0"/>
              <a:t> object contents</a:t>
            </a:r>
            <a:endParaRPr lang="en-N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713788"/>
            <a:ext cx="3960440" cy="3773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786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simar</a:t>
            </a:r>
            <a:r>
              <a:rPr lang="en-NZ" dirty="0" smtClean="0"/>
              <a:t> features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NZ" dirty="0" smtClean="0"/>
              <a:t>Perform dynamic simulation, i.e.: transform a single set of micro-units</a:t>
            </a:r>
          </a:p>
          <a:p>
            <a:pPr lvl="1"/>
            <a:r>
              <a:rPr lang="en-NZ" dirty="0" smtClean="0"/>
              <a:t>transformations can occur each iteration</a:t>
            </a:r>
          </a:p>
          <a:p>
            <a:pPr lvl="1"/>
            <a:r>
              <a:rPr lang="en-NZ" dirty="0" smtClean="0"/>
              <a:t>transformations include results from</a:t>
            </a:r>
          </a:p>
          <a:p>
            <a:pPr lvl="2"/>
            <a:r>
              <a:rPr lang="en-NZ" dirty="0"/>
              <a:t>l</a:t>
            </a:r>
            <a:r>
              <a:rPr lang="en-NZ" dirty="0" smtClean="0"/>
              <a:t>ogistic,  binomial, Poisson, negative binomial, and normal regression models with coefficients specified via a file</a:t>
            </a:r>
          </a:p>
          <a:p>
            <a:pPr lvl="2"/>
            <a:r>
              <a:rPr lang="en-NZ" dirty="0"/>
              <a:t>transformations according to discrete probabilities specified in code or a file</a:t>
            </a:r>
          </a:p>
          <a:p>
            <a:r>
              <a:rPr lang="en-NZ" dirty="0" smtClean="0"/>
              <a:t>Generate descriptive statistics from the results of each iteration including frequencies, means, </a:t>
            </a:r>
            <a:r>
              <a:rPr lang="en-NZ" dirty="0" err="1" smtClean="0"/>
              <a:t>quantiles</a:t>
            </a:r>
            <a:r>
              <a:rPr lang="en-NZ" dirty="0" smtClean="0"/>
              <a:t>, and summaries</a:t>
            </a:r>
          </a:p>
          <a:p>
            <a:pPr lvl="1"/>
            <a:r>
              <a:rPr lang="en-NZ" dirty="0" smtClean="0"/>
              <a:t>Statistics can be generated for the whole population, or subsets</a:t>
            </a:r>
          </a:p>
          <a:p>
            <a:pPr lvl="1"/>
            <a:r>
              <a:rPr lang="en-NZ" dirty="0" smtClean="0"/>
              <a:t>Statistics can be grouped by base variables (</a:t>
            </a:r>
            <a:r>
              <a:rPr lang="en-NZ" dirty="0" err="1" smtClean="0"/>
              <a:t>ie</a:t>
            </a:r>
            <a:r>
              <a:rPr lang="en-NZ" dirty="0" smtClean="0"/>
              <a:t>: variables that don’t change during the simulation)</a:t>
            </a:r>
          </a:p>
          <a:p>
            <a:r>
              <a:rPr lang="en-NZ" dirty="0" smtClean="0"/>
              <a:t>Perform multiple simulation runs and average tracked descriptive statistics across multiple runs</a:t>
            </a:r>
          </a:p>
          <a:p>
            <a:r>
              <a:rPr lang="en-NZ" smtClean="0"/>
              <a:t>Scenario </a:t>
            </a:r>
            <a:r>
              <a:rPr lang="en-NZ" dirty="0" smtClean="0"/>
              <a:t>testing via the modification of simulation variables so the flow-on effects can be observed</a:t>
            </a:r>
          </a:p>
          <a:p>
            <a:pPr lvl="1"/>
            <a:r>
              <a:rPr lang="en-NZ" dirty="0"/>
              <a:t>c</a:t>
            </a:r>
            <a:r>
              <a:rPr lang="en-NZ" dirty="0" smtClean="0"/>
              <a:t>ontinuous variables can be modified before the simulation begins</a:t>
            </a:r>
          </a:p>
          <a:p>
            <a:pPr lvl="1"/>
            <a:r>
              <a:rPr lang="en-NZ" dirty="0"/>
              <a:t>c</a:t>
            </a:r>
            <a:r>
              <a:rPr lang="en-NZ" dirty="0" smtClean="0"/>
              <a:t>ategorical variables can be modified before the simulation begins, or during the simulation for specific iterations</a:t>
            </a:r>
          </a:p>
          <a:p>
            <a:r>
              <a:rPr lang="en-NZ" dirty="0" smtClean="0"/>
              <a:t>Available as an R package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6578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Global environment variables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 smtClean="0"/>
              <a:t>A simulation will begin by initialising the R global environment</a:t>
            </a:r>
          </a:p>
          <a:p>
            <a:r>
              <a:rPr lang="en-NZ" dirty="0" smtClean="0"/>
              <a:t>All simulations must have at least one simulation environment (</a:t>
            </a:r>
            <a:r>
              <a:rPr lang="en-NZ" dirty="0" err="1" smtClean="0"/>
              <a:t>Simenv</a:t>
            </a:r>
            <a:r>
              <a:rPr lang="en-NZ" dirty="0" smtClean="0"/>
              <a:t>)</a:t>
            </a:r>
          </a:p>
          <a:p>
            <a:r>
              <a:rPr lang="en-NZ" dirty="0"/>
              <a:t>If required, the simulation will </a:t>
            </a:r>
            <a:r>
              <a:rPr lang="en-NZ" dirty="0" smtClean="0"/>
              <a:t>also initialise in the global environment:</a:t>
            </a:r>
            <a:endParaRPr lang="en-NZ" dirty="0"/>
          </a:p>
          <a:p>
            <a:pPr lvl="1"/>
            <a:r>
              <a:rPr lang="en-NZ" dirty="0"/>
              <a:t>models</a:t>
            </a:r>
          </a:p>
          <a:p>
            <a:pPr lvl="2"/>
            <a:r>
              <a:rPr lang="en-NZ" dirty="0"/>
              <a:t> list of generalized linear models. These contain model equations, i.e.: variable names and their coefficients.</a:t>
            </a:r>
          </a:p>
          <a:p>
            <a:pPr lvl="1"/>
            <a:r>
              <a:rPr lang="en-NZ" dirty="0"/>
              <a:t>propensities</a:t>
            </a:r>
          </a:p>
          <a:p>
            <a:pPr lvl="2"/>
            <a:r>
              <a:rPr lang="en-NZ" dirty="0"/>
              <a:t>list of propensity arrays used for categorical adjustment </a:t>
            </a:r>
          </a:p>
        </p:txBody>
      </p:sp>
    </p:spTree>
    <p:extLst>
      <p:ext uri="{BB962C8B-B14F-4D97-AF65-F5344CB8AC3E}">
        <p14:creationId xmlns:p14="http://schemas.microsoft.com/office/powerpoint/2010/main" val="160132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Simframe</a:t>
            </a:r>
            <a:r>
              <a:rPr lang="en-NZ" dirty="0" smtClean="0"/>
              <a:t> environment (</a:t>
            </a:r>
            <a:r>
              <a:rPr lang="en-NZ" dirty="0" err="1" smtClean="0"/>
              <a:t>Simenv</a:t>
            </a:r>
            <a:r>
              <a:rPr lang="en-NZ" dirty="0" smtClean="0"/>
              <a:t>)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A </a:t>
            </a:r>
            <a:r>
              <a:rPr lang="en-NZ" dirty="0"/>
              <a:t>simulation environment contains everything required to perform a simulation. </a:t>
            </a:r>
            <a:endParaRPr lang="en-NZ" dirty="0" smtClean="0"/>
          </a:p>
          <a:p>
            <a:r>
              <a:rPr lang="en-NZ" dirty="0" smtClean="0"/>
              <a:t>Typically one </a:t>
            </a:r>
            <a:r>
              <a:rPr lang="en-NZ" dirty="0" err="1"/>
              <a:t>Simenv</a:t>
            </a:r>
            <a:r>
              <a:rPr lang="en-NZ" dirty="0"/>
              <a:t> will be created </a:t>
            </a:r>
            <a:r>
              <a:rPr lang="en-NZ" dirty="0" smtClean="0"/>
              <a:t>and </a:t>
            </a:r>
            <a:r>
              <a:rPr lang="en-NZ" dirty="0"/>
              <a:t>used to run a base simulation, and additional </a:t>
            </a:r>
            <a:r>
              <a:rPr lang="en-NZ" dirty="0" err="1"/>
              <a:t>Simenvs</a:t>
            </a:r>
            <a:r>
              <a:rPr lang="en-NZ" dirty="0"/>
              <a:t> will be created to test different scenarios.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Simulation environment variables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NZ" dirty="0" smtClean="0"/>
              <a:t>name</a:t>
            </a:r>
          </a:p>
          <a:p>
            <a:r>
              <a:rPr lang="en-NZ" dirty="0" err="1" smtClean="0"/>
              <a:t>num_runs_simulated</a:t>
            </a:r>
            <a:endParaRPr lang="en-NZ" dirty="0" smtClean="0"/>
          </a:p>
          <a:p>
            <a:pPr lvl="1"/>
            <a:r>
              <a:rPr lang="en-NZ" dirty="0" smtClean="0"/>
              <a:t>incremented during the simulation process</a:t>
            </a:r>
          </a:p>
          <a:p>
            <a:r>
              <a:rPr lang="en-NZ" dirty="0" err="1" smtClean="0"/>
              <a:t>dict</a:t>
            </a:r>
            <a:endParaRPr lang="en-NZ" dirty="0" smtClean="0"/>
          </a:p>
          <a:p>
            <a:pPr lvl="1"/>
            <a:r>
              <a:rPr lang="en-NZ" dirty="0" smtClean="0"/>
              <a:t>the data dictionary for the whole simulation</a:t>
            </a:r>
          </a:p>
          <a:p>
            <a:r>
              <a:rPr lang="en-NZ" dirty="0" err="1" smtClean="0"/>
              <a:t>simframe</a:t>
            </a:r>
            <a:endParaRPr lang="en-NZ" dirty="0" smtClean="0"/>
          </a:p>
          <a:p>
            <a:pPr lvl="1"/>
            <a:r>
              <a:rPr lang="en-NZ" dirty="0"/>
              <a:t>A </a:t>
            </a:r>
            <a:r>
              <a:rPr lang="en-NZ" dirty="0" err="1"/>
              <a:t>dataframe</a:t>
            </a:r>
            <a:r>
              <a:rPr lang="en-NZ" dirty="0"/>
              <a:t> of variables (input, intermediate, and outcome) used during the </a:t>
            </a:r>
            <a:r>
              <a:rPr lang="en-NZ" dirty="0" smtClean="0"/>
              <a:t>simulation</a:t>
            </a:r>
          </a:p>
          <a:p>
            <a:r>
              <a:rPr lang="en-NZ" dirty="0" err="1" smtClean="0"/>
              <a:t>cat.adjustments</a:t>
            </a:r>
            <a:endParaRPr lang="en-NZ" dirty="0" smtClean="0"/>
          </a:p>
          <a:p>
            <a:pPr lvl="1"/>
            <a:r>
              <a:rPr lang="en-NZ" dirty="0" smtClean="0"/>
              <a:t>adjustments applied to categorical variables before and during the simulation</a:t>
            </a:r>
          </a:p>
          <a:p>
            <a:r>
              <a:rPr lang="en-NZ" dirty="0" err="1"/>
              <a:t>p</a:t>
            </a:r>
            <a:r>
              <a:rPr lang="en-NZ" dirty="0" err="1" smtClean="0"/>
              <a:t>resim.stats</a:t>
            </a:r>
            <a:endParaRPr lang="en-NZ" dirty="0"/>
          </a:p>
          <a:p>
            <a:pPr lvl="1"/>
            <a:r>
              <a:rPr lang="en-NZ" dirty="0" smtClean="0"/>
              <a:t>stats generated after adjustment but before simulation begins. Typically these will be descriptive statistics of input variables that don’t change </a:t>
            </a:r>
            <a:r>
              <a:rPr lang="en-NZ" dirty="0" err="1" smtClean="0"/>
              <a:t>eg</a:t>
            </a:r>
            <a:r>
              <a:rPr lang="en-NZ" dirty="0" smtClean="0"/>
              <a:t>: gender, ethnicity</a:t>
            </a:r>
          </a:p>
          <a:p>
            <a:r>
              <a:rPr lang="en-NZ" dirty="0"/>
              <a:t>m</a:t>
            </a:r>
            <a:r>
              <a:rPr lang="en-NZ" dirty="0" smtClean="0"/>
              <a:t>odules</a:t>
            </a:r>
          </a:p>
          <a:p>
            <a:pPr lvl="1"/>
            <a:r>
              <a:rPr lang="en-NZ" dirty="0" smtClean="0"/>
              <a:t>one or more simulation modules (</a:t>
            </a:r>
            <a:r>
              <a:rPr lang="en-NZ" dirty="0" err="1" smtClean="0"/>
              <a:t>Simmodule</a:t>
            </a:r>
            <a:r>
              <a:rPr lang="en-NZ" dirty="0" smtClean="0"/>
              <a:t>) which contain code and results for a discrete part of the simulation</a:t>
            </a:r>
          </a:p>
        </p:txBody>
      </p:sp>
    </p:spTree>
    <p:extLst>
      <p:ext uri="{BB962C8B-B14F-4D97-AF65-F5344CB8AC3E}">
        <p14:creationId xmlns:p14="http://schemas.microsoft.com/office/powerpoint/2010/main" val="647059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Data dictionary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Contains descriptions, and </a:t>
            </a:r>
            <a:r>
              <a:rPr lang="en-NZ" dirty="0" err="1" smtClean="0"/>
              <a:t>codings</a:t>
            </a:r>
            <a:r>
              <a:rPr lang="en-NZ" dirty="0" smtClean="0"/>
              <a:t>. Both are loaded from a file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097152"/>
              </p:ext>
            </p:extLst>
          </p:nvPr>
        </p:nvGraphicFramePr>
        <p:xfrm>
          <a:off x="899591" y="2996952"/>
          <a:ext cx="74168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842"/>
                <a:gridCol w="2585681"/>
                <a:gridCol w="3538302"/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Varname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Description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Codings_expr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age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Age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health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Health</a:t>
                      </a:r>
                      <a:r>
                        <a:rPr lang="en-NZ" baseline="0" dirty="0" smtClean="0"/>
                        <a:t> status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c(‘Good health'=1,‘Bad health'=2)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earnings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Earnings to date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gender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Gender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 smtClean="0"/>
                        <a:t>c(“F”=0, “M”=1)</a:t>
                      </a:r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340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Data dictionary variables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descriptions</a:t>
            </a:r>
          </a:p>
          <a:p>
            <a:pPr lvl="1"/>
            <a:r>
              <a:rPr lang="en-NZ" dirty="0"/>
              <a:t>a vector of variable descriptions, named with variable names</a:t>
            </a:r>
          </a:p>
          <a:p>
            <a:pPr lvl="2"/>
            <a:r>
              <a:rPr lang="en-NZ" dirty="0" err="1"/>
              <a:t>eg</a:t>
            </a:r>
            <a:r>
              <a:rPr lang="en-NZ" dirty="0"/>
              <a:t>: c</a:t>
            </a:r>
            <a:r>
              <a:rPr lang="en-NZ" dirty="0" smtClean="0"/>
              <a:t>(“age”=“Age”, “health”=“Health status”, “earnings”=“Earnings to date”)</a:t>
            </a:r>
            <a:endParaRPr lang="en-NZ" dirty="0"/>
          </a:p>
          <a:p>
            <a:r>
              <a:rPr lang="en-NZ" dirty="0" err="1"/>
              <a:t>codings</a:t>
            </a:r>
            <a:endParaRPr lang="en-NZ" dirty="0"/>
          </a:p>
          <a:p>
            <a:pPr lvl="1"/>
            <a:r>
              <a:rPr lang="en-NZ" dirty="0"/>
              <a:t>a list of category names for categorical variables</a:t>
            </a:r>
          </a:p>
          <a:p>
            <a:pPr lvl="2"/>
            <a:r>
              <a:rPr lang="en-NZ" dirty="0" err="1"/>
              <a:t>eg</a:t>
            </a:r>
            <a:r>
              <a:rPr lang="en-NZ" dirty="0"/>
              <a:t>: </a:t>
            </a:r>
            <a:r>
              <a:rPr lang="en-NZ" dirty="0" smtClean="0"/>
              <a:t>list(health=c(“Good health”=</a:t>
            </a:r>
            <a:r>
              <a:rPr lang="en-NZ" dirty="0"/>
              <a:t>1, </a:t>
            </a:r>
            <a:r>
              <a:rPr lang="en-NZ" dirty="0" smtClean="0"/>
              <a:t>“Bad health”=</a:t>
            </a:r>
            <a:r>
              <a:rPr lang="en-NZ" dirty="0"/>
              <a:t>2), gender=c(“F”=0, “M”=1</a:t>
            </a:r>
            <a:r>
              <a:rPr lang="en-NZ" dirty="0" smtClean="0"/>
              <a:t>))</a:t>
            </a:r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07250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Categorical adjustments	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Before or during the simulation the user may wish to specify the proportion of category values desired for a </a:t>
            </a:r>
            <a:r>
              <a:rPr lang="en-NZ" dirty="0" err="1" smtClean="0"/>
              <a:t>simframe</a:t>
            </a:r>
            <a:r>
              <a:rPr lang="en-NZ" dirty="0" smtClean="0"/>
              <a:t> variable</a:t>
            </a:r>
          </a:p>
          <a:p>
            <a:pPr lvl="1"/>
            <a:r>
              <a:rPr lang="en-NZ" dirty="0" err="1" smtClean="0"/>
              <a:t>Eg</a:t>
            </a:r>
            <a:r>
              <a:rPr lang="en-NZ" dirty="0" smtClean="0"/>
              <a:t>: a user may wish the proportion of home owners in year 2 to be 0.4, 0.6</a:t>
            </a:r>
          </a:p>
          <a:p>
            <a:r>
              <a:rPr lang="en-NZ" dirty="0" smtClean="0"/>
              <a:t>Desired proportions can be specified in a categorical adjustment matrix, </a:t>
            </a:r>
            <a:r>
              <a:rPr lang="en-NZ" dirty="0" err="1" smtClean="0"/>
              <a:t>eg</a:t>
            </a:r>
            <a:r>
              <a:rPr lang="en-NZ" dirty="0" smtClean="0"/>
              <a:t>:</a:t>
            </a:r>
          </a:p>
          <a:p>
            <a:endParaRPr lang="en-NZ" dirty="0" smtClean="0"/>
          </a:p>
          <a:p>
            <a:pPr lvl="1"/>
            <a:endParaRPr lang="en-NZ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243183"/>
              </p:ext>
            </p:extLst>
          </p:nvPr>
        </p:nvGraphicFramePr>
        <p:xfrm>
          <a:off x="1331640" y="537321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Iteration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Own home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Rents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0.4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0.6</a:t>
                      </a:r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6780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2451</TotalTime>
  <Words>1799</Words>
  <Application>Microsoft Office PowerPoint</Application>
  <PresentationFormat>On-screen Show (4:3)</PresentationFormat>
  <Paragraphs>411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simar</vt:lpstr>
      <vt:lpstr>Glossary</vt:lpstr>
      <vt:lpstr>simar features</vt:lpstr>
      <vt:lpstr>Global environment variables</vt:lpstr>
      <vt:lpstr>Simframe environment (Simenv)</vt:lpstr>
      <vt:lpstr>Simulation environment variables</vt:lpstr>
      <vt:lpstr>Data dictionary</vt:lpstr>
      <vt:lpstr>Data dictionary variables</vt:lpstr>
      <vt:lpstr>Categorical adjustments </vt:lpstr>
      <vt:lpstr>Categorical adjustments </vt:lpstr>
      <vt:lpstr>Propensity arrays</vt:lpstr>
      <vt:lpstr>Simulation modules (Simmodule)</vt:lpstr>
      <vt:lpstr>Simmodule functions</vt:lpstr>
      <vt:lpstr>Simmodule variables</vt:lpstr>
      <vt:lpstr>Simframe</vt:lpstr>
      <vt:lpstr>Simframe</vt:lpstr>
      <vt:lpstr>The master simframe</vt:lpstr>
      <vt:lpstr>Simframe definition file</vt:lpstr>
      <vt:lpstr>Simframe definition file</vt:lpstr>
      <vt:lpstr>One simframe per environment</vt:lpstr>
      <vt:lpstr>The simulation process</vt:lpstr>
      <vt:lpstr>simulateRun</vt:lpstr>
      <vt:lpstr>PowerPoint Presentation</vt:lpstr>
      <vt:lpstr>appendRunStats</vt:lpstr>
      <vt:lpstr>collateRunStats</vt:lpstr>
      <vt:lpstr>Demo Class hierarchy</vt:lpstr>
      <vt:lpstr>Demo env.base object contents</vt:lpstr>
    </vt:vector>
  </TitlesOfParts>
  <Company>The Faculty of Arts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oman002</dc:creator>
  <cp:lastModifiedBy>profile</cp:lastModifiedBy>
  <cp:revision>68</cp:revision>
  <cp:lastPrinted>2012-02-01T21:31:14Z</cp:lastPrinted>
  <dcterms:created xsi:type="dcterms:W3CDTF">2012-01-26T01:31:21Z</dcterms:created>
  <dcterms:modified xsi:type="dcterms:W3CDTF">2012-03-08T21:59:15Z</dcterms:modified>
</cp:coreProperties>
</file>