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0" r:id="rId5"/>
    <p:sldId id="270" r:id="rId6"/>
    <p:sldId id="271" r:id="rId7"/>
    <p:sldId id="273" r:id="rId8"/>
    <p:sldId id="261" r:id="rId9"/>
    <p:sldId id="269" r:id="rId10"/>
    <p:sldId id="264" r:id="rId11"/>
    <p:sldId id="268" r:id="rId12"/>
    <p:sldId id="267" r:id="rId13"/>
    <p:sldId id="266" r:id="rId14"/>
    <p:sldId id="272" r:id="rId15"/>
    <p:sldId id="265" r:id="rId16"/>
    <p:sldId id="257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8" y="-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27/01/2012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27/01/2012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27/01/2012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27/01/2012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27/01/2012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27/01/2012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27/01/2012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27/01/2012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27/01/2012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27/01/2012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27/01/2012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CE87F-A4BF-4D9A-9320-ACD565033031}" type="datetimeFigureOut">
              <a:rPr lang="en-NZ" smtClean="0"/>
              <a:t>27/01/2012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r>
              <a:rPr lang="en-NZ" dirty="0" smtClean="0"/>
              <a:t> is initialised from a </a:t>
            </a:r>
            <a:r>
              <a:rPr lang="en-NZ" dirty="0" err="1" smtClean="0"/>
              <a:t>simframe</a:t>
            </a:r>
            <a:r>
              <a:rPr lang="en-NZ" dirty="0" smtClean="0"/>
              <a:t> definition file.</a:t>
            </a:r>
          </a:p>
          <a:p>
            <a:r>
              <a:rPr lang="en-NZ" dirty="0" smtClean="0"/>
              <a:t>Each </a:t>
            </a:r>
            <a:r>
              <a:rPr lang="en-NZ" dirty="0" err="1" smtClean="0"/>
              <a:t>simframe</a:t>
            </a:r>
            <a:r>
              <a:rPr lang="en-NZ" dirty="0" smtClean="0"/>
              <a:t> variable is populated with initial values, as specified by the definition file.</a:t>
            </a:r>
          </a:p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r>
              <a:rPr lang="en-NZ" dirty="0" smtClean="0"/>
              <a:t> is typically stored in the global variable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simframe.master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definition file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 err="1" smtClean="0"/>
              <a:t>Varname</a:t>
            </a:r>
            <a:r>
              <a:rPr lang="en-NZ" dirty="0" smtClean="0"/>
              <a:t>: </a:t>
            </a:r>
          </a:p>
          <a:p>
            <a:pPr lvl="1"/>
            <a:r>
              <a:rPr lang="en-NZ" dirty="0" smtClean="0"/>
              <a:t>the name of a variable in the </a:t>
            </a:r>
            <a:r>
              <a:rPr lang="en-NZ" dirty="0" err="1" smtClean="0"/>
              <a:t>simframe</a:t>
            </a:r>
            <a:endParaRPr lang="en-NZ" dirty="0" smtClean="0"/>
          </a:p>
          <a:p>
            <a:r>
              <a:rPr lang="en-NZ" dirty="0" err="1" smtClean="0"/>
              <a:t>Previous_var</a:t>
            </a:r>
            <a:endParaRPr lang="en-NZ" dirty="0" smtClean="0"/>
          </a:p>
          <a:p>
            <a:pPr lvl="1"/>
            <a:r>
              <a:rPr lang="en-NZ" dirty="0" smtClean="0"/>
              <a:t>the </a:t>
            </a:r>
            <a:r>
              <a:rPr lang="en-NZ" dirty="0"/>
              <a:t>name of a variable in which to store the current value in at the </a:t>
            </a:r>
            <a:r>
              <a:rPr lang="en-NZ" dirty="0" smtClean="0"/>
              <a:t>beginning of </a:t>
            </a:r>
            <a:r>
              <a:rPr lang="en-NZ" dirty="0"/>
              <a:t>each iteration (</a:t>
            </a:r>
            <a:r>
              <a:rPr lang="en-NZ" dirty="0" err="1"/>
              <a:t>i.e</a:t>
            </a:r>
            <a:r>
              <a:rPr lang="en-NZ" dirty="0"/>
              <a:t>: before it's transformed</a:t>
            </a:r>
            <a:r>
              <a:rPr lang="en-NZ" dirty="0" smtClean="0"/>
              <a:t>).</a:t>
            </a:r>
          </a:p>
          <a:p>
            <a:pPr lvl="1"/>
            <a:r>
              <a:rPr lang="en-NZ" dirty="0" smtClean="0"/>
              <a:t>Optional </a:t>
            </a:r>
            <a:r>
              <a:rPr lang="en-NZ" dirty="0"/>
              <a:t>- for models that require previous state</a:t>
            </a:r>
            <a:r>
              <a:rPr lang="en-NZ" dirty="0" smtClean="0"/>
              <a:t>.</a:t>
            </a:r>
            <a:endParaRPr lang="en-NZ" dirty="0"/>
          </a:p>
          <a:p>
            <a:r>
              <a:rPr lang="en-NZ" dirty="0" err="1" smtClean="0"/>
              <a:t>Initial_value</a:t>
            </a:r>
            <a:endParaRPr lang="en-NZ" dirty="0" smtClean="0"/>
          </a:p>
          <a:p>
            <a:pPr lvl="1"/>
            <a:r>
              <a:rPr lang="en-NZ" dirty="0"/>
              <a:t>an expression that generates the initial value of the variable</a:t>
            </a:r>
            <a:r>
              <a:rPr lang="en-NZ" dirty="0" smtClean="0"/>
              <a:t>. Typically this expression will reference values in a previously loaded </a:t>
            </a:r>
            <a:r>
              <a:rPr lang="en-NZ" dirty="0" err="1" smtClean="0"/>
              <a:t>basefile</a:t>
            </a:r>
            <a:r>
              <a:rPr lang="en-NZ" dirty="0" smtClean="0"/>
              <a:t>.</a:t>
            </a:r>
          </a:p>
          <a:p>
            <a:r>
              <a:rPr lang="en-NZ" dirty="0" err="1" smtClean="0"/>
              <a:t>Outcome_type</a:t>
            </a:r>
            <a:endParaRPr lang="en-NZ" dirty="0" smtClean="0"/>
          </a:p>
          <a:p>
            <a:pPr lvl="1"/>
            <a:r>
              <a:rPr lang="en-NZ" dirty="0"/>
              <a:t>i</a:t>
            </a:r>
            <a:r>
              <a:rPr lang="en-NZ" dirty="0" smtClean="0"/>
              <a:t>f specified, indicates this is an outcome variable and indicates its type which is one of “categorical” or “continuous”</a:t>
            </a:r>
          </a:p>
          <a:p>
            <a:r>
              <a:rPr lang="en-NZ" dirty="0" err="1" smtClean="0"/>
              <a:t>Outcome_module</a:t>
            </a:r>
            <a:endParaRPr lang="en-NZ" dirty="0" smtClean="0"/>
          </a:p>
          <a:p>
            <a:pPr lvl="1"/>
            <a:r>
              <a:rPr lang="en-NZ" dirty="0"/>
              <a:t>if specified, indicates the </a:t>
            </a:r>
            <a:r>
              <a:rPr lang="en-NZ" dirty="0" err="1" smtClean="0"/>
              <a:t>Simmodule</a:t>
            </a:r>
            <a:r>
              <a:rPr lang="en-NZ" dirty="0" smtClean="0"/>
              <a:t> </a:t>
            </a:r>
            <a:r>
              <a:rPr lang="en-NZ" dirty="0"/>
              <a:t>this outcome variable belongs to</a:t>
            </a:r>
            <a:endParaRPr lang="en-NZ" dirty="0" smtClean="0"/>
          </a:p>
          <a:p>
            <a:pPr lvl="1"/>
            <a:endParaRPr lang="en-NZ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definition file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/>
                <a:gridCol w="1512168"/>
                <a:gridCol w="1656184"/>
                <a:gridCol w="1728192"/>
                <a:gridCol w="195456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mtClean="0"/>
                        <a:t>Varname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Previous_var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Initial_value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Outcome_type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Outcome_module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Basefile_age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categorical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Main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continuous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Main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One</a:t>
            </a:r>
            <a:r>
              <a:rPr lang="en-NZ" dirty="0" smtClean="0"/>
              <a:t> </a:t>
            </a:r>
            <a:r>
              <a:rPr lang="en-NZ" dirty="0" err="1" smtClean="0"/>
              <a:t>simframe</a:t>
            </a:r>
            <a:r>
              <a:rPr lang="en-NZ" dirty="0" smtClean="0"/>
              <a:t> per environment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When a simulation environment is created, it takes a copy of the master </a:t>
            </a:r>
            <a:r>
              <a:rPr lang="en-NZ" dirty="0" err="1" smtClean="0"/>
              <a:t>simframe</a:t>
            </a:r>
            <a:endParaRPr lang="en-NZ" dirty="0" smtClean="0"/>
          </a:p>
          <a:p>
            <a:r>
              <a:rPr lang="en-NZ" dirty="0" smtClean="0"/>
              <a:t>Before simulating, a environment’s </a:t>
            </a:r>
            <a:r>
              <a:rPr lang="en-NZ" dirty="0" err="1" smtClean="0"/>
              <a:t>simframe</a:t>
            </a:r>
            <a:r>
              <a:rPr lang="en-NZ" dirty="0" smtClean="0"/>
              <a:t> may be modified to test a particular scenario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simulation process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dirty="0" smtClean="0"/>
              <a:t>Categorical adjustments for iteration 1 are applied to the </a:t>
            </a:r>
            <a:r>
              <a:rPr lang="en-NZ" dirty="0" err="1" smtClean="0"/>
              <a:t>simframe</a:t>
            </a:r>
            <a:r>
              <a:rPr lang="en-NZ" dirty="0" smtClean="0"/>
              <a:t>. The adjustments to apply are specified in the </a:t>
            </a:r>
            <a:r>
              <a:rPr lang="en-NZ" dirty="0" err="1" smtClean="0"/>
              <a:t>cat.adjustments</a:t>
            </a:r>
            <a:r>
              <a:rPr lang="en-NZ" dirty="0" smtClean="0"/>
              <a:t> variable. </a:t>
            </a:r>
          </a:p>
          <a:p>
            <a:pPr lvl="1"/>
            <a:r>
              <a:rPr lang="en-NZ" dirty="0" smtClean="0"/>
              <a:t>Other adjustments that might need to be performed, such as adjustments to continuous variables, can be done outside </a:t>
            </a:r>
            <a:r>
              <a:rPr lang="en-NZ" dirty="0" err="1" smtClean="0"/>
              <a:t>simar</a:t>
            </a:r>
            <a:r>
              <a:rPr lang="en-NZ" dirty="0" smtClean="0"/>
              <a:t> by the user before simulation.</a:t>
            </a:r>
          </a:p>
          <a:p>
            <a:r>
              <a:rPr lang="en-NZ" dirty="0" smtClean="0"/>
              <a:t>Pre simulation stats are generated</a:t>
            </a:r>
          </a:p>
          <a:p>
            <a:r>
              <a:rPr lang="en-NZ" dirty="0" smtClean="0"/>
              <a:t>Run loop</a:t>
            </a:r>
          </a:p>
          <a:p>
            <a:pPr lvl="1"/>
            <a:r>
              <a:rPr lang="en-NZ" dirty="0" smtClean="0"/>
              <a:t>During each run, the following functions are called on each module</a:t>
            </a:r>
          </a:p>
          <a:p>
            <a:pPr lvl="2"/>
            <a:r>
              <a:rPr lang="en-NZ" dirty="0" err="1" smtClean="0"/>
              <a:t>simulateRun</a:t>
            </a:r>
            <a:endParaRPr lang="en-NZ" dirty="0" smtClean="0"/>
          </a:p>
          <a:p>
            <a:pPr lvl="2"/>
            <a:r>
              <a:rPr lang="en-NZ" dirty="0" err="1" smtClean="0"/>
              <a:t>appendRunStats</a:t>
            </a:r>
            <a:endParaRPr lang="en-NZ" dirty="0" smtClean="0"/>
          </a:p>
          <a:p>
            <a:r>
              <a:rPr lang="en-NZ" dirty="0" smtClean="0"/>
              <a:t>Final results are calculated by each module across all runs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35886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err="1" smtClean="0"/>
              <a:t>simulateRun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 smtClean="0"/>
              <a:t>Simulation involves calling </a:t>
            </a:r>
            <a:r>
              <a:rPr lang="en-NZ" dirty="0" err="1" smtClean="0"/>
              <a:t>simulateRun</a:t>
            </a:r>
            <a:r>
              <a:rPr lang="en-NZ" dirty="0" smtClean="0"/>
              <a:t>() for each </a:t>
            </a:r>
            <a:r>
              <a:rPr lang="en-NZ" dirty="0" err="1" smtClean="0"/>
              <a:t>Simmodule</a:t>
            </a:r>
            <a:r>
              <a:rPr lang="en-NZ" dirty="0" smtClean="0"/>
              <a:t> </a:t>
            </a:r>
          </a:p>
          <a:p>
            <a:r>
              <a:rPr lang="en-NZ" dirty="0" smtClean="0"/>
              <a:t>The </a:t>
            </a:r>
            <a:r>
              <a:rPr lang="en-NZ" dirty="0" err="1" smtClean="0"/>
              <a:t>simulateRun</a:t>
            </a:r>
            <a:r>
              <a:rPr lang="en-NZ" dirty="0" smtClean="0"/>
              <a:t>() method uses a local copy of the </a:t>
            </a:r>
            <a:r>
              <a:rPr lang="en-NZ" dirty="0" err="1" smtClean="0"/>
              <a:t>simframe</a:t>
            </a:r>
            <a:r>
              <a:rPr lang="en-NZ" dirty="0" smtClean="0"/>
              <a:t>, copied from the environment’s </a:t>
            </a:r>
            <a:r>
              <a:rPr lang="en-NZ" dirty="0" err="1" smtClean="0"/>
              <a:t>simframe</a:t>
            </a:r>
            <a:r>
              <a:rPr lang="en-NZ" dirty="0" smtClean="0"/>
              <a:t>. The environment’s </a:t>
            </a:r>
            <a:r>
              <a:rPr lang="en-NZ" dirty="0" err="1" smtClean="0"/>
              <a:t>simframe</a:t>
            </a:r>
            <a:r>
              <a:rPr lang="en-NZ" dirty="0" smtClean="0"/>
              <a:t> is not modified. This is so that each run will start with the same </a:t>
            </a:r>
            <a:r>
              <a:rPr lang="en-NZ" dirty="0" err="1" smtClean="0"/>
              <a:t>simframe</a:t>
            </a:r>
            <a:r>
              <a:rPr lang="en-NZ" dirty="0" smtClean="0"/>
              <a:t>.</a:t>
            </a:r>
          </a:p>
          <a:p>
            <a:r>
              <a:rPr lang="en-NZ" dirty="0" smtClean="0"/>
              <a:t>At the beginning of each iteration, the current values of specified </a:t>
            </a:r>
            <a:r>
              <a:rPr lang="en-NZ" dirty="0" err="1" smtClean="0"/>
              <a:t>simframe</a:t>
            </a:r>
            <a:r>
              <a:rPr lang="en-NZ" dirty="0" smtClean="0"/>
              <a:t> variables are stored in corresponding “previous” variables. (This optional feature can be used by models that rely on previous state information to generate the current state).</a:t>
            </a:r>
          </a:p>
          <a:p>
            <a:r>
              <a:rPr lang="en-NZ" dirty="0" smtClean="0"/>
              <a:t>During the iteration, </a:t>
            </a:r>
            <a:r>
              <a:rPr lang="en-NZ" dirty="0" err="1" smtClean="0"/>
              <a:t>simframe</a:t>
            </a:r>
            <a:r>
              <a:rPr lang="en-NZ" dirty="0" smtClean="0"/>
              <a:t> variables are transformed </a:t>
            </a:r>
          </a:p>
          <a:p>
            <a:r>
              <a:rPr lang="en-NZ" dirty="0" smtClean="0"/>
              <a:t>At the end of the iteration, </a:t>
            </a:r>
            <a:r>
              <a:rPr lang="en-NZ" dirty="0" err="1" smtClean="0"/>
              <a:t>simframe</a:t>
            </a:r>
            <a:r>
              <a:rPr lang="en-NZ" dirty="0" smtClean="0"/>
              <a:t> outcome variables are stored in outcome matrices</a:t>
            </a:r>
            <a:endParaRPr lang="en-NZ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696480" y="2708920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95936" y="2708920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251520" y="4365104"/>
            <a:ext cx="2016224" cy="576064"/>
            <a:chOff x="251520" y="4437112"/>
            <a:chExt cx="2016224" cy="576064"/>
          </a:xfrm>
        </p:grpSpPr>
        <p:sp>
          <p:nvSpPr>
            <p:cNvPr id="18" name="TextBox 17"/>
            <p:cNvSpPr txBox="1"/>
            <p:nvPr/>
          </p:nvSpPr>
          <p:spPr>
            <a:xfrm>
              <a:off x="251520" y="4437112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Iteration 2</a:t>
              </a:r>
              <a:endParaRPr lang="en-NZ" sz="1600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043608" y="4725144"/>
              <a:ext cx="360040" cy="288032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7502" y="0"/>
            <a:ext cx="345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Initial state – environment </a:t>
            </a:r>
            <a:r>
              <a:rPr lang="en-NZ" sz="1600" dirty="0" err="1" smtClean="0"/>
              <a:t>simframe</a:t>
            </a:r>
            <a:endParaRPr lang="en-NZ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699792" y="2996952"/>
            <a:ext cx="1152128" cy="1296144"/>
            <a:chOff x="2483768" y="2996952"/>
            <a:chExt cx="1152128" cy="1296144"/>
          </a:xfrm>
        </p:grpSpPr>
        <p:sp>
          <p:nvSpPr>
            <p:cNvPr id="17" name="Right Arrow 16"/>
            <p:cNvSpPr/>
            <p:nvPr/>
          </p:nvSpPr>
          <p:spPr>
            <a:xfrm>
              <a:off x="2555776" y="3933056"/>
              <a:ext cx="1080120" cy="36004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83768" y="2996952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Store values in outcomes</a:t>
              </a:r>
              <a:endParaRPr lang="en-NZ" dirty="0"/>
            </a:p>
          </p:txBody>
        </p: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995936" y="404664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696480" y="404664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995936" y="0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Initial state – outcome matrices created</a:t>
            </a:r>
            <a:endParaRPr lang="en-NZ" sz="16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995936" y="5013176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6696480" y="5013176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33553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15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2555776" y="5229200"/>
            <a:ext cx="1152128" cy="1296144"/>
            <a:chOff x="2483768" y="2996952"/>
            <a:chExt cx="1152128" cy="1296144"/>
          </a:xfrm>
        </p:grpSpPr>
        <p:sp>
          <p:nvSpPr>
            <p:cNvPr id="32" name="Right Arrow 31"/>
            <p:cNvSpPr/>
            <p:nvPr/>
          </p:nvSpPr>
          <p:spPr>
            <a:xfrm>
              <a:off x="2555776" y="3933056"/>
              <a:ext cx="1080120" cy="36004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83768" y="2996952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Store values in outcomes</a:t>
              </a:r>
              <a:endParaRPr lang="en-NZ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1520" y="2060848"/>
            <a:ext cx="2016224" cy="576064"/>
            <a:chOff x="251520" y="4437112"/>
            <a:chExt cx="2016224" cy="576064"/>
          </a:xfrm>
        </p:grpSpPr>
        <p:sp>
          <p:nvSpPr>
            <p:cNvPr id="36" name="TextBox 35"/>
            <p:cNvSpPr txBox="1"/>
            <p:nvPr/>
          </p:nvSpPr>
          <p:spPr>
            <a:xfrm>
              <a:off x="251520" y="4437112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Iteration 1</a:t>
              </a:r>
              <a:endParaRPr lang="en-NZ" sz="1600" dirty="0"/>
            </a:p>
          </p:txBody>
        </p:sp>
        <p:sp>
          <p:nvSpPr>
            <p:cNvPr id="37" name="Down Arrow 36"/>
            <p:cNvSpPr/>
            <p:nvPr/>
          </p:nvSpPr>
          <p:spPr>
            <a:xfrm>
              <a:off x="1043608" y="4725144"/>
              <a:ext cx="360040" cy="288032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07503" y="404664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07503" y="2708920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07504" y="5013176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15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GENERATE RUN STATS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Terminology</a:t>
            </a:r>
            <a:endParaRPr lang="en-N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Micro-unit:</a:t>
            </a:r>
          </a:p>
          <a:p>
            <a:pPr lvl="1"/>
            <a:r>
              <a:rPr lang="en-NZ" dirty="0" smtClean="0"/>
              <a:t>The unit of analysis being simulated, </a:t>
            </a:r>
            <a:r>
              <a:rPr lang="en-NZ" dirty="0" err="1" smtClean="0"/>
              <a:t>eg</a:t>
            </a:r>
            <a:r>
              <a:rPr lang="en-NZ" dirty="0" smtClean="0"/>
              <a:t>: child, patient etc.</a:t>
            </a:r>
            <a:endParaRPr lang="en-N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SIMFRAME</a:t>
            </a:r>
            <a:endParaRPr lang="en-N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environment (</a:t>
            </a:r>
            <a:r>
              <a:rPr lang="en-NZ" dirty="0" err="1" smtClean="0"/>
              <a:t>Simenv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 </a:t>
            </a:r>
            <a:r>
              <a:rPr lang="en-NZ" dirty="0"/>
              <a:t>simulation environment contains everything required to perform a simulation. </a:t>
            </a:r>
            <a:endParaRPr lang="en-NZ" dirty="0" smtClean="0"/>
          </a:p>
          <a:p>
            <a:r>
              <a:rPr lang="en-NZ" dirty="0" smtClean="0"/>
              <a:t>Typically one </a:t>
            </a:r>
            <a:r>
              <a:rPr lang="en-NZ" dirty="0" err="1"/>
              <a:t>Simenv</a:t>
            </a:r>
            <a:r>
              <a:rPr lang="en-NZ" dirty="0"/>
              <a:t> will be created </a:t>
            </a:r>
            <a:r>
              <a:rPr lang="en-NZ" dirty="0" smtClean="0"/>
              <a:t>and </a:t>
            </a:r>
            <a:r>
              <a:rPr lang="en-NZ" dirty="0"/>
              <a:t>used to run a base simulation, and additional </a:t>
            </a:r>
            <a:r>
              <a:rPr lang="en-NZ" dirty="0" err="1"/>
              <a:t>Simenvs</a:t>
            </a:r>
            <a:r>
              <a:rPr lang="en-NZ" dirty="0"/>
              <a:t> will be created to test different scenarios.</a:t>
            </a:r>
            <a:endParaRPr lang="en-N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Simulation environment contents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NZ" dirty="0" smtClean="0"/>
              <a:t>name</a:t>
            </a:r>
          </a:p>
          <a:p>
            <a:r>
              <a:rPr lang="en-NZ" dirty="0" err="1" smtClean="0"/>
              <a:t>runs_simulated</a:t>
            </a:r>
            <a:endParaRPr lang="en-NZ" dirty="0" smtClean="0"/>
          </a:p>
          <a:p>
            <a:pPr lvl="1"/>
            <a:r>
              <a:rPr lang="en-NZ" dirty="0" smtClean="0"/>
              <a:t>incremented during the simulation process</a:t>
            </a:r>
          </a:p>
          <a:p>
            <a:r>
              <a:rPr lang="en-NZ" dirty="0" err="1" smtClean="0"/>
              <a:t>dict</a:t>
            </a:r>
            <a:endParaRPr lang="en-NZ" dirty="0" smtClean="0"/>
          </a:p>
          <a:p>
            <a:pPr lvl="1"/>
            <a:r>
              <a:rPr lang="en-NZ" dirty="0" smtClean="0"/>
              <a:t>the data dictionary for the whole simulation</a:t>
            </a:r>
          </a:p>
          <a:p>
            <a:r>
              <a:rPr lang="en-NZ" dirty="0" err="1" smtClean="0"/>
              <a:t>Simframe</a:t>
            </a:r>
            <a:endParaRPr lang="en-NZ" dirty="0" smtClean="0"/>
          </a:p>
          <a:p>
            <a:r>
              <a:rPr lang="en-NZ" dirty="0" err="1" smtClean="0"/>
              <a:t>cat.adjustments</a:t>
            </a:r>
            <a:endParaRPr lang="en-NZ" dirty="0" smtClean="0"/>
          </a:p>
          <a:p>
            <a:pPr lvl="1"/>
            <a:r>
              <a:rPr lang="en-NZ" dirty="0" smtClean="0"/>
              <a:t>adjustments to apply to categorical variables before and during the simulation</a:t>
            </a:r>
          </a:p>
          <a:p>
            <a:r>
              <a:rPr lang="en-NZ" dirty="0" err="1"/>
              <a:t>p</a:t>
            </a:r>
            <a:r>
              <a:rPr lang="en-NZ" dirty="0" err="1" smtClean="0"/>
              <a:t>resim.stats</a:t>
            </a:r>
            <a:endParaRPr lang="en-NZ" dirty="0"/>
          </a:p>
          <a:p>
            <a:pPr lvl="1"/>
            <a:r>
              <a:rPr lang="en-NZ" dirty="0" smtClean="0"/>
              <a:t>stats generated after adjustment but before simulation begins. Typically these will be descriptive statistics of input variables that don’t change </a:t>
            </a:r>
            <a:r>
              <a:rPr lang="en-NZ" dirty="0" err="1" smtClean="0"/>
              <a:t>eg</a:t>
            </a:r>
            <a:r>
              <a:rPr lang="en-NZ" dirty="0" smtClean="0"/>
              <a:t>: gender, ethnicity</a:t>
            </a:r>
          </a:p>
          <a:p>
            <a:r>
              <a:rPr lang="en-NZ" dirty="0"/>
              <a:t>m</a:t>
            </a:r>
            <a:r>
              <a:rPr lang="en-NZ" dirty="0" smtClean="0"/>
              <a:t>odules</a:t>
            </a:r>
          </a:p>
          <a:p>
            <a:pPr lvl="1"/>
            <a:r>
              <a:rPr lang="en-NZ" dirty="0" smtClean="0"/>
              <a:t>one or more simulation modules (</a:t>
            </a:r>
            <a:r>
              <a:rPr lang="en-NZ" dirty="0" err="1" smtClean="0"/>
              <a:t>Simmodule</a:t>
            </a:r>
            <a:r>
              <a:rPr lang="en-NZ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05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dictionary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Contains</a:t>
            </a:r>
          </a:p>
          <a:p>
            <a:pPr lvl="1"/>
            <a:r>
              <a:rPr lang="en-NZ" dirty="0" err="1" smtClean="0"/>
              <a:t>vardesc</a:t>
            </a:r>
            <a:r>
              <a:rPr lang="en-NZ" dirty="0" smtClean="0"/>
              <a:t>: a vector of variable descriptions, named with variable names</a:t>
            </a:r>
          </a:p>
          <a:p>
            <a:pPr lvl="2"/>
            <a:r>
              <a:rPr lang="en-NZ" dirty="0" err="1" smtClean="0"/>
              <a:t>eg</a:t>
            </a:r>
            <a:r>
              <a:rPr lang="en-NZ" dirty="0" smtClean="0"/>
              <a:t>: c(“</a:t>
            </a:r>
            <a:r>
              <a:rPr lang="en-NZ" dirty="0" err="1" smtClean="0"/>
              <a:t>bwkg</a:t>
            </a:r>
            <a:r>
              <a:rPr lang="en-NZ" dirty="0" smtClean="0"/>
              <a:t>”=“Birth weight (g)”, “</a:t>
            </a:r>
            <a:r>
              <a:rPr lang="en-NZ" dirty="0" err="1" smtClean="0"/>
              <a:t>chkids</a:t>
            </a:r>
            <a:r>
              <a:rPr lang="en-NZ" dirty="0" smtClean="0"/>
              <a:t>”=“Change in kids”)</a:t>
            </a:r>
          </a:p>
          <a:p>
            <a:pPr lvl="1"/>
            <a:r>
              <a:rPr lang="en-NZ" dirty="0" err="1" smtClean="0"/>
              <a:t>codings</a:t>
            </a:r>
            <a:r>
              <a:rPr lang="en-NZ" dirty="0" smtClean="0"/>
              <a:t>: a list of category names for categorical variables</a:t>
            </a:r>
          </a:p>
          <a:p>
            <a:pPr lvl="2"/>
            <a:r>
              <a:rPr lang="en-NZ" dirty="0" err="1" smtClean="0"/>
              <a:t>eg</a:t>
            </a:r>
            <a:r>
              <a:rPr lang="en-NZ" dirty="0" smtClean="0"/>
              <a:t>: list(SESBTH=c(“Professional”=1, “Clerical”=2), gender=c(“F”=</a:t>
            </a:r>
            <a:r>
              <a:rPr lang="en-NZ" dirty="0"/>
              <a:t>0</a:t>
            </a:r>
            <a:r>
              <a:rPr lang="en-NZ" dirty="0" smtClean="0"/>
              <a:t>, “</a:t>
            </a:r>
            <a:r>
              <a:rPr lang="en-NZ" dirty="0"/>
              <a:t>M</a:t>
            </a:r>
            <a:r>
              <a:rPr lang="en-NZ" dirty="0" smtClean="0"/>
              <a:t>”=1)</a:t>
            </a:r>
          </a:p>
          <a:p>
            <a:r>
              <a:rPr lang="en-NZ" dirty="0" err="1" smtClean="0"/>
              <a:t>Vardesc</a:t>
            </a:r>
            <a:r>
              <a:rPr lang="en-NZ" dirty="0" smtClean="0"/>
              <a:t> and </a:t>
            </a:r>
            <a:r>
              <a:rPr lang="en-NZ" dirty="0" err="1" smtClean="0"/>
              <a:t>codings</a:t>
            </a:r>
            <a:r>
              <a:rPr lang="en-NZ" dirty="0" smtClean="0"/>
              <a:t> are loaded from a file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2934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endParaRPr lang="en-NZ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A </a:t>
            </a:r>
            <a:r>
              <a:rPr lang="en-NZ" dirty="0" err="1" smtClean="0"/>
              <a:t>dataframe</a:t>
            </a:r>
            <a:r>
              <a:rPr lang="en-NZ" dirty="0" smtClean="0"/>
              <a:t> of variables (input, intermediate, and outcome) used during the simulation</a:t>
            </a:r>
          </a:p>
          <a:p>
            <a:pPr lvl="1"/>
            <a:r>
              <a:rPr lang="en-NZ" dirty="0" smtClean="0"/>
              <a:t>Input variables are those that are not transformed</a:t>
            </a:r>
          </a:p>
          <a:p>
            <a:pPr lvl="1"/>
            <a:r>
              <a:rPr lang="en-NZ" dirty="0" smtClean="0"/>
              <a:t>Intermediate variables are transformed during simulation iterations, but not recorded for output</a:t>
            </a:r>
          </a:p>
          <a:p>
            <a:pPr lvl="1"/>
            <a:r>
              <a:rPr lang="en-NZ" dirty="0" smtClean="0"/>
              <a:t>Outcome variables are transformed during simulation iterations, and are stored in outcome matrices for generation of run stats after each run</a:t>
            </a:r>
          </a:p>
          <a:p>
            <a:r>
              <a:rPr lang="en-NZ" dirty="0" smtClean="0"/>
              <a:t>Each variable is a vector that contains values for all micro-units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63688" y="1628800"/>
          <a:ext cx="56068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400"/>
                <a:gridCol w="792088"/>
                <a:gridCol w="863918"/>
                <a:gridCol w="179051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ID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6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920</Words>
  <Application>Microsoft Office PowerPoint</Application>
  <PresentationFormat>On-screen Show (4:3)</PresentationFormat>
  <Paragraphs>295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Terminology</vt:lpstr>
      <vt:lpstr>PowerPoint Presentation</vt:lpstr>
      <vt:lpstr>SIMFRAME</vt:lpstr>
      <vt:lpstr>Simframe environment (Simenv)</vt:lpstr>
      <vt:lpstr>Simulation environment contents</vt:lpstr>
      <vt:lpstr>Data dictionary</vt:lpstr>
      <vt:lpstr>Simframe</vt:lpstr>
      <vt:lpstr>Simframe</vt:lpstr>
      <vt:lpstr>The master simframe</vt:lpstr>
      <vt:lpstr>Simframe definition file</vt:lpstr>
      <vt:lpstr>Simframe definition file</vt:lpstr>
      <vt:lpstr>One simframe per environment</vt:lpstr>
      <vt:lpstr>The simulation process</vt:lpstr>
      <vt:lpstr>simulateRun</vt:lpstr>
      <vt:lpstr>PowerPoint Presentation</vt:lpstr>
      <vt:lpstr>GENERATE RUN STATS</vt:lpstr>
    </vt:vector>
  </TitlesOfParts>
  <Company>The Faculty of Arts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oman002</dc:creator>
  <cp:lastModifiedBy>profile</cp:lastModifiedBy>
  <cp:revision>35</cp:revision>
  <dcterms:created xsi:type="dcterms:W3CDTF">2012-01-26T01:31:21Z</dcterms:created>
  <dcterms:modified xsi:type="dcterms:W3CDTF">2012-01-28T02:33:56Z</dcterms:modified>
</cp:coreProperties>
</file>