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601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646133"/>
            <a:ext cx="8161020" cy="350181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282989"/>
            <a:ext cx="7200900" cy="2428451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35517"/>
            <a:ext cx="2070259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35517"/>
            <a:ext cx="6090761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507618"/>
            <a:ext cx="8281035" cy="418401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6731215"/>
            <a:ext cx="8281035" cy="220027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677584"/>
            <a:ext cx="408051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677584"/>
            <a:ext cx="408051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35519"/>
            <a:ext cx="828103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465706"/>
            <a:ext cx="4061757" cy="120840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674110"/>
            <a:ext cx="4061757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465706"/>
            <a:ext cx="4081761" cy="120840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674110"/>
            <a:ext cx="4081761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70560"/>
            <a:ext cx="3096637" cy="23469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448226"/>
            <a:ext cx="4860608" cy="714798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017520"/>
            <a:ext cx="3096637" cy="559032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70560"/>
            <a:ext cx="3096637" cy="23469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448226"/>
            <a:ext cx="4860608" cy="714798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017520"/>
            <a:ext cx="3096637" cy="559032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35519"/>
            <a:ext cx="828103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677584"/>
            <a:ext cx="828103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9322649"/>
            <a:ext cx="21602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A462-3413-40BF-B582-960B9BC1F107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9322649"/>
            <a:ext cx="324040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9322649"/>
            <a:ext cx="21602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1AB6-517C-4DBB-8F13-A404A4305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74621" y="1057596"/>
            <a:ext cx="2689860" cy="88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4624" y="1327789"/>
            <a:ext cx="2715597" cy="85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4621" y="1912371"/>
            <a:ext cx="27101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 1 13"/>
          <p:cNvSpPr/>
          <p:nvPr/>
        </p:nvSpPr>
        <p:spPr>
          <a:xfrm>
            <a:off x="1021106" y="890258"/>
            <a:ext cx="233680" cy="246380"/>
          </a:xfrm>
          <a:prstGeom prst="irregularSeal1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74621" y="1586592"/>
            <a:ext cx="2710180" cy="38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2560346" y="890258"/>
            <a:ext cx="233680" cy="24638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Explosion 1 19"/>
          <p:cNvSpPr/>
          <p:nvPr/>
        </p:nvSpPr>
        <p:spPr>
          <a:xfrm>
            <a:off x="1043966" y="1476999"/>
            <a:ext cx="233680" cy="246380"/>
          </a:xfrm>
          <a:prstGeom prst="irregularSeal1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Explosion 1 20"/>
          <p:cNvSpPr/>
          <p:nvPr/>
        </p:nvSpPr>
        <p:spPr>
          <a:xfrm>
            <a:off x="2560346" y="1476999"/>
            <a:ext cx="233680" cy="24638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10664" y="2179094"/>
            <a:ext cx="2689168" cy="1229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17379" y="812475"/>
            <a:ext cx="428625" cy="1575435"/>
          </a:xfrm>
          <a:prstGeom prst="roundRect">
            <a:avLst/>
          </a:prstGeom>
          <a:solidFill>
            <a:srgbClr val="92D050">
              <a:alpha val="10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59194" y="808665"/>
            <a:ext cx="428625" cy="1575435"/>
          </a:xfrm>
          <a:prstGeom prst="roundRect">
            <a:avLst/>
          </a:prstGeom>
          <a:solidFill>
            <a:srgbClr val="92D050">
              <a:alpha val="10000"/>
            </a:srgb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17372" y="47774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46154" y="47774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67489" y="315886"/>
            <a:ext cx="1351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Linked SNV pair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03432" y="0"/>
            <a:ext cx="353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Step 1: Construct </a:t>
            </a:r>
            <a:r>
              <a:rPr lang="en-US" b="1" u="sng" dirty="0" err="1"/>
              <a:t>epistatic</a:t>
            </a:r>
            <a:r>
              <a:rPr lang="en-US" b="1" u="sng" dirty="0"/>
              <a:t> network</a:t>
            </a:r>
          </a:p>
        </p:txBody>
      </p:sp>
      <p:sp>
        <p:nvSpPr>
          <p:cNvPr id="51" name="Oval 50"/>
          <p:cNvSpPr/>
          <p:nvPr/>
        </p:nvSpPr>
        <p:spPr>
          <a:xfrm>
            <a:off x="5073578" y="1241344"/>
            <a:ext cx="550718" cy="5195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5R</a:t>
            </a:r>
          </a:p>
        </p:txBody>
      </p:sp>
      <p:sp>
        <p:nvSpPr>
          <p:cNvPr id="52" name="Oval 51"/>
          <p:cNvSpPr/>
          <p:nvPr/>
        </p:nvSpPr>
        <p:spPr>
          <a:xfrm>
            <a:off x="5819004" y="1959716"/>
            <a:ext cx="550718" cy="5195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15H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542164" y="1232879"/>
            <a:ext cx="550718" cy="5195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48K</a:t>
            </a:r>
          </a:p>
        </p:txBody>
      </p:sp>
      <p:sp>
        <p:nvSpPr>
          <p:cNvPr id="54" name="Oval 53"/>
          <p:cNvSpPr/>
          <p:nvPr/>
        </p:nvSpPr>
        <p:spPr>
          <a:xfrm>
            <a:off x="5823749" y="613454"/>
            <a:ext cx="550718" cy="5195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8S</a:t>
            </a:r>
          </a:p>
        </p:txBody>
      </p:sp>
      <p:sp>
        <p:nvSpPr>
          <p:cNvPr id="55" name="Oval 54"/>
          <p:cNvSpPr/>
          <p:nvPr/>
        </p:nvSpPr>
        <p:spPr>
          <a:xfrm>
            <a:off x="6534287" y="1232876"/>
            <a:ext cx="550718" cy="5195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20F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28155" y="331627"/>
            <a:ext cx="938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SAV </a:t>
            </a:r>
            <a:r>
              <a:rPr lang="en-US" sz="1400" b="1" dirty="0"/>
              <a:t>graph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834073" y="1445237"/>
            <a:ext cx="694817" cy="753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32283" y="2884342"/>
            <a:ext cx="396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Step 2: </a:t>
            </a:r>
            <a:r>
              <a:rPr lang="en-US" sz="1600" b="1" u="sng" dirty="0" smtClean="0"/>
              <a:t>Generate candidate </a:t>
            </a:r>
            <a:r>
              <a:rPr lang="en-US" sz="1600" b="1" u="sng" dirty="0"/>
              <a:t>dense </a:t>
            </a:r>
            <a:r>
              <a:rPr lang="en-US" sz="1600" b="1" u="sng" dirty="0" smtClean="0"/>
              <a:t>subgraphs</a:t>
            </a:r>
            <a:endParaRPr lang="en-US" sz="1600" b="1" u="sng" dirty="0"/>
          </a:p>
        </p:txBody>
      </p:sp>
      <p:cxnSp>
        <p:nvCxnSpPr>
          <p:cNvPr id="100" name="Straight Arrow Connector 99"/>
          <p:cNvCxnSpPr>
            <a:endCxn id="99" idx="3"/>
          </p:cNvCxnSpPr>
          <p:nvPr/>
        </p:nvCxnSpPr>
        <p:spPr>
          <a:xfrm flipH="1">
            <a:off x="4194522" y="2548744"/>
            <a:ext cx="933544" cy="50487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4447077" y="4435568"/>
            <a:ext cx="536346" cy="1387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106108" y="57827"/>
            <a:ext cx="9427751" cy="25913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58443" y="2786433"/>
            <a:ext cx="4470447" cy="2941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-423249" y="149400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Aligned sequences</a:t>
            </a:r>
          </a:p>
        </p:txBody>
      </p:sp>
      <p:sp>
        <p:nvSpPr>
          <p:cNvPr id="101" name="Oval 100"/>
          <p:cNvSpPr/>
          <p:nvPr/>
        </p:nvSpPr>
        <p:spPr>
          <a:xfrm>
            <a:off x="8776456" y="1238625"/>
            <a:ext cx="550718" cy="5195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61S</a:t>
            </a:r>
          </a:p>
        </p:txBody>
      </p:sp>
      <p:cxnSp>
        <p:nvCxnSpPr>
          <p:cNvPr id="12" name="Straight Connector 11"/>
          <p:cNvCxnSpPr>
            <a:stCxn id="54" idx="3"/>
            <a:endCxn id="51" idx="7"/>
          </p:cNvCxnSpPr>
          <p:nvPr/>
        </p:nvCxnSpPr>
        <p:spPr>
          <a:xfrm flipH="1">
            <a:off x="5543650" y="1056908"/>
            <a:ext cx="360755" cy="26051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1" idx="5"/>
            <a:endCxn id="52" idx="1"/>
          </p:cNvCxnSpPr>
          <p:nvPr/>
        </p:nvCxnSpPr>
        <p:spPr>
          <a:xfrm>
            <a:off x="5543646" y="1684799"/>
            <a:ext cx="356010" cy="35099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4" idx="4"/>
            <a:endCxn id="52" idx="0"/>
          </p:cNvCxnSpPr>
          <p:nvPr/>
        </p:nvCxnSpPr>
        <p:spPr>
          <a:xfrm flipH="1">
            <a:off x="6094368" y="1132999"/>
            <a:ext cx="4745" cy="826717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4" idx="5"/>
            <a:endCxn id="55" idx="1"/>
          </p:cNvCxnSpPr>
          <p:nvPr/>
        </p:nvCxnSpPr>
        <p:spPr>
          <a:xfrm>
            <a:off x="6293816" y="1056913"/>
            <a:ext cx="321122" cy="252049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5" idx="3"/>
            <a:endCxn id="52" idx="7"/>
          </p:cNvCxnSpPr>
          <p:nvPr/>
        </p:nvCxnSpPr>
        <p:spPr>
          <a:xfrm flipH="1">
            <a:off x="6289075" y="1676335"/>
            <a:ext cx="325867" cy="359467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5" idx="6"/>
            <a:endCxn id="53" idx="2"/>
          </p:cNvCxnSpPr>
          <p:nvPr/>
        </p:nvCxnSpPr>
        <p:spPr>
          <a:xfrm>
            <a:off x="7085009" y="1492649"/>
            <a:ext cx="457159" cy="3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6"/>
            <a:endCxn id="53" idx="1"/>
          </p:cNvCxnSpPr>
          <p:nvPr/>
        </p:nvCxnSpPr>
        <p:spPr>
          <a:xfrm>
            <a:off x="6374467" y="873223"/>
            <a:ext cx="1248348" cy="43573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2" idx="6"/>
            <a:endCxn id="53" idx="3"/>
          </p:cNvCxnSpPr>
          <p:nvPr/>
        </p:nvCxnSpPr>
        <p:spPr>
          <a:xfrm flipV="1">
            <a:off x="6369726" y="1676338"/>
            <a:ext cx="1253093" cy="54315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6"/>
            <a:endCxn id="101" idx="2"/>
          </p:cNvCxnSpPr>
          <p:nvPr/>
        </p:nvCxnSpPr>
        <p:spPr>
          <a:xfrm>
            <a:off x="8092883" y="1492652"/>
            <a:ext cx="683574" cy="5747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6"/>
            <a:endCxn id="101" idx="3"/>
          </p:cNvCxnSpPr>
          <p:nvPr/>
        </p:nvCxnSpPr>
        <p:spPr>
          <a:xfrm flipV="1">
            <a:off x="6369727" y="1682080"/>
            <a:ext cx="2487385" cy="53740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4" idx="6"/>
            <a:endCxn id="101" idx="1"/>
          </p:cNvCxnSpPr>
          <p:nvPr/>
        </p:nvCxnSpPr>
        <p:spPr>
          <a:xfrm>
            <a:off x="6374467" y="873227"/>
            <a:ext cx="2482640" cy="441485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Isosceles Triangle 127"/>
          <p:cNvSpPr/>
          <p:nvPr/>
        </p:nvSpPr>
        <p:spPr>
          <a:xfrm rot="19168358">
            <a:off x="620612" y="3883225"/>
            <a:ext cx="1048204" cy="1235161"/>
          </a:xfrm>
          <a:custGeom>
            <a:avLst/>
            <a:gdLst>
              <a:gd name="connsiteX0" fmla="*/ 0 w 991180"/>
              <a:gd name="connsiteY0" fmla="*/ 928310 h 928310"/>
              <a:gd name="connsiteX1" fmla="*/ 828151 w 991180"/>
              <a:gd name="connsiteY1" fmla="*/ 0 h 928310"/>
              <a:gd name="connsiteX2" fmla="*/ 991180 w 991180"/>
              <a:gd name="connsiteY2" fmla="*/ 928310 h 928310"/>
              <a:gd name="connsiteX3" fmla="*/ 0 w 991180"/>
              <a:gd name="connsiteY3" fmla="*/ 928310 h 928310"/>
              <a:gd name="connsiteX0" fmla="*/ 0 w 1277350"/>
              <a:gd name="connsiteY0" fmla="*/ 928310 h 1199329"/>
              <a:gd name="connsiteX1" fmla="*/ 828151 w 1277350"/>
              <a:gd name="connsiteY1" fmla="*/ 0 h 1199329"/>
              <a:gd name="connsiteX2" fmla="*/ 1277350 w 1277350"/>
              <a:gd name="connsiteY2" fmla="*/ 1199329 h 1199329"/>
              <a:gd name="connsiteX3" fmla="*/ 0 w 1277350"/>
              <a:gd name="connsiteY3" fmla="*/ 928310 h 1199329"/>
              <a:gd name="connsiteX0" fmla="*/ 0 w 828151"/>
              <a:gd name="connsiteY0" fmla="*/ 928310 h 928310"/>
              <a:gd name="connsiteX1" fmla="*/ 828151 w 828151"/>
              <a:gd name="connsiteY1" fmla="*/ 0 h 928310"/>
              <a:gd name="connsiteX2" fmla="*/ 808643 w 828151"/>
              <a:gd name="connsiteY2" fmla="*/ 784850 h 928310"/>
              <a:gd name="connsiteX3" fmla="*/ 0 w 828151"/>
              <a:gd name="connsiteY3" fmla="*/ 928310 h 9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151" h="928310">
                <a:moveTo>
                  <a:pt x="0" y="928310"/>
                </a:moveTo>
                <a:lnTo>
                  <a:pt x="828151" y="0"/>
                </a:lnTo>
                <a:lnTo>
                  <a:pt x="808643" y="784850"/>
                </a:lnTo>
                <a:lnTo>
                  <a:pt x="0" y="92831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 rot="11862192">
            <a:off x="1065674" y="3959914"/>
            <a:ext cx="1849494" cy="546131"/>
          </a:xfrm>
          <a:custGeom>
            <a:avLst/>
            <a:gdLst>
              <a:gd name="connsiteX0" fmla="*/ 0 w 2071366"/>
              <a:gd name="connsiteY0" fmla="*/ 368332 h 368332"/>
              <a:gd name="connsiteX1" fmla="*/ 1069571 w 2071366"/>
              <a:gd name="connsiteY1" fmla="*/ 0 h 368332"/>
              <a:gd name="connsiteX2" fmla="*/ 2071366 w 2071366"/>
              <a:gd name="connsiteY2" fmla="*/ 368332 h 368332"/>
              <a:gd name="connsiteX3" fmla="*/ 0 w 2071366"/>
              <a:gd name="connsiteY3" fmla="*/ 368332 h 368332"/>
              <a:gd name="connsiteX0" fmla="*/ 0 w 2071366"/>
              <a:gd name="connsiteY0" fmla="*/ 419475 h 419475"/>
              <a:gd name="connsiteX1" fmla="*/ 1359406 w 2071366"/>
              <a:gd name="connsiteY1" fmla="*/ 0 h 419475"/>
              <a:gd name="connsiteX2" fmla="*/ 2071366 w 2071366"/>
              <a:gd name="connsiteY2" fmla="*/ 419475 h 419475"/>
              <a:gd name="connsiteX3" fmla="*/ 0 w 2071366"/>
              <a:gd name="connsiteY3" fmla="*/ 419475 h 419475"/>
              <a:gd name="connsiteX0" fmla="*/ 0 w 2004099"/>
              <a:gd name="connsiteY0" fmla="*/ 422828 h 422828"/>
              <a:gd name="connsiteX1" fmla="*/ 1292139 w 2004099"/>
              <a:gd name="connsiteY1" fmla="*/ 0 h 422828"/>
              <a:gd name="connsiteX2" fmla="*/ 2004099 w 2004099"/>
              <a:gd name="connsiteY2" fmla="*/ 419475 h 422828"/>
              <a:gd name="connsiteX3" fmla="*/ 0 w 2004099"/>
              <a:gd name="connsiteY3" fmla="*/ 422828 h 422828"/>
              <a:gd name="connsiteX0" fmla="*/ 0 w 1969531"/>
              <a:gd name="connsiteY0" fmla="*/ 422828 h 430508"/>
              <a:gd name="connsiteX1" fmla="*/ 1292139 w 1969531"/>
              <a:gd name="connsiteY1" fmla="*/ 0 h 430508"/>
              <a:gd name="connsiteX2" fmla="*/ 1969531 w 1969531"/>
              <a:gd name="connsiteY2" fmla="*/ 430508 h 430508"/>
              <a:gd name="connsiteX3" fmla="*/ 0 w 1969531"/>
              <a:gd name="connsiteY3" fmla="*/ 422828 h 430508"/>
              <a:gd name="connsiteX0" fmla="*/ 0 w 1457933"/>
              <a:gd name="connsiteY0" fmla="*/ 259525 h 430508"/>
              <a:gd name="connsiteX1" fmla="*/ 780541 w 1457933"/>
              <a:gd name="connsiteY1" fmla="*/ 0 h 430508"/>
              <a:gd name="connsiteX2" fmla="*/ 1457933 w 1457933"/>
              <a:gd name="connsiteY2" fmla="*/ 430508 h 430508"/>
              <a:gd name="connsiteX3" fmla="*/ 0 w 1457933"/>
              <a:gd name="connsiteY3" fmla="*/ 259525 h 43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933" h="430508">
                <a:moveTo>
                  <a:pt x="0" y="259525"/>
                </a:moveTo>
                <a:lnTo>
                  <a:pt x="780541" y="0"/>
                </a:lnTo>
                <a:lnTo>
                  <a:pt x="1457933" y="430508"/>
                </a:lnTo>
                <a:lnTo>
                  <a:pt x="0" y="259525"/>
                </a:lnTo>
                <a:close/>
              </a:path>
            </a:pathLst>
          </a:cu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Isosceles Triangle 110"/>
          <p:cNvSpPr/>
          <p:nvPr/>
        </p:nvSpPr>
        <p:spPr>
          <a:xfrm rot="9682519" flipV="1">
            <a:off x="1040521" y="4486385"/>
            <a:ext cx="1899798" cy="575852"/>
          </a:xfrm>
          <a:custGeom>
            <a:avLst/>
            <a:gdLst>
              <a:gd name="connsiteX0" fmla="*/ 0 w 2071366"/>
              <a:gd name="connsiteY0" fmla="*/ 368332 h 368332"/>
              <a:gd name="connsiteX1" fmla="*/ 1069571 w 2071366"/>
              <a:gd name="connsiteY1" fmla="*/ 0 h 368332"/>
              <a:gd name="connsiteX2" fmla="*/ 2071366 w 2071366"/>
              <a:gd name="connsiteY2" fmla="*/ 368332 h 368332"/>
              <a:gd name="connsiteX3" fmla="*/ 0 w 2071366"/>
              <a:gd name="connsiteY3" fmla="*/ 368332 h 368332"/>
              <a:gd name="connsiteX0" fmla="*/ 0 w 2071366"/>
              <a:gd name="connsiteY0" fmla="*/ 419475 h 419475"/>
              <a:gd name="connsiteX1" fmla="*/ 1359406 w 2071366"/>
              <a:gd name="connsiteY1" fmla="*/ 0 h 419475"/>
              <a:gd name="connsiteX2" fmla="*/ 2071366 w 2071366"/>
              <a:gd name="connsiteY2" fmla="*/ 419475 h 419475"/>
              <a:gd name="connsiteX3" fmla="*/ 0 w 2071366"/>
              <a:gd name="connsiteY3" fmla="*/ 419475 h 419475"/>
              <a:gd name="connsiteX0" fmla="*/ 0 w 2004099"/>
              <a:gd name="connsiteY0" fmla="*/ 422828 h 422828"/>
              <a:gd name="connsiteX1" fmla="*/ 1292139 w 2004099"/>
              <a:gd name="connsiteY1" fmla="*/ 0 h 422828"/>
              <a:gd name="connsiteX2" fmla="*/ 2004099 w 2004099"/>
              <a:gd name="connsiteY2" fmla="*/ 419475 h 422828"/>
              <a:gd name="connsiteX3" fmla="*/ 0 w 2004099"/>
              <a:gd name="connsiteY3" fmla="*/ 422828 h 422828"/>
              <a:gd name="connsiteX0" fmla="*/ 0 w 1992738"/>
              <a:gd name="connsiteY0" fmla="*/ 422828 h 453937"/>
              <a:gd name="connsiteX1" fmla="*/ 1292139 w 1992738"/>
              <a:gd name="connsiteY1" fmla="*/ 0 h 453937"/>
              <a:gd name="connsiteX2" fmla="*/ 1992738 w 1992738"/>
              <a:gd name="connsiteY2" fmla="*/ 453937 h 453937"/>
              <a:gd name="connsiteX3" fmla="*/ 0 w 1992738"/>
              <a:gd name="connsiteY3" fmla="*/ 422828 h 453937"/>
              <a:gd name="connsiteX0" fmla="*/ 0 w 1497587"/>
              <a:gd name="connsiteY0" fmla="*/ 255954 h 453937"/>
              <a:gd name="connsiteX1" fmla="*/ 796988 w 1497587"/>
              <a:gd name="connsiteY1" fmla="*/ 0 h 453937"/>
              <a:gd name="connsiteX2" fmla="*/ 1497587 w 1497587"/>
              <a:gd name="connsiteY2" fmla="*/ 453937 h 453937"/>
              <a:gd name="connsiteX3" fmla="*/ 0 w 1497587"/>
              <a:gd name="connsiteY3" fmla="*/ 255954 h 4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587" h="453937">
                <a:moveTo>
                  <a:pt x="0" y="255954"/>
                </a:moveTo>
                <a:lnTo>
                  <a:pt x="796988" y="0"/>
                </a:lnTo>
                <a:lnTo>
                  <a:pt x="1497587" y="453937"/>
                </a:lnTo>
                <a:lnTo>
                  <a:pt x="0" y="255954"/>
                </a:lnTo>
                <a:close/>
              </a:path>
            </a:pathLst>
          </a:cu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Isosceles Triangle 110"/>
          <p:cNvSpPr/>
          <p:nvPr/>
        </p:nvSpPr>
        <p:spPr>
          <a:xfrm rot="10279356">
            <a:off x="1317665" y="3445195"/>
            <a:ext cx="2813810" cy="1220854"/>
          </a:xfrm>
          <a:custGeom>
            <a:avLst/>
            <a:gdLst>
              <a:gd name="connsiteX0" fmla="*/ 0 w 2071366"/>
              <a:gd name="connsiteY0" fmla="*/ 368332 h 368332"/>
              <a:gd name="connsiteX1" fmla="*/ 1069571 w 2071366"/>
              <a:gd name="connsiteY1" fmla="*/ 0 h 368332"/>
              <a:gd name="connsiteX2" fmla="*/ 2071366 w 2071366"/>
              <a:gd name="connsiteY2" fmla="*/ 368332 h 368332"/>
              <a:gd name="connsiteX3" fmla="*/ 0 w 2071366"/>
              <a:gd name="connsiteY3" fmla="*/ 368332 h 368332"/>
              <a:gd name="connsiteX0" fmla="*/ 0 w 2071366"/>
              <a:gd name="connsiteY0" fmla="*/ 419475 h 419475"/>
              <a:gd name="connsiteX1" fmla="*/ 1359406 w 2071366"/>
              <a:gd name="connsiteY1" fmla="*/ 0 h 419475"/>
              <a:gd name="connsiteX2" fmla="*/ 2071366 w 2071366"/>
              <a:gd name="connsiteY2" fmla="*/ 419475 h 419475"/>
              <a:gd name="connsiteX3" fmla="*/ 0 w 2071366"/>
              <a:gd name="connsiteY3" fmla="*/ 419475 h 419475"/>
              <a:gd name="connsiteX0" fmla="*/ 0 w 2004099"/>
              <a:gd name="connsiteY0" fmla="*/ 422828 h 422828"/>
              <a:gd name="connsiteX1" fmla="*/ 1292139 w 2004099"/>
              <a:gd name="connsiteY1" fmla="*/ 0 h 422828"/>
              <a:gd name="connsiteX2" fmla="*/ 2004099 w 2004099"/>
              <a:gd name="connsiteY2" fmla="*/ 419475 h 422828"/>
              <a:gd name="connsiteX3" fmla="*/ 0 w 2004099"/>
              <a:gd name="connsiteY3" fmla="*/ 422828 h 422828"/>
              <a:gd name="connsiteX0" fmla="*/ 0 w 1969531"/>
              <a:gd name="connsiteY0" fmla="*/ 422828 h 430508"/>
              <a:gd name="connsiteX1" fmla="*/ 1292139 w 1969531"/>
              <a:gd name="connsiteY1" fmla="*/ 0 h 430508"/>
              <a:gd name="connsiteX2" fmla="*/ 1969531 w 1969531"/>
              <a:gd name="connsiteY2" fmla="*/ 430508 h 430508"/>
              <a:gd name="connsiteX3" fmla="*/ 0 w 1969531"/>
              <a:gd name="connsiteY3" fmla="*/ 422828 h 430508"/>
              <a:gd name="connsiteX0" fmla="*/ 0 w 1457933"/>
              <a:gd name="connsiteY0" fmla="*/ 259525 h 430508"/>
              <a:gd name="connsiteX1" fmla="*/ 780541 w 1457933"/>
              <a:gd name="connsiteY1" fmla="*/ 0 h 430508"/>
              <a:gd name="connsiteX2" fmla="*/ 1457933 w 1457933"/>
              <a:gd name="connsiteY2" fmla="*/ 430508 h 430508"/>
              <a:gd name="connsiteX3" fmla="*/ 0 w 1457933"/>
              <a:gd name="connsiteY3" fmla="*/ 259525 h 430508"/>
              <a:gd name="connsiteX0" fmla="*/ 0 w 1457933"/>
              <a:gd name="connsiteY0" fmla="*/ 653902 h 824885"/>
              <a:gd name="connsiteX1" fmla="*/ 216730 w 1457933"/>
              <a:gd name="connsiteY1" fmla="*/ 0 h 824885"/>
              <a:gd name="connsiteX2" fmla="*/ 1457933 w 1457933"/>
              <a:gd name="connsiteY2" fmla="*/ 824885 h 824885"/>
              <a:gd name="connsiteX3" fmla="*/ 0 w 1457933"/>
              <a:gd name="connsiteY3" fmla="*/ 653902 h 824885"/>
              <a:gd name="connsiteX0" fmla="*/ 0 w 2189396"/>
              <a:gd name="connsiteY0" fmla="*/ 0 h 958005"/>
              <a:gd name="connsiteX1" fmla="*/ 948193 w 2189396"/>
              <a:gd name="connsiteY1" fmla="*/ 133120 h 958005"/>
              <a:gd name="connsiteX2" fmla="*/ 2189396 w 2189396"/>
              <a:gd name="connsiteY2" fmla="*/ 958005 h 958005"/>
              <a:gd name="connsiteX3" fmla="*/ 0 w 2189396"/>
              <a:gd name="connsiteY3" fmla="*/ 0 h 958005"/>
              <a:gd name="connsiteX0" fmla="*/ 0 w 2218091"/>
              <a:gd name="connsiteY0" fmla="*/ 0 h 962384"/>
              <a:gd name="connsiteX1" fmla="*/ 948193 w 2218091"/>
              <a:gd name="connsiteY1" fmla="*/ 133120 h 962384"/>
              <a:gd name="connsiteX2" fmla="*/ 2218091 w 2218091"/>
              <a:gd name="connsiteY2" fmla="*/ 962384 h 962384"/>
              <a:gd name="connsiteX3" fmla="*/ 0 w 2218091"/>
              <a:gd name="connsiteY3" fmla="*/ 0 h 96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8091" h="962384">
                <a:moveTo>
                  <a:pt x="0" y="0"/>
                </a:moveTo>
                <a:lnTo>
                  <a:pt x="948193" y="133120"/>
                </a:lnTo>
                <a:lnTo>
                  <a:pt x="2218091" y="962384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Isosceles Triangle 110"/>
          <p:cNvSpPr/>
          <p:nvPr/>
        </p:nvSpPr>
        <p:spPr>
          <a:xfrm rot="11320644" flipV="1">
            <a:off x="1325945" y="4264152"/>
            <a:ext cx="2788042" cy="1328675"/>
          </a:xfrm>
          <a:custGeom>
            <a:avLst/>
            <a:gdLst>
              <a:gd name="connsiteX0" fmla="*/ 0 w 2071366"/>
              <a:gd name="connsiteY0" fmla="*/ 368332 h 368332"/>
              <a:gd name="connsiteX1" fmla="*/ 1069571 w 2071366"/>
              <a:gd name="connsiteY1" fmla="*/ 0 h 368332"/>
              <a:gd name="connsiteX2" fmla="*/ 2071366 w 2071366"/>
              <a:gd name="connsiteY2" fmla="*/ 368332 h 368332"/>
              <a:gd name="connsiteX3" fmla="*/ 0 w 2071366"/>
              <a:gd name="connsiteY3" fmla="*/ 368332 h 368332"/>
              <a:gd name="connsiteX0" fmla="*/ 0 w 2071366"/>
              <a:gd name="connsiteY0" fmla="*/ 419475 h 419475"/>
              <a:gd name="connsiteX1" fmla="*/ 1359406 w 2071366"/>
              <a:gd name="connsiteY1" fmla="*/ 0 h 419475"/>
              <a:gd name="connsiteX2" fmla="*/ 2071366 w 2071366"/>
              <a:gd name="connsiteY2" fmla="*/ 419475 h 419475"/>
              <a:gd name="connsiteX3" fmla="*/ 0 w 2071366"/>
              <a:gd name="connsiteY3" fmla="*/ 419475 h 419475"/>
              <a:gd name="connsiteX0" fmla="*/ 0 w 2004099"/>
              <a:gd name="connsiteY0" fmla="*/ 422828 h 422828"/>
              <a:gd name="connsiteX1" fmla="*/ 1292139 w 2004099"/>
              <a:gd name="connsiteY1" fmla="*/ 0 h 422828"/>
              <a:gd name="connsiteX2" fmla="*/ 2004099 w 2004099"/>
              <a:gd name="connsiteY2" fmla="*/ 419475 h 422828"/>
              <a:gd name="connsiteX3" fmla="*/ 0 w 2004099"/>
              <a:gd name="connsiteY3" fmla="*/ 422828 h 422828"/>
              <a:gd name="connsiteX0" fmla="*/ 0 w 1969531"/>
              <a:gd name="connsiteY0" fmla="*/ 422828 h 430508"/>
              <a:gd name="connsiteX1" fmla="*/ 1292139 w 1969531"/>
              <a:gd name="connsiteY1" fmla="*/ 0 h 430508"/>
              <a:gd name="connsiteX2" fmla="*/ 1969531 w 1969531"/>
              <a:gd name="connsiteY2" fmla="*/ 430508 h 430508"/>
              <a:gd name="connsiteX3" fmla="*/ 0 w 1969531"/>
              <a:gd name="connsiteY3" fmla="*/ 422828 h 430508"/>
              <a:gd name="connsiteX0" fmla="*/ 0 w 1457933"/>
              <a:gd name="connsiteY0" fmla="*/ 259525 h 430508"/>
              <a:gd name="connsiteX1" fmla="*/ 780541 w 1457933"/>
              <a:gd name="connsiteY1" fmla="*/ 0 h 430508"/>
              <a:gd name="connsiteX2" fmla="*/ 1457933 w 1457933"/>
              <a:gd name="connsiteY2" fmla="*/ 430508 h 430508"/>
              <a:gd name="connsiteX3" fmla="*/ 0 w 1457933"/>
              <a:gd name="connsiteY3" fmla="*/ 259525 h 430508"/>
              <a:gd name="connsiteX0" fmla="*/ 0 w 1457933"/>
              <a:gd name="connsiteY0" fmla="*/ 653902 h 824885"/>
              <a:gd name="connsiteX1" fmla="*/ 216730 w 1457933"/>
              <a:gd name="connsiteY1" fmla="*/ 0 h 824885"/>
              <a:gd name="connsiteX2" fmla="*/ 1457933 w 1457933"/>
              <a:gd name="connsiteY2" fmla="*/ 824885 h 824885"/>
              <a:gd name="connsiteX3" fmla="*/ 0 w 1457933"/>
              <a:gd name="connsiteY3" fmla="*/ 653902 h 824885"/>
              <a:gd name="connsiteX0" fmla="*/ 0 w 2189396"/>
              <a:gd name="connsiteY0" fmla="*/ 0 h 958005"/>
              <a:gd name="connsiteX1" fmla="*/ 948193 w 2189396"/>
              <a:gd name="connsiteY1" fmla="*/ 133120 h 958005"/>
              <a:gd name="connsiteX2" fmla="*/ 2189396 w 2189396"/>
              <a:gd name="connsiteY2" fmla="*/ 958005 h 958005"/>
              <a:gd name="connsiteX3" fmla="*/ 0 w 2189396"/>
              <a:gd name="connsiteY3" fmla="*/ 0 h 958005"/>
              <a:gd name="connsiteX0" fmla="*/ 0 w 2218091"/>
              <a:gd name="connsiteY0" fmla="*/ 0 h 962384"/>
              <a:gd name="connsiteX1" fmla="*/ 948193 w 2218091"/>
              <a:gd name="connsiteY1" fmla="*/ 133120 h 962384"/>
              <a:gd name="connsiteX2" fmla="*/ 2218091 w 2218091"/>
              <a:gd name="connsiteY2" fmla="*/ 962384 h 962384"/>
              <a:gd name="connsiteX3" fmla="*/ 0 w 2218091"/>
              <a:gd name="connsiteY3" fmla="*/ 0 h 962384"/>
              <a:gd name="connsiteX0" fmla="*/ 0 w 2218091"/>
              <a:gd name="connsiteY0" fmla="*/ 0 h 962384"/>
              <a:gd name="connsiteX1" fmla="*/ 990633 w 2218091"/>
              <a:gd name="connsiteY1" fmla="*/ 95551 h 962384"/>
              <a:gd name="connsiteX2" fmla="*/ 2218091 w 2218091"/>
              <a:gd name="connsiteY2" fmla="*/ 962384 h 962384"/>
              <a:gd name="connsiteX3" fmla="*/ 0 w 2218091"/>
              <a:gd name="connsiteY3" fmla="*/ 0 h 962384"/>
              <a:gd name="connsiteX0" fmla="*/ 0 w 2197778"/>
              <a:gd name="connsiteY0" fmla="*/ 0 h 1047378"/>
              <a:gd name="connsiteX1" fmla="*/ 970320 w 2197778"/>
              <a:gd name="connsiteY1" fmla="*/ 180545 h 1047378"/>
              <a:gd name="connsiteX2" fmla="*/ 2197778 w 2197778"/>
              <a:gd name="connsiteY2" fmla="*/ 1047378 h 1047378"/>
              <a:gd name="connsiteX3" fmla="*/ 0 w 2197778"/>
              <a:gd name="connsiteY3" fmla="*/ 0 h 1047378"/>
              <a:gd name="connsiteX0" fmla="*/ 0 w 2197778"/>
              <a:gd name="connsiteY0" fmla="*/ 0 h 1047378"/>
              <a:gd name="connsiteX1" fmla="*/ 930560 w 2197778"/>
              <a:gd name="connsiteY1" fmla="*/ 152454 h 1047378"/>
              <a:gd name="connsiteX2" fmla="*/ 2197778 w 2197778"/>
              <a:gd name="connsiteY2" fmla="*/ 1047378 h 1047378"/>
              <a:gd name="connsiteX3" fmla="*/ 0 w 2197778"/>
              <a:gd name="connsiteY3" fmla="*/ 0 h 104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778" h="1047378">
                <a:moveTo>
                  <a:pt x="0" y="0"/>
                </a:moveTo>
                <a:lnTo>
                  <a:pt x="930560" y="152454"/>
                </a:lnTo>
                <a:lnTo>
                  <a:pt x="2197778" y="10473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Isosceles Triangle 127"/>
          <p:cNvSpPr/>
          <p:nvPr/>
        </p:nvSpPr>
        <p:spPr>
          <a:xfrm rot="2431642" flipH="1">
            <a:off x="571738" y="3876653"/>
            <a:ext cx="1062199" cy="1223197"/>
          </a:xfrm>
          <a:custGeom>
            <a:avLst/>
            <a:gdLst>
              <a:gd name="connsiteX0" fmla="*/ 0 w 991180"/>
              <a:gd name="connsiteY0" fmla="*/ 928310 h 928310"/>
              <a:gd name="connsiteX1" fmla="*/ 828151 w 991180"/>
              <a:gd name="connsiteY1" fmla="*/ 0 h 928310"/>
              <a:gd name="connsiteX2" fmla="*/ 991180 w 991180"/>
              <a:gd name="connsiteY2" fmla="*/ 928310 h 928310"/>
              <a:gd name="connsiteX3" fmla="*/ 0 w 991180"/>
              <a:gd name="connsiteY3" fmla="*/ 928310 h 928310"/>
              <a:gd name="connsiteX0" fmla="*/ 0 w 1277350"/>
              <a:gd name="connsiteY0" fmla="*/ 928310 h 1199329"/>
              <a:gd name="connsiteX1" fmla="*/ 828151 w 1277350"/>
              <a:gd name="connsiteY1" fmla="*/ 0 h 1199329"/>
              <a:gd name="connsiteX2" fmla="*/ 1277350 w 1277350"/>
              <a:gd name="connsiteY2" fmla="*/ 1199329 h 1199329"/>
              <a:gd name="connsiteX3" fmla="*/ 0 w 1277350"/>
              <a:gd name="connsiteY3" fmla="*/ 928310 h 1199329"/>
              <a:gd name="connsiteX0" fmla="*/ 0 w 828151"/>
              <a:gd name="connsiteY0" fmla="*/ 928310 h 928310"/>
              <a:gd name="connsiteX1" fmla="*/ 828151 w 828151"/>
              <a:gd name="connsiteY1" fmla="*/ 0 h 928310"/>
              <a:gd name="connsiteX2" fmla="*/ 808643 w 828151"/>
              <a:gd name="connsiteY2" fmla="*/ 784850 h 928310"/>
              <a:gd name="connsiteX3" fmla="*/ 0 w 828151"/>
              <a:gd name="connsiteY3" fmla="*/ 928310 h 928310"/>
              <a:gd name="connsiteX0" fmla="*/ 0 w 839208"/>
              <a:gd name="connsiteY0" fmla="*/ 919318 h 919318"/>
              <a:gd name="connsiteX1" fmla="*/ 839208 w 839208"/>
              <a:gd name="connsiteY1" fmla="*/ 0 h 919318"/>
              <a:gd name="connsiteX2" fmla="*/ 808643 w 839208"/>
              <a:gd name="connsiteY2" fmla="*/ 775858 h 919318"/>
              <a:gd name="connsiteX3" fmla="*/ 0 w 839208"/>
              <a:gd name="connsiteY3" fmla="*/ 919318 h 91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208" h="919318">
                <a:moveTo>
                  <a:pt x="0" y="919318"/>
                </a:moveTo>
                <a:lnTo>
                  <a:pt x="839208" y="0"/>
                </a:lnTo>
                <a:lnTo>
                  <a:pt x="808643" y="775858"/>
                </a:lnTo>
                <a:lnTo>
                  <a:pt x="0" y="919318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10182" y="3330199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8S</a:t>
            </a:r>
          </a:p>
        </p:txBody>
      </p:sp>
      <p:sp>
        <p:nvSpPr>
          <p:cNvPr id="141" name="Oval 140"/>
          <p:cNvSpPr/>
          <p:nvPr/>
        </p:nvSpPr>
        <p:spPr>
          <a:xfrm>
            <a:off x="120956" y="4228478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5R</a:t>
            </a:r>
          </a:p>
        </p:txBody>
      </p:sp>
      <p:sp>
        <p:nvSpPr>
          <p:cNvPr id="142" name="Oval 141"/>
          <p:cNvSpPr/>
          <p:nvPr/>
        </p:nvSpPr>
        <p:spPr>
          <a:xfrm>
            <a:off x="896150" y="5133355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15H</a:t>
            </a:r>
          </a:p>
        </p:txBody>
      </p:sp>
      <p:sp>
        <p:nvSpPr>
          <p:cNvPr id="143" name="Oval 142"/>
          <p:cNvSpPr/>
          <p:nvPr/>
        </p:nvSpPr>
        <p:spPr>
          <a:xfrm>
            <a:off x="1436987" y="4212221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20F</a:t>
            </a:r>
          </a:p>
        </p:txBody>
      </p:sp>
      <p:sp>
        <p:nvSpPr>
          <p:cNvPr id="144" name="Oval 143"/>
          <p:cNvSpPr/>
          <p:nvPr/>
        </p:nvSpPr>
        <p:spPr>
          <a:xfrm>
            <a:off x="2549136" y="4222810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48K</a:t>
            </a:r>
          </a:p>
        </p:txBody>
      </p:sp>
      <p:sp>
        <p:nvSpPr>
          <p:cNvPr id="145" name="Oval 144"/>
          <p:cNvSpPr/>
          <p:nvPr/>
        </p:nvSpPr>
        <p:spPr>
          <a:xfrm>
            <a:off x="3852063" y="4212220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61S</a:t>
            </a:r>
          </a:p>
        </p:txBody>
      </p:sp>
      <p:sp>
        <p:nvSpPr>
          <p:cNvPr id="146" name="Oval 145"/>
          <p:cNvSpPr/>
          <p:nvPr/>
        </p:nvSpPr>
        <p:spPr>
          <a:xfrm>
            <a:off x="5272227" y="4216967"/>
            <a:ext cx="550718" cy="519545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6275587" y="4216967"/>
            <a:ext cx="550718" cy="51954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Oval 147"/>
          <p:cNvSpPr/>
          <p:nvPr/>
        </p:nvSpPr>
        <p:spPr>
          <a:xfrm>
            <a:off x="7106964" y="3317201"/>
            <a:ext cx="550718" cy="519545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9" name="Oval 148"/>
          <p:cNvSpPr/>
          <p:nvPr/>
        </p:nvSpPr>
        <p:spPr>
          <a:xfrm>
            <a:off x="7106964" y="5046382"/>
            <a:ext cx="550718" cy="519545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8680158" y="3330779"/>
            <a:ext cx="550718" cy="51954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8680158" y="5046382"/>
            <a:ext cx="550718" cy="519545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750962" y="2881464"/>
            <a:ext cx="4850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Step 3: Build an intersection graph of dense subgraphs </a:t>
            </a:r>
          </a:p>
        </p:txBody>
      </p:sp>
      <p:cxnSp>
        <p:nvCxnSpPr>
          <p:cNvPr id="120" name="Straight Connector 119"/>
          <p:cNvCxnSpPr>
            <a:stCxn id="146" idx="6"/>
            <a:endCxn id="147" idx="2"/>
          </p:cNvCxnSpPr>
          <p:nvPr/>
        </p:nvCxnSpPr>
        <p:spPr>
          <a:xfrm>
            <a:off x="5822945" y="4476737"/>
            <a:ext cx="452642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47" idx="7"/>
            <a:endCxn id="148" idx="3"/>
          </p:cNvCxnSpPr>
          <p:nvPr/>
        </p:nvCxnSpPr>
        <p:spPr>
          <a:xfrm flipV="1">
            <a:off x="6745658" y="3760656"/>
            <a:ext cx="441961" cy="532394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7" idx="5"/>
            <a:endCxn id="149" idx="1"/>
          </p:cNvCxnSpPr>
          <p:nvPr/>
        </p:nvCxnSpPr>
        <p:spPr>
          <a:xfrm>
            <a:off x="6745658" y="4660427"/>
            <a:ext cx="441961" cy="462041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8" idx="6"/>
            <a:endCxn id="150" idx="2"/>
          </p:cNvCxnSpPr>
          <p:nvPr/>
        </p:nvCxnSpPr>
        <p:spPr>
          <a:xfrm>
            <a:off x="7657682" y="3576974"/>
            <a:ext cx="1022476" cy="1357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0" idx="4"/>
            <a:endCxn id="151" idx="0"/>
          </p:cNvCxnSpPr>
          <p:nvPr/>
        </p:nvCxnSpPr>
        <p:spPr>
          <a:xfrm>
            <a:off x="8955517" y="3850324"/>
            <a:ext cx="0" cy="119605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9" idx="6"/>
            <a:endCxn id="151" idx="2"/>
          </p:cNvCxnSpPr>
          <p:nvPr/>
        </p:nvCxnSpPr>
        <p:spPr>
          <a:xfrm>
            <a:off x="7657682" y="5306155"/>
            <a:ext cx="1022476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8" idx="4"/>
            <a:endCxn id="149" idx="0"/>
          </p:cNvCxnSpPr>
          <p:nvPr/>
        </p:nvCxnSpPr>
        <p:spPr>
          <a:xfrm>
            <a:off x="7382323" y="3836742"/>
            <a:ext cx="0" cy="1209636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4715877" y="2728241"/>
            <a:ext cx="4817983" cy="29994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206891" y="5969846"/>
            <a:ext cx="474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u="sng" dirty="0"/>
              <a:t>Step 4: Decompose </a:t>
            </a:r>
            <a:r>
              <a:rPr lang="en-US" sz="1500" b="1" u="sng" dirty="0" smtClean="0"/>
              <a:t>the </a:t>
            </a:r>
            <a:r>
              <a:rPr lang="en-US" sz="1500" b="1" u="sng" dirty="0"/>
              <a:t>intersection graph into</a:t>
            </a:r>
            <a:br>
              <a:rPr lang="en-US" sz="1500" b="1" u="sng" dirty="0"/>
            </a:br>
            <a:r>
              <a:rPr lang="en-US" sz="1500" b="1" u="sng" dirty="0"/>
              <a:t>k-connected components and embedding –based clusters</a:t>
            </a:r>
          </a:p>
        </p:txBody>
      </p:sp>
      <p:grpSp>
        <p:nvGrpSpPr>
          <p:cNvPr id="210" name="Group 209"/>
          <p:cNvGrpSpPr/>
          <p:nvPr/>
        </p:nvGrpSpPr>
        <p:grpSpPr>
          <a:xfrm rot="20268694">
            <a:off x="261973" y="7234946"/>
            <a:ext cx="3985381" cy="2150534"/>
            <a:chOff x="222712" y="7217452"/>
            <a:chExt cx="3958649" cy="2248726"/>
          </a:xfrm>
        </p:grpSpPr>
        <p:sp>
          <p:nvSpPr>
            <p:cNvPr id="195" name="Oval 194"/>
            <p:cNvSpPr/>
            <p:nvPr/>
          </p:nvSpPr>
          <p:spPr>
            <a:xfrm>
              <a:off x="222712" y="8117218"/>
              <a:ext cx="550718" cy="519545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1226072" y="8117218"/>
              <a:ext cx="550718" cy="519545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2057449" y="7217452"/>
              <a:ext cx="550718" cy="519545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2057449" y="8946633"/>
              <a:ext cx="550718" cy="519545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3630643" y="7231030"/>
              <a:ext cx="550718" cy="519545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/>
            <p:cNvSpPr/>
            <p:nvPr/>
          </p:nvSpPr>
          <p:spPr>
            <a:xfrm>
              <a:off x="3630643" y="8946633"/>
              <a:ext cx="550718" cy="519545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1" name="Straight Connector 200"/>
            <p:cNvCxnSpPr>
              <a:stCxn id="195" idx="6"/>
              <a:endCxn id="196" idx="2"/>
            </p:cNvCxnSpPr>
            <p:nvPr/>
          </p:nvCxnSpPr>
          <p:spPr>
            <a:xfrm>
              <a:off x="773430" y="8376988"/>
              <a:ext cx="452642" cy="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196" idx="7"/>
              <a:endCxn id="197" idx="3"/>
            </p:cNvCxnSpPr>
            <p:nvPr/>
          </p:nvCxnSpPr>
          <p:spPr>
            <a:xfrm flipV="1">
              <a:off x="1696143" y="7660907"/>
              <a:ext cx="441961" cy="532394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96" idx="5"/>
              <a:endCxn id="198" idx="1"/>
            </p:cNvCxnSpPr>
            <p:nvPr/>
          </p:nvCxnSpPr>
          <p:spPr>
            <a:xfrm>
              <a:off x="1696143" y="8560678"/>
              <a:ext cx="441961" cy="462041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97" idx="6"/>
              <a:endCxn id="199" idx="2"/>
            </p:cNvCxnSpPr>
            <p:nvPr/>
          </p:nvCxnSpPr>
          <p:spPr>
            <a:xfrm>
              <a:off x="2608167" y="7477225"/>
              <a:ext cx="1022476" cy="13578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9" idx="4"/>
              <a:endCxn id="200" idx="0"/>
            </p:cNvCxnSpPr>
            <p:nvPr/>
          </p:nvCxnSpPr>
          <p:spPr>
            <a:xfrm>
              <a:off x="3906002" y="7750575"/>
              <a:ext cx="0" cy="1196058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8" idx="6"/>
              <a:endCxn id="200" idx="2"/>
            </p:cNvCxnSpPr>
            <p:nvPr/>
          </p:nvCxnSpPr>
          <p:spPr>
            <a:xfrm>
              <a:off x="2608167" y="9206406"/>
              <a:ext cx="1022476" cy="0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97" idx="4"/>
              <a:endCxn id="198" idx="0"/>
            </p:cNvCxnSpPr>
            <p:nvPr/>
          </p:nvCxnSpPr>
          <p:spPr>
            <a:xfrm>
              <a:off x="2332808" y="7736993"/>
              <a:ext cx="0" cy="1209636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Oval 207"/>
          <p:cNvSpPr/>
          <p:nvPr/>
        </p:nvSpPr>
        <p:spPr>
          <a:xfrm rot="19967210">
            <a:off x="253088" y="8333680"/>
            <a:ext cx="1782992" cy="914400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 rot="3654118">
            <a:off x="846618" y="7400261"/>
            <a:ext cx="2584701" cy="1829286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 rot="14669677">
            <a:off x="2586964" y="7180494"/>
            <a:ext cx="2626320" cy="1081245"/>
          </a:xfrm>
          <a:prstGeom prst="ellipse">
            <a:avLst/>
          </a:prstGeom>
          <a:solidFill>
            <a:srgbClr val="92D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1263753" y="9665870"/>
            <a:ext cx="2422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Intersection graph embedding</a:t>
            </a:r>
            <a:endParaRPr lang="en-US" sz="1400" b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265682" y="6543509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Components and clusters</a:t>
            </a:r>
            <a:endParaRPr lang="en-US" sz="1400" b="1" dirty="0"/>
          </a:p>
        </p:txBody>
      </p:sp>
      <p:cxnSp>
        <p:nvCxnSpPr>
          <p:cNvPr id="216" name="Straight Connector 215"/>
          <p:cNvCxnSpPr>
            <a:stCxn id="214" idx="2"/>
          </p:cNvCxnSpPr>
          <p:nvPr/>
        </p:nvCxnSpPr>
        <p:spPr>
          <a:xfrm flipH="1">
            <a:off x="678932" y="6851286"/>
            <a:ext cx="616840" cy="157668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1495777" y="6818615"/>
            <a:ext cx="162499" cy="3201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4" idx="3"/>
          </p:cNvCxnSpPr>
          <p:nvPr/>
        </p:nvCxnSpPr>
        <p:spPr>
          <a:xfrm>
            <a:off x="2325861" y="6697398"/>
            <a:ext cx="753599" cy="1710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/>
          <p:cNvSpPr/>
          <p:nvPr/>
        </p:nvSpPr>
        <p:spPr>
          <a:xfrm>
            <a:off x="72249" y="5864732"/>
            <a:ext cx="4822462" cy="4108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7" name="Straight Arrow Connector 226"/>
          <p:cNvCxnSpPr/>
          <p:nvPr/>
        </p:nvCxnSpPr>
        <p:spPr>
          <a:xfrm flipH="1">
            <a:off x="4435791" y="5578126"/>
            <a:ext cx="702281" cy="45709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5166093" y="5959480"/>
            <a:ext cx="389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Step </a:t>
            </a:r>
            <a:r>
              <a:rPr lang="en-US" sz="1600" b="1" u="sng" dirty="0" smtClean="0"/>
              <a:t>5: Identify a haplotype for each cluster</a:t>
            </a:r>
            <a:endParaRPr lang="en-US" sz="1600" b="1" u="sng" dirty="0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97" y="6471662"/>
            <a:ext cx="963459" cy="1196553"/>
          </a:xfrm>
          <a:prstGeom prst="rect">
            <a:avLst/>
          </a:prstGeom>
        </p:spPr>
      </p:pic>
      <p:cxnSp>
        <p:nvCxnSpPr>
          <p:cNvPr id="244" name="Straight Connector 243"/>
          <p:cNvCxnSpPr/>
          <p:nvPr/>
        </p:nvCxnSpPr>
        <p:spPr>
          <a:xfrm>
            <a:off x="6230612" y="7031975"/>
            <a:ext cx="3219867" cy="98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7191992" y="6762383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8S</a:t>
            </a:r>
          </a:p>
        </p:txBody>
      </p:sp>
      <p:sp>
        <p:nvSpPr>
          <p:cNvPr id="246" name="Oval 245"/>
          <p:cNvSpPr/>
          <p:nvPr/>
        </p:nvSpPr>
        <p:spPr>
          <a:xfrm>
            <a:off x="6414953" y="6753833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5R</a:t>
            </a:r>
          </a:p>
        </p:txBody>
      </p:sp>
      <p:sp>
        <p:nvSpPr>
          <p:cNvPr id="248" name="Oval 247"/>
          <p:cNvSpPr/>
          <p:nvPr/>
        </p:nvSpPr>
        <p:spPr>
          <a:xfrm>
            <a:off x="7951719" y="6735130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15H</a:t>
            </a:r>
          </a:p>
        </p:txBody>
      </p:sp>
      <p:sp>
        <p:nvSpPr>
          <p:cNvPr id="249" name="Oval 248"/>
          <p:cNvSpPr/>
          <p:nvPr/>
        </p:nvSpPr>
        <p:spPr>
          <a:xfrm>
            <a:off x="8690303" y="6718937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20F</a:t>
            </a:r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93" y="7633508"/>
            <a:ext cx="1054237" cy="1068108"/>
          </a:xfrm>
          <a:prstGeom prst="rect">
            <a:avLst/>
          </a:prstGeom>
        </p:spPr>
      </p:pic>
      <p:cxnSp>
        <p:nvCxnSpPr>
          <p:cNvPr id="253" name="Straight Connector 252"/>
          <p:cNvCxnSpPr/>
          <p:nvPr/>
        </p:nvCxnSpPr>
        <p:spPr>
          <a:xfrm>
            <a:off x="6302899" y="8174048"/>
            <a:ext cx="3219867" cy="983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/>
          <p:cNvSpPr/>
          <p:nvPr/>
        </p:nvSpPr>
        <p:spPr>
          <a:xfrm>
            <a:off x="6428367" y="7895705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8S</a:t>
            </a:r>
          </a:p>
        </p:txBody>
      </p:sp>
      <p:sp>
        <p:nvSpPr>
          <p:cNvPr id="255" name="Oval 254"/>
          <p:cNvSpPr/>
          <p:nvPr/>
        </p:nvSpPr>
        <p:spPr>
          <a:xfrm>
            <a:off x="7205816" y="7888326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15H</a:t>
            </a:r>
          </a:p>
        </p:txBody>
      </p:sp>
      <p:sp>
        <p:nvSpPr>
          <p:cNvPr id="256" name="Oval 255"/>
          <p:cNvSpPr/>
          <p:nvPr/>
        </p:nvSpPr>
        <p:spPr>
          <a:xfrm>
            <a:off x="7965543" y="7894128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20F</a:t>
            </a:r>
          </a:p>
        </p:txBody>
      </p:sp>
      <p:sp>
        <p:nvSpPr>
          <p:cNvPr id="257" name="Oval 256"/>
          <p:cNvSpPr/>
          <p:nvPr/>
        </p:nvSpPr>
        <p:spPr>
          <a:xfrm>
            <a:off x="8704127" y="7914275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48K</a:t>
            </a:r>
          </a:p>
        </p:txBody>
      </p:sp>
      <p:pic>
        <p:nvPicPr>
          <p:cNvPr id="264" name="Picture 2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737" y="8790881"/>
            <a:ext cx="1056903" cy="1042970"/>
          </a:xfrm>
          <a:prstGeom prst="rect">
            <a:avLst/>
          </a:prstGeom>
        </p:spPr>
      </p:pic>
      <p:cxnSp>
        <p:nvCxnSpPr>
          <p:cNvPr id="265" name="Straight Connector 264"/>
          <p:cNvCxnSpPr/>
          <p:nvPr/>
        </p:nvCxnSpPr>
        <p:spPr>
          <a:xfrm flipV="1">
            <a:off x="6363888" y="9412380"/>
            <a:ext cx="3086591" cy="284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6489356" y="9162447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8S</a:t>
            </a:r>
          </a:p>
        </p:txBody>
      </p:sp>
      <p:sp>
        <p:nvSpPr>
          <p:cNvPr id="267" name="Oval 266"/>
          <p:cNvSpPr/>
          <p:nvPr/>
        </p:nvSpPr>
        <p:spPr>
          <a:xfrm>
            <a:off x="7266805" y="9155068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15H</a:t>
            </a:r>
          </a:p>
        </p:txBody>
      </p:sp>
      <p:sp>
        <p:nvSpPr>
          <p:cNvPr id="269" name="Oval 268"/>
          <p:cNvSpPr/>
          <p:nvPr/>
        </p:nvSpPr>
        <p:spPr>
          <a:xfrm>
            <a:off x="7965543" y="9156612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48K</a:t>
            </a:r>
          </a:p>
        </p:txBody>
      </p:sp>
      <p:sp>
        <p:nvSpPr>
          <p:cNvPr id="270" name="Oval 269"/>
          <p:cNvSpPr/>
          <p:nvPr/>
        </p:nvSpPr>
        <p:spPr>
          <a:xfrm>
            <a:off x="8704127" y="9146325"/>
            <a:ext cx="550718" cy="5195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61S</a:t>
            </a:r>
          </a:p>
        </p:txBody>
      </p:sp>
      <p:sp>
        <p:nvSpPr>
          <p:cNvPr id="271" name="Rounded Rectangle 270"/>
          <p:cNvSpPr/>
          <p:nvPr/>
        </p:nvSpPr>
        <p:spPr>
          <a:xfrm>
            <a:off x="5001888" y="5858614"/>
            <a:ext cx="4531971" cy="41150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4698515" y="8037427"/>
            <a:ext cx="536346" cy="1387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5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87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Skums</dc:creator>
  <cp:lastModifiedBy>Pavel Skums</cp:lastModifiedBy>
  <cp:revision>57</cp:revision>
  <dcterms:created xsi:type="dcterms:W3CDTF">2020-07-26T22:16:53Z</dcterms:created>
  <dcterms:modified xsi:type="dcterms:W3CDTF">2023-03-06T19:24:32Z</dcterms:modified>
</cp:coreProperties>
</file>