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4" r:id="rId7"/>
    <p:sldId id="257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046124"/>
            <a:ext cx="8629650" cy="18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1" y="923543"/>
            <a:ext cx="3105911" cy="324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439988"/>
            <a:ext cx="2949575" cy="440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940" y="1420813"/>
            <a:ext cx="3509009" cy="456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4350" y="1046124"/>
            <a:ext cx="8629650" cy="18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93268"/>
            <a:ext cx="83769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3765" y="1777682"/>
            <a:ext cx="366077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0704" y="6515124"/>
            <a:ext cx="269240" cy="20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1CAD4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en.wikipedia.org/wiki/Nucleic_acid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hyperlink" Target="http://www.tokresource.org/tok_classes/biobiobio/biomenu/tran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hyperlink" Target="https://www.youtube.com/watch?v=gG7uCskUOrA" TargetMode="External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jp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ology1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ontent.answcdn.com/main/content/img/Britannic" TargetMode="Externa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RUJD5NEXC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iodaily.com/2006/07/cellular-visions-the-inner-life-of-a-cell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ired_Ne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5345138"/>
            <a:ext cx="8629650" cy="119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40" y="3546481"/>
            <a:ext cx="6974840" cy="5046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75" dirty="0">
                <a:solidFill>
                  <a:srgbClr val="1F497D"/>
                </a:solidFill>
                <a:latin typeface="Arial"/>
                <a:cs typeface="Arial"/>
              </a:rPr>
              <a:t>INTRODUCTION</a:t>
            </a:r>
            <a:r>
              <a:rPr sz="28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800" spc="-405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8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8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1F497D"/>
                </a:solidFill>
                <a:latin typeface="Arial"/>
                <a:cs typeface="Arial"/>
              </a:rPr>
              <a:t>BIOLOGY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970523"/>
            <a:ext cx="64579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Resources </a:t>
            </a:r>
            <a:r>
              <a:rPr sz="1400" spc="-35" dirty="0">
                <a:latin typeface="Arial"/>
                <a:cs typeface="Arial"/>
              </a:rPr>
              <a:t>used: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Lecture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slides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Steven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Skiena’s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Computational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Biology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class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spc="-45" dirty="0">
                <a:latin typeface="Arial"/>
                <a:cs typeface="Arial"/>
              </a:rPr>
              <a:t>Daisuke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Kihara’s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Protein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Bioinformatics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31216"/>
            <a:ext cx="8629650" cy="6263005"/>
            <a:chOff x="514350" y="31216"/>
            <a:chExt cx="8629650" cy="6263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046124"/>
              <a:ext cx="8629650" cy="18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688" y="31216"/>
              <a:ext cx="6409714" cy="6262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19400" y="32004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0"/>
                  </a:moveTo>
                  <a:lnTo>
                    <a:pt x="1371600" y="0"/>
                  </a:lnTo>
                  <a:lnTo>
                    <a:pt x="1371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  <a:path w="1371600" h="838200">
                  <a:moveTo>
                    <a:pt x="0" y="533400"/>
                  </a:moveTo>
                  <a:lnTo>
                    <a:pt x="1371600" y="533400"/>
                  </a:lnTo>
                  <a:lnTo>
                    <a:pt x="1371600" y="838200"/>
                  </a:lnTo>
                  <a:lnTo>
                    <a:pt x="0" y="8382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A1A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540" y="6136401"/>
            <a:ext cx="595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From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W.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Cohen,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“A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Computer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Scientist’s </a:t>
            </a:r>
            <a:r>
              <a:rPr sz="1800" spc="-80" dirty="0">
                <a:latin typeface="Arial"/>
                <a:cs typeface="Arial"/>
              </a:rPr>
              <a:t>Guide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Cell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Biology”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4580" y="6502400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60" y="862583"/>
            <a:ext cx="8816340" cy="4403090"/>
            <a:chOff x="327660" y="862583"/>
            <a:chExt cx="8816340" cy="4403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8710" y="1069644"/>
              <a:ext cx="4156016" cy="41955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" y="862583"/>
              <a:ext cx="5981698" cy="32461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INFORMATION</a:t>
            </a:r>
            <a:r>
              <a:rPr sz="2800" spc="-25" dirty="0"/>
              <a:t> </a:t>
            </a:r>
            <a:r>
              <a:rPr sz="2800" spc="-340" dirty="0"/>
              <a:t>CONTENT</a:t>
            </a:r>
            <a:r>
              <a:rPr sz="2800" spc="-20" dirty="0"/>
              <a:t> </a:t>
            </a:r>
            <a:r>
              <a:rPr sz="2800" spc="-130" dirty="0"/>
              <a:t>IN</a:t>
            </a:r>
            <a:r>
              <a:rPr sz="2800" spc="-30" dirty="0"/>
              <a:t> </a:t>
            </a:r>
            <a:r>
              <a:rPr sz="2800" spc="-305" dirty="0"/>
              <a:t>BIOLOGY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7340" y="1093516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"/>
                <a:cs typeface="Arial"/>
              </a:rPr>
              <a:t>DNA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109159"/>
            <a:ext cx="57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latin typeface="Arial"/>
                <a:cs typeface="Arial"/>
              </a:rPr>
              <a:t>RNA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922109"/>
            <a:ext cx="107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Proteins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383" y="1093723"/>
            <a:ext cx="37439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192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spc="-220" dirty="0">
                <a:latin typeface="Arial"/>
                <a:cs typeface="Arial"/>
              </a:rPr>
              <a:t>DNA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sequences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can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thought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spc="-55" dirty="0">
                <a:latin typeface="Arial"/>
                <a:cs typeface="Arial"/>
              </a:rPr>
              <a:t>as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strings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bases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four-</a:t>
            </a:r>
            <a:r>
              <a:rPr sz="1800" spc="-10" dirty="0">
                <a:latin typeface="Arial"/>
                <a:cs typeface="Arial"/>
              </a:rPr>
              <a:t>letter </a:t>
            </a:r>
            <a:r>
              <a:rPr sz="1800" spc="-35" dirty="0">
                <a:latin typeface="Arial"/>
                <a:cs typeface="Arial"/>
              </a:rPr>
              <a:t>alphabet,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{A,C,G,T},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called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nucleic acids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Binding: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A=T;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C-</a:t>
            </a:r>
            <a:r>
              <a:rPr sz="1800" spc="-5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Stable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structural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double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helix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740" y="5327919"/>
            <a:ext cx="2783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  <a:hlinkClick r:id="rId4"/>
              </a:rPr>
              <a:t>http://en.wikipedia.org/wiki/Nucleic_acids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338" y="3112160"/>
            <a:ext cx="36417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spc="-200" dirty="0">
                <a:latin typeface="Arial"/>
                <a:cs typeface="Arial"/>
              </a:rPr>
              <a:t>RNA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sequences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can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also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thought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strings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5" dirty="0">
                <a:latin typeface="Arial"/>
                <a:cs typeface="Arial"/>
              </a:rPr>
              <a:t> bases </a:t>
            </a:r>
            <a:r>
              <a:rPr sz="1800" spc="-30" dirty="0">
                <a:latin typeface="Arial"/>
                <a:cs typeface="Arial"/>
              </a:rPr>
              <a:t>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four-</a:t>
            </a:r>
            <a:r>
              <a:rPr sz="1800" spc="-10" dirty="0">
                <a:latin typeface="Arial"/>
                <a:cs typeface="Arial"/>
              </a:rPr>
              <a:t>letter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alphabet,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{A,C,G,U}.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Binding: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A=U;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C-</a:t>
            </a:r>
            <a:r>
              <a:rPr sz="1800" spc="-5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Stable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structural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form: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3927" y="3694175"/>
            <a:ext cx="1948180" cy="2045335"/>
            <a:chOff x="3233927" y="3694175"/>
            <a:chExt cx="1948180" cy="20453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3927" y="3694175"/>
              <a:ext cx="1947671" cy="20452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8999" y="3889659"/>
              <a:ext cx="1359192" cy="145737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6939" y="5326395"/>
            <a:ext cx="3632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00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spc="-60" dirty="0">
                <a:latin typeface="Arial"/>
                <a:cs typeface="Arial"/>
              </a:rPr>
              <a:t>Proteins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sequence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thought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string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21-</a:t>
            </a:r>
            <a:r>
              <a:rPr sz="1800" spc="-10" dirty="0">
                <a:latin typeface="Arial"/>
                <a:cs typeface="Arial"/>
              </a:rPr>
              <a:t>letter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alphabet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Binding: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covalent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bonding,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van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der </a:t>
            </a:r>
            <a:r>
              <a:rPr sz="1800" spc="-100" dirty="0">
                <a:latin typeface="Arial"/>
                <a:cs typeface="Arial"/>
              </a:rPr>
              <a:t>Waals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force,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hydrophobicity,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Stable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structural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form: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3178" y="5767861"/>
            <a:ext cx="1239642" cy="101449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65140" y="6053843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99715" algn="l"/>
              </a:tabLst>
            </a:pPr>
            <a:r>
              <a:rPr sz="1200" dirty="0">
                <a:solidFill>
                  <a:srgbClr val="808080"/>
                </a:solidFill>
                <a:latin typeface="Arial Unicode MS"/>
                <a:cs typeface="Arial Unicode MS"/>
              </a:rPr>
              <a:t>A</a:t>
            </a:r>
            <a:r>
              <a:rPr sz="1200" spc="5" dirty="0">
                <a:solidFill>
                  <a:srgbClr val="808080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808080"/>
                </a:solidFill>
                <a:latin typeface="Arial Unicode MS"/>
                <a:cs typeface="Arial Unicode MS"/>
              </a:rPr>
              <a:t>LQNHTFLHTVYCQDGSPSVGLSEA</a:t>
            </a:r>
            <a:r>
              <a:rPr sz="1200" dirty="0">
                <a:solidFill>
                  <a:srgbClr val="808080"/>
                </a:solidFill>
                <a:latin typeface="Arial Unicode MS"/>
                <a:cs typeface="Arial Unicode MS"/>
              </a:rPr>
              <a:t>	</a:t>
            </a:r>
            <a:r>
              <a:rPr sz="1200" spc="-50" dirty="0">
                <a:solidFill>
                  <a:srgbClr val="808080"/>
                </a:solidFill>
                <a:latin typeface="Arial Unicode MS"/>
                <a:cs typeface="Arial Unicode MS"/>
              </a:rPr>
              <a:t>… </a:t>
            </a:r>
            <a:r>
              <a:rPr sz="1200" spc="-10" dirty="0">
                <a:solidFill>
                  <a:srgbClr val="808080"/>
                </a:solidFill>
                <a:latin typeface="Arial Unicode MS"/>
                <a:cs typeface="Arial Unicode MS"/>
              </a:rPr>
              <a:t>DIFSCIVTHEPDRYTAIAYWVPRNALPS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7628" y="650235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60" y="679703"/>
            <a:ext cx="8816340" cy="4033520"/>
            <a:chOff x="327660" y="679703"/>
            <a:chExt cx="8816340" cy="4033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9" y="838200"/>
              <a:ext cx="4571999" cy="3874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" y="679703"/>
              <a:ext cx="5076442" cy="32613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19690"/>
            <a:ext cx="4658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85" dirty="0"/>
              <a:t>CENTRAL</a:t>
            </a:r>
            <a:r>
              <a:rPr sz="2800" spc="-60" dirty="0"/>
              <a:t> </a:t>
            </a:r>
            <a:r>
              <a:rPr sz="2800" spc="-260" dirty="0"/>
              <a:t>DOGMA</a:t>
            </a:r>
            <a:r>
              <a:rPr sz="2800" spc="-80" dirty="0"/>
              <a:t> </a:t>
            </a:r>
            <a:r>
              <a:rPr sz="2800" spc="-350" dirty="0"/>
              <a:t>OF</a:t>
            </a:r>
            <a:r>
              <a:rPr sz="2800" spc="-70" dirty="0"/>
              <a:t> </a:t>
            </a:r>
            <a:r>
              <a:rPr sz="2800" spc="-305" dirty="0"/>
              <a:t>BIOLOGY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533400" y="1066800"/>
            <a:ext cx="8610600" cy="3810000"/>
            <a:chOff x="533400" y="1066800"/>
            <a:chExt cx="8610600" cy="3810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066800"/>
              <a:ext cx="3810000" cy="3810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3440" y="1644395"/>
              <a:ext cx="670559" cy="27721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3812" y="1676400"/>
              <a:ext cx="503986" cy="26038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63816" y="1676394"/>
              <a:ext cx="504190" cy="2604135"/>
            </a:xfrm>
            <a:custGeom>
              <a:avLst/>
              <a:gdLst/>
              <a:ahLst/>
              <a:cxnLst/>
              <a:rect l="l" t="t" r="r" b="b"/>
              <a:pathLst>
                <a:path w="504190" h="2604135">
                  <a:moveTo>
                    <a:pt x="0" y="2351849"/>
                  </a:moveTo>
                  <a:lnTo>
                    <a:pt x="125996" y="2351849"/>
                  </a:lnTo>
                  <a:lnTo>
                    <a:pt x="125996" y="0"/>
                  </a:lnTo>
                  <a:lnTo>
                    <a:pt x="377990" y="0"/>
                  </a:lnTo>
                  <a:lnTo>
                    <a:pt x="377990" y="2351849"/>
                  </a:lnTo>
                  <a:lnTo>
                    <a:pt x="503986" y="2351849"/>
                  </a:lnTo>
                  <a:lnTo>
                    <a:pt x="251993" y="2603842"/>
                  </a:lnTo>
                  <a:lnTo>
                    <a:pt x="0" y="2351849"/>
                  </a:lnTo>
                  <a:close/>
                </a:path>
              </a:pathLst>
            </a:custGeom>
            <a:ln w="9994">
              <a:solidFill>
                <a:srgbClr val="DBE5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2140" y="4906772"/>
            <a:ext cx="3606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  <a:hlinkClick r:id="rId7"/>
              </a:rPr>
              <a:t>http://www.tokresource.org/tok_classes/biobiobio/biomenu/trans</a:t>
            </a:r>
            <a:r>
              <a:rPr sz="1000" spc="-10" dirty="0">
                <a:latin typeface="Arial"/>
                <a:cs typeface="Arial"/>
              </a:rPr>
              <a:t> cription_translation/transcription_2.jpg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4923" y="5716523"/>
            <a:ext cx="4453255" cy="635635"/>
            <a:chOff x="534923" y="5716523"/>
            <a:chExt cx="4453255" cy="63563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071" y="5731763"/>
              <a:ext cx="4352543" cy="5349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923" y="5716523"/>
              <a:ext cx="4453127" cy="6355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215" y="5764301"/>
              <a:ext cx="4188320" cy="36932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8215" y="5764301"/>
            <a:ext cx="4188460" cy="369570"/>
          </a:xfrm>
          <a:prstGeom prst="rect">
            <a:avLst/>
          </a:prstGeom>
          <a:ln w="9994">
            <a:solidFill>
              <a:srgbClr val="C0504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90" dirty="0">
                <a:latin typeface="Arial"/>
                <a:cs typeface="Arial"/>
              </a:rPr>
              <a:t>Youtube: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From</a:t>
            </a:r>
            <a:r>
              <a:rPr sz="18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sng" spc="-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DNA</a:t>
            </a:r>
            <a:r>
              <a:rPr sz="18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to</a:t>
            </a:r>
            <a:r>
              <a:rPr sz="18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protein</a:t>
            </a:r>
            <a:r>
              <a:rPr sz="18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sng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-</a:t>
            </a:r>
            <a:r>
              <a:rPr sz="18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11"/>
              </a:rPr>
              <a:t>3D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[3min]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8893" y="4883280"/>
            <a:ext cx="201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al"/>
                <a:cs typeface="Arial"/>
              </a:rPr>
              <a:t>Common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Abbreviations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3493" y="5127120"/>
            <a:ext cx="29724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324485" algn="l"/>
              </a:tabLst>
            </a:pPr>
            <a:r>
              <a:rPr sz="1600" spc="-135" dirty="0">
                <a:latin typeface="Arial"/>
                <a:cs typeface="Arial"/>
              </a:rPr>
              <a:t>DNA: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Deoxyribonucleic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acid</a:t>
            </a:r>
            <a:endParaRPr sz="1600">
              <a:latin typeface="Arial"/>
              <a:cs typeface="Arial"/>
            </a:endParaRPr>
          </a:p>
          <a:p>
            <a:pPr marL="324485" indent="-28638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sz="1600" spc="-145" dirty="0">
                <a:latin typeface="Arial"/>
                <a:cs typeface="Arial"/>
              </a:rPr>
              <a:t>RNA: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Ribonucleic</a:t>
            </a:r>
            <a:r>
              <a:rPr sz="1600" spc="-20" dirty="0">
                <a:latin typeface="Arial"/>
                <a:cs typeface="Arial"/>
              </a:rPr>
              <a:t> acid</a:t>
            </a:r>
            <a:endParaRPr sz="1600">
              <a:latin typeface="Arial"/>
              <a:cs typeface="Arial"/>
            </a:endParaRPr>
          </a:p>
          <a:p>
            <a:pPr marL="324485" indent="-28638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sz="1600" spc="-130" dirty="0">
                <a:latin typeface="Arial"/>
                <a:cs typeface="Arial"/>
              </a:rPr>
              <a:t>mRNA: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messenger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RNA</a:t>
            </a:r>
            <a:endParaRPr sz="1600">
              <a:latin typeface="Arial"/>
              <a:cs typeface="Arial"/>
            </a:endParaRPr>
          </a:p>
          <a:p>
            <a:pPr marL="324485" indent="-28638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sz="1600" spc="-110" dirty="0">
                <a:latin typeface="Arial"/>
                <a:cs typeface="Arial"/>
              </a:rPr>
              <a:t>tRNA: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transfer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RNA</a:t>
            </a:r>
            <a:endParaRPr sz="1600">
              <a:latin typeface="Arial"/>
              <a:cs typeface="Arial"/>
            </a:endParaRPr>
          </a:p>
          <a:p>
            <a:pPr marL="324485" indent="-28638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sz="1600" spc="-120" dirty="0">
                <a:latin typeface="Arial"/>
                <a:cs typeface="Arial"/>
              </a:rPr>
              <a:t>rRNA: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ribosomal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RNA</a:t>
            </a:r>
            <a:endParaRPr sz="1600">
              <a:latin typeface="Arial"/>
              <a:cs typeface="Arial"/>
            </a:endParaRPr>
          </a:p>
          <a:p>
            <a:pPr marL="324485" indent="-286385">
              <a:lnSpc>
                <a:spcPct val="100000"/>
              </a:lnSpc>
              <a:buChar char="•"/>
              <a:tabLst>
                <a:tab pos="324485" algn="l"/>
              </a:tabLst>
            </a:pPr>
            <a:r>
              <a:rPr sz="1600" spc="-110" dirty="0">
                <a:latin typeface="Arial"/>
                <a:cs typeface="Arial"/>
              </a:rPr>
              <a:t>siRNA: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Small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interfering RNA</a:t>
            </a:r>
            <a:r>
              <a:rPr sz="1800" spc="-37" baseline="-39351" dirty="0">
                <a:solidFill>
                  <a:srgbClr val="C1CAD4"/>
                </a:solidFill>
                <a:latin typeface="Arial"/>
                <a:cs typeface="Arial"/>
              </a:rPr>
              <a:t>17</a:t>
            </a:r>
            <a:endParaRPr sz="1800" baseline="-3935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8479" y="1757612"/>
            <a:ext cx="198755" cy="2317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5" dirty="0">
                <a:latin typeface="Arial"/>
                <a:cs typeface="Arial"/>
              </a:rPr>
              <a:t>Many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other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gene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expression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factors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" y="862583"/>
            <a:ext cx="4518659" cy="324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TRANSCRIPTION</a:t>
            </a:r>
            <a:r>
              <a:rPr sz="2800" spc="30" dirty="0"/>
              <a:t> </a:t>
            </a:r>
            <a:r>
              <a:rPr sz="2800" spc="-325" dirty="0"/>
              <a:t>PROCESS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4279" y="1301232"/>
            <a:ext cx="4998718" cy="46578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1" y="6212540"/>
            <a:ext cx="4592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  <a:hlinkClick r:id="rId4"/>
              </a:rPr>
              <a:t>http://biology12-</a:t>
            </a:r>
            <a:r>
              <a:rPr sz="1000" spc="-10" dirty="0">
                <a:latin typeface="Arial"/>
                <a:cs typeface="Arial"/>
              </a:rPr>
              <a:t> lum.wikispaces.com/file/view/transcription,nbk.jpg/177394793/transcription,nbk.jp</a:t>
            </a:r>
            <a:r>
              <a:rPr sz="1000" spc="5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285" y="2297671"/>
            <a:ext cx="3244850" cy="58483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276860">
              <a:lnSpc>
                <a:spcPct val="100000"/>
              </a:lnSpc>
              <a:spcBef>
                <a:spcPts val="305"/>
              </a:spcBef>
            </a:pPr>
            <a:r>
              <a:rPr sz="1600"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RNA</a:t>
            </a:r>
            <a:r>
              <a:rPr sz="16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polymerase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‘unzips’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DNA </a:t>
            </a:r>
            <a:r>
              <a:rPr sz="1600" spc="-20" dirty="0">
                <a:latin typeface="Arial"/>
                <a:cs typeface="Arial"/>
              </a:rPr>
              <a:t>from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initiation</a:t>
            </a:r>
            <a:r>
              <a:rPr sz="16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site</a:t>
            </a:r>
            <a:r>
              <a:rPr sz="1600" spc="-2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933" y="3441700"/>
            <a:ext cx="3215005" cy="58483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02870">
              <a:lnSpc>
                <a:spcPct val="100000"/>
              </a:lnSpc>
              <a:spcBef>
                <a:spcPts val="305"/>
              </a:spcBef>
            </a:pP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Elongation: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create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RNA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strand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by </a:t>
            </a:r>
            <a:r>
              <a:rPr sz="1600" spc="-45" dirty="0">
                <a:latin typeface="Arial"/>
                <a:cs typeface="Arial"/>
              </a:rPr>
              <a:t>coping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DNA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285" y="4425162"/>
            <a:ext cx="2259965" cy="33909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600" spc="-70" dirty="0">
                <a:latin typeface="Arial"/>
                <a:cs typeface="Arial"/>
              </a:rPr>
              <a:t>Stops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termination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285" y="5449379"/>
            <a:ext cx="3116580" cy="369570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Posttranslational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4580" y="6502400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9" y="2927603"/>
            <a:ext cx="4051935" cy="1755775"/>
            <a:chOff x="3520439" y="2927603"/>
            <a:chExt cx="4051935" cy="1755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2927603"/>
              <a:ext cx="1903475" cy="17556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502" y="3122562"/>
              <a:ext cx="1314703" cy="11683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1683" y="3122565"/>
              <a:ext cx="3542665" cy="1487805"/>
            </a:xfrm>
            <a:custGeom>
              <a:avLst/>
              <a:gdLst/>
              <a:ahLst/>
              <a:cxnLst/>
              <a:rect l="l" t="t" r="r" b="b"/>
              <a:pathLst>
                <a:path w="3542665" h="1487804">
                  <a:moveTo>
                    <a:pt x="3542118" y="1487538"/>
                  </a:moveTo>
                  <a:lnTo>
                    <a:pt x="1742770" y="1487538"/>
                  </a:lnTo>
                  <a:lnTo>
                    <a:pt x="1742770" y="0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1676" y="3022560"/>
              <a:ext cx="172085" cy="200025"/>
            </a:xfrm>
            <a:custGeom>
              <a:avLst/>
              <a:gdLst/>
              <a:ahLst/>
              <a:cxnLst/>
              <a:rect l="l" t="t" r="r" b="b"/>
              <a:pathLst>
                <a:path w="172085" h="200025">
                  <a:moveTo>
                    <a:pt x="171450" y="200025"/>
                  </a:moveTo>
                  <a:lnTo>
                    <a:pt x="0" y="99999"/>
                  </a:lnTo>
                  <a:lnTo>
                    <a:pt x="171462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660" y="938783"/>
            <a:ext cx="4149839" cy="3246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2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TRANSLATION</a:t>
            </a:r>
            <a:r>
              <a:rPr sz="2800" spc="-25" dirty="0"/>
              <a:t> </a:t>
            </a:r>
            <a:r>
              <a:rPr sz="2800" spc="-325" dirty="0"/>
              <a:t>PROCESS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59740" y="5743447"/>
            <a:ext cx="346710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  <a:hlinkClick r:id="rId5"/>
              </a:rPr>
              <a:t>http://content.answcdn.com/main/content/img/Britannic</a:t>
            </a:r>
            <a:r>
              <a:rPr sz="1100" spc="-10" dirty="0">
                <a:latin typeface="Arial"/>
                <a:cs typeface="Arial"/>
              </a:rPr>
              <a:t> aConcise/images/780.gif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3319" y="1451102"/>
            <a:ext cx="4059554" cy="4171950"/>
            <a:chOff x="293319" y="1451102"/>
            <a:chExt cx="4059554" cy="41719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319" y="1451102"/>
              <a:ext cx="4059192" cy="41719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43200" y="4267200"/>
              <a:ext cx="390525" cy="685800"/>
            </a:xfrm>
            <a:custGeom>
              <a:avLst/>
              <a:gdLst/>
              <a:ahLst/>
              <a:cxnLst/>
              <a:rect l="l" t="t" r="r" b="b"/>
              <a:pathLst>
                <a:path w="390525" h="685800">
                  <a:moveTo>
                    <a:pt x="0" y="342900"/>
                  </a:moveTo>
                  <a:lnTo>
                    <a:pt x="3143" y="281262"/>
                  </a:lnTo>
                  <a:lnTo>
                    <a:pt x="12207" y="223249"/>
                  </a:lnTo>
                  <a:lnTo>
                    <a:pt x="26640" y="169830"/>
                  </a:lnTo>
                  <a:lnTo>
                    <a:pt x="45891" y="121972"/>
                  </a:lnTo>
                  <a:lnTo>
                    <a:pt x="69409" y="80644"/>
                  </a:lnTo>
                  <a:lnTo>
                    <a:pt x="96642" y="46815"/>
                  </a:lnTo>
                  <a:lnTo>
                    <a:pt x="127039" y="21452"/>
                  </a:lnTo>
                  <a:lnTo>
                    <a:pt x="195122" y="0"/>
                  </a:lnTo>
                  <a:lnTo>
                    <a:pt x="230195" y="5524"/>
                  </a:lnTo>
                  <a:lnTo>
                    <a:pt x="293603" y="46815"/>
                  </a:lnTo>
                  <a:lnTo>
                    <a:pt x="320836" y="80644"/>
                  </a:lnTo>
                  <a:lnTo>
                    <a:pt x="344353" y="121972"/>
                  </a:lnTo>
                  <a:lnTo>
                    <a:pt x="363604" y="169830"/>
                  </a:lnTo>
                  <a:lnTo>
                    <a:pt x="378037" y="223249"/>
                  </a:lnTo>
                  <a:lnTo>
                    <a:pt x="387101" y="281262"/>
                  </a:lnTo>
                  <a:lnTo>
                    <a:pt x="390245" y="342900"/>
                  </a:lnTo>
                  <a:lnTo>
                    <a:pt x="387101" y="404537"/>
                  </a:lnTo>
                  <a:lnTo>
                    <a:pt x="378037" y="462550"/>
                  </a:lnTo>
                  <a:lnTo>
                    <a:pt x="363604" y="515969"/>
                  </a:lnTo>
                  <a:lnTo>
                    <a:pt x="344353" y="563827"/>
                  </a:lnTo>
                  <a:lnTo>
                    <a:pt x="320836" y="605155"/>
                  </a:lnTo>
                  <a:lnTo>
                    <a:pt x="293603" y="638984"/>
                  </a:lnTo>
                  <a:lnTo>
                    <a:pt x="263205" y="664347"/>
                  </a:lnTo>
                  <a:lnTo>
                    <a:pt x="195122" y="685800"/>
                  </a:lnTo>
                  <a:lnTo>
                    <a:pt x="160050" y="680275"/>
                  </a:lnTo>
                  <a:lnTo>
                    <a:pt x="96642" y="638984"/>
                  </a:lnTo>
                  <a:lnTo>
                    <a:pt x="69409" y="605155"/>
                  </a:lnTo>
                  <a:lnTo>
                    <a:pt x="45891" y="563827"/>
                  </a:lnTo>
                  <a:lnTo>
                    <a:pt x="26640" y="515969"/>
                  </a:lnTo>
                  <a:lnTo>
                    <a:pt x="12207" y="462550"/>
                  </a:lnTo>
                  <a:lnTo>
                    <a:pt x="3143" y="404537"/>
                  </a:lnTo>
                  <a:lnTo>
                    <a:pt x="0" y="342900"/>
                  </a:lnTo>
                  <a:close/>
                </a:path>
              </a:pathLst>
            </a:custGeom>
            <a:ln w="57150">
              <a:solidFill>
                <a:srgbClr val="A1A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6295" y="3706179"/>
              <a:ext cx="753745" cy="661670"/>
            </a:xfrm>
            <a:custGeom>
              <a:avLst/>
              <a:gdLst/>
              <a:ahLst/>
              <a:cxnLst/>
              <a:rect l="l" t="t" r="r" b="b"/>
              <a:pathLst>
                <a:path w="753745" h="661670">
                  <a:moveTo>
                    <a:pt x="0" y="661454"/>
                  </a:moveTo>
                  <a:lnTo>
                    <a:pt x="0" y="0"/>
                  </a:lnTo>
                  <a:lnTo>
                    <a:pt x="753325" y="0"/>
                  </a:lnTo>
                </a:path>
              </a:pathLst>
            </a:custGeom>
            <a:ln w="57150">
              <a:solidFill>
                <a:srgbClr val="DBE5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8171" y="3606162"/>
              <a:ext cx="171450" cy="200025"/>
            </a:xfrm>
            <a:custGeom>
              <a:avLst/>
              <a:gdLst/>
              <a:ahLst/>
              <a:cxnLst/>
              <a:rect l="l" t="t" r="r" b="b"/>
              <a:pathLst>
                <a:path w="171450" h="200025">
                  <a:moveTo>
                    <a:pt x="0" y="0"/>
                  </a:moveTo>
                  <a:lnTo>
                    <a:pt x="171450" y="100012"/>
                  </a:lnTo>
                  <a:lnTo>
                    <a:pt x="0" y="200025"/>
                  </a:lnTo>
                </a:path>
              </a:pathLst>
            </a:custGeom>
            <a:ln w="57150">
              <a:solidFill>
                <a:srgbClr val="DBE5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901" y="2851278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342900"/>
                  </a:moveTo>
                  <a:lnTo>
                    <a:pt x="2992" y="287278"/>
                  </a:lnTo>
                  <a:lnTo>
                    <a:pt x="11654" y="234515"/>
                  </a:lnTo>
                  <a:lnTo>
                    <a:pt x="25516" y="185315"/>
                  </a:lnTo>
                  <a:lnTo>
                    <a:pt x="44106" y="140386"/>
                  </a:lnTo>
                  <a:lnTo>
                    <a:pt x="66955" y="100431"/>
                  </a:lnTo>
                  <a:lnTo>
                    <a:pt x="93592" y="66158"/>
                  </a:lnTo>
                  <a:lnTo>
                    <a:pt x="123545" y="38273"/>
                  </a:lnTo>
                  <a:lnTo>
                    <a:pt x="156345" y="17480"/>
                  </a:lnTo>
                  <a:lnTo>
                    <a:pt x="228600" y="0"/>
                  </a:lnTo>
                  <a:lnTo>
                    <a:pt x="265679" y="4487"/>
                  </a:lnTo>
                  <a:lnTo>
                    <a:pt x="333654" y="38273"/>
                  </a:lnTo>
                  <a:lnTo>
                    <a:pt x="363607" y="66158"/>
                  </a:lnTo>
                  <a:lnTo>
                    <a:pt x="390244" y="100431"/>
                  </a:lnTo>
                  <a:lnTo>
                    <a:pt x="413093" y="140386"/>
                  </a:lnTo>
                  <a:lnTo>
                    <a:pt x="431683" y="185315"/>
                  </a:lnTo>
                  <a:lnTo>
                    <a:pt x="445545" y="234515"/>
                  </a:lnTo>
                  <a:lnTo>
                    <a:pt x="454207" y="287278"/>
                  </a:lnTo>
                  <a:lnTo>
                    <a:pt x="457200" y="342900"/>
                  </a:lnTo>
                  <a:lnTo>
                    <a:pt x="454207" y="398521"/>
                  </a:lnTo>
                  <a:lnTo>
                    <a:pt x="445545" y="451284"/>
                  </a:lnTo>
                  <a:lnTo>
                    <a:pt x="431683" y="500484"/>
                  </a:lnTo>
                  <a:lnTo>
                    <a:pt x="413093" y="545413"/>
                  </a:lnTo>
                  <a:lnTo>
                    <a:pt x="390244" y="585368"/>
                  </a:lnTo>
                  <a:lnTo>
                    <a:pt x="363607" y="619641"/>
                  </a:lnTo>
                  <a:lnTo>
                    <a:pt x="333654" y="647526"/>
                  </a:lnTo>
                  <a:lnTo>
                    <a:pt x="300854" y="668319"/>
                  </a:lnTo>
                  <a:lnTo>
                    <a:pt x="228600" y="685800"/>
                  </a:lnTo>
                  <a:lnTo>
                    <a:pt x="191520" y="681312"/>
                  </a:lnTo>
                  <a:lnTo>
                    <a:pt x="123545" y="647526"/>
                  </a:lnTo>
                  <a:lnTo>
                    <a:pt x="93592" y="619641"/>
                  </a:lnTo>
                  <a:lnTo>
                    <a:pt x="66955" y="585368"/>
                  </a:lnTo>
                  <a:lnTo>
                    <a:pt x="44106" y="545413"/>
                  </a:lnTo>
                  <a:lnTo>
                    <a:pt x="25516" y="500484"/>
                  </a:lnTo>
                  <a:lnTo>
                    <a:pt x="11654" y="451284"/>
                  </a:lnTo>
                  <a:lnTo>
                    <a:pt x="2992" y="398521"/>
                  </a:lnTo>
                  <a:lnTo>
                    <a:pt x="0" y="34290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5513" y="2083713"/>
            <a:ext cx="3707486" cy="370748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667073" y="1230325"/>
            <a:ext cx="4191000" cy="8610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270"/>
              </a:spcBef>
            </a:pPr>
            <a:r>
              <a:rPr sz="1900" i="1" spc="-155" dirty="0">
                <a:solidFill>
                  <a:srgbClr val="FF0000"/>
                </a:solidFill>
                <a:latin typeface="Arial"/>
                <a:cs typeface="Arial"/>
              </a:rPr>
              <a:t>Codon</a:t>
            </a:r>
            <a:r>
              <a:rPr sz="1800" i="1" spc="-155" dirty="0">
                <a:latin typeface="Arial"/>
                <a:cs typeface="Arial"/>
              </a:rPr>
              <a:t>: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Three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nucleic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acid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coding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one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20 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amino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acid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(alphabet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20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size)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95" dirty="0">
                <a:latin typeface="Arial"/>
                <a:cs typeface="Arial"/>
              </a:rPr>
              <a:t>START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spc="-250" dirty="0">
                <a:latin typeface="Arial"/>
                <a:cs typeface="Arial"/>
              </a:rPr>
              <a:t>STOP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4580" y="6515124"/>
            <a:ext cx="20256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1247" y="5849645"/>
            <a:ext cx="432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Start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codon: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4" dirty="0">
                <a:latin typeface="Arial"/>
                <a:cs typeface="Arial"/>
              </a:rPr>
              <a:t>AUG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(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also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Methionine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(Met,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M)) </a:t>
            </a:r>
            <a:r>
              <a:rPr sz="1800" spc="-70" dirty="0">
                <a:latin typeface="Arial"/>
                <a:cs typeface="Arial"/>
              </a:rPr>
              <a:t>Stop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codon: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UAA,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UAG,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5944" y="4485992"/>
            <a:ext cx="1237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BD4441"/>
                </a:solidFill>
                <a:latin typeface="Arial"/>
                <a:cs typeface="Arial"/>
              </a:rPr>
              <a:t>CCC:</a:t>
            </a:r>
            <a:r>
              <a:rPr sz="1800" spc="-9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BD4441"/>
                </a:solidFill>
                <a:latin typeface="Arial"/>
                <a:cs typeface="Arial"/>
              </a:rPr>
              <a:t>Proline</a:t>
            </a:r>
            <a:endParaRPr sz="18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</a:pPr>
            <a:r>
              <a:rPr sz="1800" spc="-90" dirty="0">
                <a:solidFill>
                  <a:srgbClr val="BD4441"/>
                </a:solidFill>
                <a:latin typeface="Arial"/>
                <a:cs typeface="Arial"/>
              </a:rPr>
              <a:t>(Pro,</a:t>
            </a:r>
            <a:r>
              <a:rPr sz="1800" spc="-3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BD4441"/>
                </a:solidFill>
                <a:latin typeface="Arial"/>
                <a:cs typeface="Arial"/>
              </a:rPr>
              <a:t>P)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6366" y="342900"/>
            <a:ext cx="364235" cy="54665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8687" y="342900"/>
            <a:ext cx="364235" cy="40187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85917" y="582296"/>
            <a:ext cx="974725" cy="48863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75"/>
              </a:lnSpc>
            </a:pPr>
            <a:r>
              <a:rPr sz="3200" spc="90" dirty="0">
                <a:solidFill>
                  <a:srgbClr val="1F497D"/>
                </a:solidFill>
                <a:latin typeface="Arial"/>
                <a:cs typeface="Arial"/>
              </a:rPr>
              <a:t>20</a:t>
            </a:r>
            <a:r>
              <a:rPr sz="3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200" spc="-215" dirty="0">
                <a:solidFill>
                  <a:srgbClr val="1F497D"/>
                </a:solidFill>
                <a:latin typeface="Arial"/>
                <a:cs typeface="Arial"/>
              </a:rPr>
              <a:t>AMINO</a:t>
            </a:r>
            <a:r>
              <a:rPr sz="32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1F497D"/>
                </a:solidFill>
                <a:latin typeface="Arial"/>
                <a:cs typeface="Arial"/>
              </a:rPr>
              <a:t>ACIDS</a:t>
            </a:r>
            <a:r>
              <a:rPr sz="3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200" spc="-310" dirty="0">
                <a:solidFill>
                  <a:srgbClr val="1F497D"/>
                </a:solidFill>
                <a:latin typeface="Arial"/>
                <a:cs typeface="Arial"/>
              </a:rPr>
              <a:t>FORM</a:t>
            </a:r>
            <a:r>
              <a:rPr sz="3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1F497D"/>
                </a:solidFill>
                <a:latin typeface="Arial"/>
                <a:cs typeface="Arial"/>
              </a:rPr>
              <a:t>ALL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5" dirty="0">
                <a:solidFill>
                  <a:srgbClr val="1F497D"/>
                </a:solidFill>
                <a:latin typeface="Arial"/>
                <a:cs typeface="Arial"/>
              </a:rPr>
              <a:t>NATURAL</a:t>
            </a:r>
            <a:r>
              <a:rPr sz="3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200" spc="-320" dirty="0">
                <a:solidFill>
                  <a:srgbClr val="1F497D"/>
                </a:solidFill>
                <a:latin typeface="Arial"/>
                <a:cs typeface="Arial"/>
              </a:rPr>
              <a:t>PROTEINS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335" y="304800"/>
            <a:ext cx="5889551" cy="62255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" y="832103"/>
            <a:ext cx="3637775" cy="3261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PROTEIN</a:t>
            </a:r>
            <a:r>
              <a:rPr sz="2800" spc="-70" dirty="0"/>
              <a:t> </a:t>
            </a:r>
            <a:r>
              <a:rPr sz="2800" spc="-305" dirty="0"/>
              <a:t>FUNCTIONS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17523"/>
            <a:ext cx="7926070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65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Signaling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Interact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send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signal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other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proteins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tabLst>
                <a:tab pos="354965" algn="l"/>
              </a:tabLst>
            </a:pPr>
            <a:r>
              <a:rPr sz="165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65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400" spc="-100" dirty="0">
                <a:solidFill>
                  <a:srgbClr val="1F497D"/>
                </a:solidFill>
                <a:latin typeface="Arial"/>
                <a:cs typeface="Arial"/>
              </a:rPr>
              <a:t>Involved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4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497D"/>
                </a:solidFill>
                <a:latin typeface="Arial"/>
                <a:cs typeface="Arial"/>
              </a:rPr>
              <a:t>molecular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00" dirty="0">
                <a:solidFill>
                  <a:srgbClr val="1F497D"/>
                </a:solidFill>
                <a:latin typeface="Arial"/>
                <a:cs typeface="Arial"/>
              </a:rPr>
              <a:t>Recognize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bind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specific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molecules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1F497D"/>
                </a:solidFill>
                <a:latin typeface="Arial"/>
                <a:cs typeface="Arial"/>
              </a:rPr>
              <a:t>(DNA,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1F497D"/>
                </a:solidFill>
                <a:latin typeface="Arial"/>
                <a:cs typeface="Arial"/>
              </a:rPr>
              <a:t>RNA,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proteins).</a:t>
            </a:r>
            <a:endParaRPr sz="2000">
              <a:latin typeface="Arial"/>
              <a:cs typeface="Arial"/>
            </a:endParaRPr>
          </a:p>
          <a:p>
            <a:pPr marL="756285" marR="617855" indent="-287020">
              <a:lnSpc>
                <a:spcPct val="8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000" spc="-1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case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1F497D"/>
                </a:solidFill>
                <a:latin typeface="Arial"/>
                <a:cs typeface="Arial"/>
              </a:rPr>
              <a:t>DNA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they </a:t>
            </a:r>
            <a:r>
              <a:rPr sz="2000" spc="-120" dirty="0">
                <a:solidFill>
                  <a:srgbClr val="1F497D"/>
                </a:solidFill>
                <a:latin typeface="Arial"/>
                <a:cs typeface="Arial"/>
              </a:rPr>
              <a:t>may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recognize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specific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sequence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of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nucleotides,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F497D"/>
                </a:solidFill>
                <a:latin typeface="Arial"/>
                <a:cs typeface="Arial"/>
              </a:rPr>
              <a:t>even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specific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pattern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354965" algn="l"/>
              </a:tabLst>
            </a:pPr>
            <a:r>
              <a:rPr sz="165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65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400" spc="-95" dirty="0">
                <a:solidFill>
                  <a:srgbClr val="1F497D"/>
                </a:solidFill>
                <a:latin typeface="Arial"/>
                <a:cs typeface="Arial"/>
              </a:rPr>
              <a:t>Their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497D"/>
                </a:solidFill>
                <a:latin typeface="Arial"/>
                <a:cs typeface="Arial"/>
              </a:rPr>
              <a:t>function</a:t>
            </a:r>
            <a:r>
              <a:rPr sz="24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depends</a:t>
            </a:r>
            <a:r>
              <a:rPr sz="24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497D"/>
                </a:solidFill>
                <a:latin typeface="Arial"/>
                <a:cs typeface="Arial"/>
              </a:rPr>
              <a:t>on</a:t>
            </a:r>
            <a:r>
              <a:rPr sz="24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497D"/>
                </a:solidFill>
                <a:latin typeface="Arial"/>
                <a:cs typeface="Arial"/>
              </a:rPr>
              <a:t>3D</a:t>
            </a:r>
            <a:r>
              <a:rPr sz="24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14" dirty="0">
                <a:solidFill>
                  <a:srgbClr val="1F497D"/>
                </a:solidFill>
                <a:latin typeface="Arial"/>
                <a:cs typeface="Arial"/>
              </a:rPr>
              <a:t>May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be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turned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active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inactive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Protein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conformation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1F497D"/>
                </a:solidFill>
                <a:latin typeface="Arial"/>
                <a:cs typeface="Arial"/>
              </a:rPr>
              <a:t>may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change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after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other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molecules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tabLst>
                <a:tab pos="354965" algn="l"/>
              </a:tabLst>
            </a:pPr>
            <a:r>
              <a:rPr sz="165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65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1F497D"/>
                </a:solidFill>
                <a:latin typeface="Arial"/>
                <a:cs typeface="Arial"/>
              </a:rPr>
              <a:t>Molecular</a:t>
            </a:r>
            <a:r>
              <a:rPr sz="24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motors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8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Proteins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1F497D"/>
                </a:solidFill>
                <a:latin typeface="Arial"/>
                <a:cs typeface="Arial"/>
              </a:rPr>
              <a:t>may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act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as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molecular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motors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through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repeated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changes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their</a:t>
            </a:r>
            <a:r>
              <a:rPr sz="20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3D</a:t>
            </a:r>
            <a:r>
              <a:rPr sz="20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20" dirty="0">
                <a:solidFill>
                  <a:srgbClr val="1F497D"/>
                </a:solidFill>
                <a:latin typeface="Arial"/>
                <a:cs typeface="Arial"/>
              </a:rPr>
              <a:t>Used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for</a:t>
            </a:r>
            <a:r>
              <a:rPr sz="2000" spc="-1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particle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transportation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cell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locomotion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tabLst>
                <a:tab pos="354965" algn="l"/>
              </a:tabLst>
            </a:pPr>
            <a:r>
              <a:rPr sz="165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65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400" spc="-105" dirty="0">
                <a:solidFill>
                  <a:srgbClr val="1F497D"/>
                </a:solidFill>
                <a:latin typeface="Arial"/>
                <a:cs typeface="Arial"/>
              </a:rPr>
              <a:t>Self-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assembly</a:t>
            </a:r>
            <a:endParaRPr sz="2400">
              <a:latin typeface="Arial"/>
              <a:cs typeface="Arial"/>
            </a:endParaRPr>
          </a:p>
          <a:p>
            <a:pPr marL="756285" marR="606425" indent="-287020">
              <a:lnSpc>
                <a:spcPct val="8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60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another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protein,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some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1F497D"/>
                </a:solidFill>
                <a:latin typeface="Arial"/>
                <a:cs typeface="Arial"/>
              </a:rPr>
              <a:t>new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sites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1F497D"/>
                </a:solidFill>
                <a:latin typeface="Arial"/>
                <a:cs typeface="Arial"/>
              </a:rPr>
              <a:t>may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be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unveiled,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for</a:t>
            </a:r>
            <a:r>
              <a:rPr sz="20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other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proteins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bind,</a:t>
            </a:r>
            <a:r>
              <a:rPr sz="20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743711"/>
            <a:ext cx="8775191" cy="2895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20274"/>
            <a:ext cx="8406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65" dirty="0"/>
              <a:t>MOLECULES</a:t>
            </a:r>
            <a:r>
              <a:rPr sz="2500" spc="-45" dirty="0"/>
              <a:t> </a:t>
            </a:r>
            <a:r>
              <a:rPr sz="2500" spc="-254" dirty="0"/>
              <a:t>INTERACT</a:t>
            </a:r>
            <a:r>
              <a:rPr sz="2500" spc="-5" dirty="0"/>
              <a:t> </a:t>
            </a:r>
            <a:r>
              <a:rPr sz="2500" spc="-195" dirty="0"/>
              <a:t>WITH</a:t>
            </a:r>
            <a:r>
              <a:rPr sz="2500" spc="-40" dirty="0"/>
              <a:t> </a:t>
            </a:r>
            <a:r>
              <a:rPr sz="2500" spc="-295" dirty="0"/>
              <a:t>OTHER</a:t>
            </a:r>
            <a:r>
              <a:rPr sz="2500" spc="-30" dirty="0"/>
              <a:t> </a:t>
            </a:r>
            <a:r>
              <a:rPr sz="2500" spc="-265" dirty="0"/>
              <a:t>MOLECULES</a:t>
            </a:r>
            <a:r>
              <a:rPr sz="2500" spc="-45" dirty="0"/>
              <a:t> </a:t>
            </a:r>
            <a:r>
              <a:rPr sz="2500" spc="-120" dirty="0"/>
              <a:t>IN</a:t>
            </a:r>
            <a:r>
              <a:rPr sz="2500" spc="-40" dirty="0"/>
              <a:t> </a:t>
            </a:r>
            <a:r>
              <a:rPr sz="2500" spc="-295" dirty="0"/>
              <a:t>THE</a:t>
            </a:r>
            <a:r>
              <a:rPr sz="2500" spc="-45" dirty="0"/>
              <a:t> </a:t>
            </a:r>
            <a:r>
              <a:rPr sz="2500" spc="-275" dirty="0"/>
              <a:t>CELL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5488940" y="1086713"/>
            <a:ext cx="3225800" cy="30372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85" dirty="0">
                <a:solidFill>
                  <a:srgbClr val="1F497D"/>
                </a:solidFill>
                <a:latin typeface="Arial"/>
                <a:cs typeface="Arial"/>
              </a:rPr>
              <a:t>Protein</a:t>
            </a:r>
            <a:r>
              <a:rPr sz="26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Interactions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65" dirty="0">
                <a:solidFill>
                  <a:srgbClr val="1F497D"/>
                </a:solidFill>
                <a:latin typeface="Arial"/>
                <a:cs typeface="Arial"/>
              </a:rPr>
              <a:t>Biological</a:t>
            </a:r>
            <a:r>
              <a:rPr sz="26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macromol </a:t>
            </a:r>
            <a:r>
              <a:rPr sz="2600" spc="-70" dirty="0">
                <a:solidFill>
                  <a:srgbClr val="1F497D"/>
                </a:solidFill>
                <a:latin typeface="Arial"/>
                <a:cs typeface="Arial"/>
              </a:rPr>
              <a:t>ecules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1F497D"/>
                </a:solidFill>
                <a:latin typeface="Arial"/>
                <a:cs typeface="Arial"/>
              </a:rPr>
              <a:t>occur</a:t>
            </a:r>
            <a:r>
              <a:rPr sz="26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at</a:t>
            </a:r>
            <a:r>
              <a:rPr sz="26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conc </a:t>
            </a:r>
            <a:r>
              <a:rPr sz="2600" spc="-20" dirty="0">
                <a:solidFill>
                  <a:srgbClr val="1F497D"/>
                </a:solidFill>
                <a:latin typeface="Arial"/>
                <a:cs typeface="Arial"/>
              </a:rPr>
              <a:t>entration</a:t>
            </a:r>
            <a:r>
              <a:rPr sz="26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6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300-</a:t>
            </a:r>
            <a:r>
              <a:rPr sz="2600" spc="40" dirty="0">
                <a:solidFill>
                  <a:srgbClr val="1F497D"/>
                </a:solidFill>
                <a:latin typeface="Arial"/>
                <a:cs typeface="Arial"/>
              </a:rPr>
              <a:t>40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0g/liter</a:t>
            </a:r>
            <a:endParaRPr sz="2600">
              <a:latin typeface="Arial"/>
              <a:cs typeface="Arial"/>
            </a:endParaRPr>
          </a:p>
          <a:p>
            <a:pPr marL="355600" marR="178435" indent="-3429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35" dirty="0">
                <a:solidFill>
                  <a:srgbClr val="1F497D"/>
                </a:solidFill>
                <a:latin typeface="Arial"/>
                <a:cs typeface="Arial"/>
              </a:rPr>
              <a:t>20-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30%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600" spc="-1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6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1F497D"/>
                </a:solidFill>
                <a:latin typeface="Arial"/>
                <a:cs typeface="Arial"/>
              </a:rPr>
              <a:t>total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volume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160475"/>
            <a:ext cx="4888725" cy="50891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" y="882396"/>
            <a:ext cx="4131551" cy="3703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FUNCTIONAL</a:t>
            </a:r>
            <a:r>
              <a:rPr spc="-125" dirty="0"/>
              <a:t> </a:t>
            </a:r>
            <a:r>
              <a:rPr spc="-270" dirty="0"/>
              <a:t>BASICS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86103"/>
            <a:ext cx="6471920" cy="1490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70" dirty="0">
                <a:solidFill>
                  <a:srgbClr val="1F497D"/>
                </a:solidFill>
                <a:latin typeface="Arial"/>
                <a:cs typeface="Arial"/>
              </a:rPr>
              <a:t>Function</a:t>
            </a:r>
            <a:r>
              <a:rPr sz="26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60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1F497D"/>
                </a:solidFill>
                <a:latin typeface="Arial"/>
                <a:cs typeface="Arial"/>
              </a:rPr>
              <a:t>molecular</a:t>
            </a:r>
            <a:r>
              <a:rPr sz="2600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1F497D"/>
                </a:solidFill>
                <a:latin typeface="Arial"/>
                <a:cs typeface="Arial"/>
              </a:rPr>
              <a:t>interaction</a:t>
            </a:r>
            <a:r>
              <a:rPr sz="26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Classify</a:t>
            </a:r>
            <a:r>
              <a:rPr sz="26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65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6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duration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7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Transient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85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Obligate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590800"/>
            <a:ext cx="4800600" cy="20574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95"/>
              </a:lnSpc>
              <a:tabLst>
                <a:tab pos="50990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Classify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65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6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6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Protein-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protein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65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Protein-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ligand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9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Protein-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ion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85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Protein-</a:t>
            </a:r>
            <a:r>
              <a:rPr sz="2200" spc="-145" dirty="0">
                <a:solidFill>
                  <a:srgbClr val="1F497D"/>
                </a:solidFill>
                <a:latin typeface="Arial"/>
                <a:cs typeface="Arial"/>
              </a:rPr>
              <a:t>DNA/RNA</a:t>
            </a:r>
            <a:r>
              <a:rPr sz="2200" spc="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endParaRPr sz="22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8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21784"/>
            <a:ext cx="304228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Classify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65" dirty="0">
                <a:solidFill>
                  <a:srgbClr val="1F497D"/>
                </a:solidFill>
                <a:latin typeface="Arial"/>
                <a:cs typeface="Arial"/>
              </a:rPr>
              <a:t>by</a:t>
            </a:r>
            <a:r>
              <a:rPr sz="26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function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8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Signaling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90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Structure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forming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8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etc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1051559"/>
            <a:ext cx="3073907" cy="417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90645"/>
            <a:ext cx="253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/>
              <a:t>ANIMATIONS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709152" y="6515124"/>
            <a:ext cx="1930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DFB2F-8E70-E96E-FC6E-5B5908109093}"/>
              </a:ext>
            </a:extLst>
          </p:cNvPr>
          <p:cNvSpPr txBox="1"/>
          <p:nvPr/>
        </p:nvSpPr>
        <p:spPr>
          <a:xfrm>
            <a:off x="1143000" y="2819400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=wJyUtbn0O5Y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xvivo.com</a:t>
            </a:r>
            <a:r>
              <a:rPr lang="en-US" dirty="0"/>
              <a:t>/</a:t>
            </a:r>
            <a:r>
              <a:rPr lang="en-US" dirty="0" err="1"/>
              <a:t>harvard</a:t>
            </a:r>
            <a:r>
              <a:rPr lang="en-US" dirty="0"/>
              <a:t>-protein-packing/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" y="885443"/>
            <a:ext cx="6182866" cy="324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5" dirty="0"/>
              <a:t>YOUTUBE</a:t>
            </a:r>
            <a:r>
              <a:rPr sz="2800" spc="-90" dirty="0"/>
              <a:t> </a:t>
            </a:r>
            <a:r>
              <a:rPr sz="2800" spc="-275" dirty="0"/>
              <a:t>VIDEO</a:t>
            </a:r>
            <a:r>
              <a:rPr sz="2800" spc="-65" dirty="0"/>
              <a:t> </a:t>
            </a:r>
            <a:r>
              <a:rPr sz="2800" spc="-295" dirty="0"/>
              <a:t>ON</a:t>
            </a:r>
            <a:r>
              <a:rPr sz="2800" spc="-70" dirty="0"/>
              <a:t> </a:t>
            </a:r>
            <a:r>
              <a:rPr sz="2800" spc="-285" dirty="0"/>
              <a:t>CELL</a:t>
            </a:r>
            <a:r>
              <a:rPr sz="2800" spc="-60" dirty="0"/>
              <a:t> </a:t>
            </a:r>
            <a:r>
              <a:rPr sz="2800" spc="-350" dirty="0"/>
              <a:t>STRUCTURE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707628" y="6515150"/>
            <a:ext cx="19621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2518410"/>
            <a:ext cx="6781800" cy="1016000"/>
          </a:xfrm>
          <a:prstGeom prst="rect">
            <a:avLst/>
          </a:prstGeom>
          <a:solidFill>
            <a:srgbClr val="C0504D"/>
          </a:solidFill>
          <a:ln w="25400">
            <a:solidFill>
              <a:srgbClr val="8C383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4173854">
              <a:lnSpc>
                <a:spcPct val="100000"/>
              </a:lnSpc>
              <a:spcBef>
                <a:spcPts val="300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Biology: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Cell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Nucleus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sz="20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www.youtube.com/watch?v=URUJD5NEXC8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905255"/>
            <a:ext cx="6275819" cy="3703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WHY</a:t>
            </a:r>
            <a:r>
              <a:rPr spc="-90" dirty="0"/>
              <a:t> </a:t>
            </a:r>
            <a:r>
              <a:rPr spc="-325" dirty="0"/>
              <a:t>COMPUTATIONAL</a:t>
            </a:r>
            <a:r>
              <a:rPr spc="-110" dirty="0"/>
              <a:t> </a:t>
            </a:r>
            <a:r>
              <a:rPr spc="-330" dirty="0"/>
              <a:t>BIOLOGY?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241551"/>
            <a:ext cx="8328025" cy="5258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3769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6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1F497D"/>
                </a:solidFill>
                <a:latin typeface="Arial"/>
                <a:cs typeface="Arial"/>
              </a:rPr>
              <a:t>biology</a:t>
            </a:r>
            <a:r>
              <a:rPr sz="26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6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1F497D"/>
                </a:solidFill>
                <a:latin typeface="Arial"/>
                <a:cs typeface="Arial"/>
              </a:rPr>
              <a:t>particularly</a:t>
            </a:r>
            <a:r>
              <a:rPr sz="26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1F497D"/>
                </a:solidFill>
                <a:latin typeface="Arial"/>
                <a:cs typeface="Arial"/>
              </a:rPr>
              <a:t>exciting</a:t>
            </a:r>
            <a:r>
              <a:rPr sz="26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1F497D"/>
                </a:solidFill>
                <a:latin typeface="Arial"/>
                <a:cs typeface="Arial"/>
              </a:rPr>
              <a:t>today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because: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5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problems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large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enough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motivate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efficient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algorithms,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5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problems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accessible,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fresh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interesting,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70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biology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increasing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becoming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6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6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1F497D"/>
                </a:solidFill>
                <a:latin typeface="Arial"/>
                <a:cs typeface="Arial"/>
              </a:rPr>
              <a:t>biology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600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1F497D"/>
                </a:solidFill>
                <a:latin typeface="Arial"/>
                <a:cs typeface="Arial"/>
              </a:rPr>
              <a:t>increasing</a:t>
            </a:r>
            <a:r>
              <a:rPr sz="26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600" spc="-1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1F497D"/>
                </a:solidFill>
                <a:latin typeface="Arial"/>
                <a:cs typeface="Arial"/>
              </a:rPr>
              <a:t>interest</a:t>
            </a:r>
            <a:r>
              <a:rPr sz="2600" spc="-1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6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1F497D"/>
                </a:solidFill>
                <a:latin typeface="Arial"/>
                <a:cs typeface="Arial"/>
              </a:rPr>
              <a:t>both</a:t>
            </a:r>
            <a:r>
              <a:rPr sz="26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1F497D"/>
                </a:solidFill>
                <a:latin typeface="Arial"/>
                <a:cs typeface="Arial"/>
              </a:rPr>
              <a:t>life </a:t>
            </a:r>
            <a:r>
              <a:rPr sz="2600" spc="-80" dirty="0">
                <a:solidFill>
                  <a:srgbClr val="1F497D"/>
                </a:solidFill>
                <a:latin typeface="Arial"/>
                <a:cs typeface="Arial"/>
              </a:rPr>
              <a:t>science </a:t>
            </a:r>
            <a:r>
              <a:rPr sz="2600" spc="-4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6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1F497D"/>
                </a:solidFill>
                <a:latin typeface="Arial"/>
                <a:cs typeface="Arial"/>
              </a:rPr>
              <a:t>science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departments</a:t>
            </a:r>
            <a:r>
              <a:rPr lang="en-US" sz="2600" spc="-10" dirty="0">
                <a:solidFill>
                  <a:srgbClr val="1F497D"/>
                </a:solidFill>
                <a:latin typeface="Arial"/>
                <a:cs typeface="Arial"/>
              </a:rPr>
              <a:t> (Physics, Engineering, CSE, Math..)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14" dirty="0">
                <a:solidFill>
                  <a:srgbClr val="1F497D"/>
                </a:solidFill>
                <a:latin typeface="Arial"/>
                <a:cs typeface="Arial"/>
              </a:rPr>
              <a:t>Source</a:t>
            </a:r>
            <a:r>
              <a:rPr sz="26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6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complex </a:t>
            </a:r>
            <a:r>
              <a:rPr sz="2600" spc="-55" dirty="0">
                <a:solidFill>
                  <a:srgbClr val="1F497D"/>
                </a:solidFill>
                <a:latin typeface="Arial"/>
                <a:cs typeface="Arial"/>
              </a:rPr>
              <a:t>questions</a:t>
            </a:r>
            <a:r>
              <a:rPr sz="26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6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1F497D"/>
                </a:solidFill>
                <a:latin typeface="Arial"/>
                <a:cs typeface="Arial"/>
              </a:rPr>
              <a:t>real-</a:t>
            </a:r>
            <a:r>
              <a:rPr sz="2600" dirty="0">
                <a:solidFill>
                  <a:srgbClr val="1F497D"/>
                </a:solidFill>
                <a:latin typeface="Arial"/>
                <a:cs typeface="Arial"/>
              </a:rPr>
              <a:t>life</a:t>
            </a:r>
            <a:r>
              <a:rPr sz="26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data.</a:t>
            </a:r>
            <a:endParaRPr sz="2600" dirty="0">
              <a:latin typeface="Arial"/>
              <a:cs typeface="Arial"/>
            </a:endParaRPr>
          </a:p>
          <a:p>
            <a:pPr marL="756285" marR="344805" indent="-287020">
              <a:lnSpc>
                <a:spcPct val="100000"/>
              </a:lnSpc>
              <a:spcBef>
                <a:spcPts val="54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2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problem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ideas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1F497D"/>
                </a:solidFill>
                <a:latin typeface="Arial"/>
                <a:cs typeface="Arial"/>
              </a:rPr>
              <a:t>go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from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biology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1F497D"/>
                </a:solidFill>
                <a:latin typeface="Arial"/>
                <a:cs typeface="Arial"/>
              </a:rPr>
              <a:t>CS: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e.g.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fragment 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assembly,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sequence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analysis,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algorithms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for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phylogenic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trees.</a:t>
            </a:r>
            <a:endParaRPr sz="2200" dirty="0">
              <a:latin typeface="Arial"/>
              <a:cs typeface="Arial"/>
            </a:endParaRPr>
          </a:p>
          <a:p>
            <a:pPr marL="756285" marR="330835" indent="-287020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30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problem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ideas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1F497D"/>
                </a:solidFill>
                <a:latin typeface="Arial"/>
                <a:cs typeface="Arial"/>
              </a:rPr>
              <a:t>go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from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1F497D"/>
                </a:solidFill>
                <a:latin typeface="Arial"/>
                <a:cs typeface="Arial"/>
              </a:rPr>
              <a:t>CS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biology: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e.g.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sequencing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by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hybridization,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1F497D"/>
                </a:solidFill>
                <a:latin typeface="Arial"/>
                <a:cs typeface="Arial"/>
              </a:rPr>
              <a:t>DNA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computing.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59" y="885443"/>
            <a:ext cx="8968740" cy="325120"/>
            <a:chOff x="175259" y="885443"/>
            <a:chExt cx="8968740" cy="325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9" y="885443"/>
              <a:ext cx="3921251" cy="3246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4551" y="885443"/>
              <a:ext cx="835151" cy="3246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7659" y="885443"/>
              <a:ext cx="2078735" cy="32461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10" dirty="0"/>
              <a:t>COMPUTER</a:t>
            </a:r>
            <a:r>
              <a:rPr sz="2800" spc="-85" dirty="0"/>
              <a:t> </a:t>
            </a:r>
            <a:r>
              <a:rPr sz="2800" spc="-270" dirty="0"/>
              <a:t>SCIENTIST</a:t>
            </a:r>
            <a:r>
              <a:rPr sz="2800" spc="-55" dirty="0"/>
              <a:t> </a:t>
            </a:r>
            <a:r>
              <a:rPr sz="2800" spc="-325" dirty="0"/>
              <a:t>VS</a:t>
            </a:r>
            <a:r>
              <a:rPr sz="2800" spc="-70" dirty="0"/>
              <a:t> </a:t>
            </a:r>
            <a:r>
              <a:rPr sz="2800" spc="-265" dirty="0"/>
              <a:t>BIOLOGIST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3540" y="1159279"/>
            <a:ext cx="8446135" cy="479234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Similarity:</a:t>
            </a:r>
            <a:endParaRPr sz="2600">
              <a:latin typeface="Arial"/>
              <a:cs typeface="Arial"/>
            </a:endParaRPr>
          </a:p>
          <a:p>
            <a:pPr marL="756285" marR="5080" indent="-287020">
              <a:lnSpc>
                <a:spcPts val="2380"/>
              </a:lnSpc>
              <a:spcBef>
                <a:spcPts val="57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40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1F497D"/>
                </a:solidFill>
                <a:latin typeface="Arial"/>
                <a:cs typeface="Arial"/>
              </a:rPr>
              <a:t>There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different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types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life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(biologists,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ecologists,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medical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doctors,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etc.),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just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as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there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different 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types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(algorists,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software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engineers,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statisticians,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etc.).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8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600" spc="-125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6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cultural</a:t>
            </a:r>
            <a:r>
              <a:rPr sz="2600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F497D"/>
                </a:solidFill>
                <a:latin typeface="Arial"/>
                <a:cs typeface="Arial"/>
              </a:rPr>
              <a:t>differences</a:t>
            </a:r>
            <a:endParaRPr sz="2600">
              <a:latin typeface="Arial"/>
              <a:cs typeface="Arial"/>
            </a:endParaRPr>
          </a:p>
          <a:p>
            <a:pPr marL="756285" marR="1035050" indent="-287020">
              <a:lnSpc>
                <a:spcPts val="2380"/>
              </a:lnSpc>
              <a:spcBef>
                <a:spcPts val="58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90" dirty="0">
                <a:solidFill>
                  <a:srgbClr val="DBE5F1"/>
                </a:solidFill>
                <a:latin typeface="Times New Roman"/>
                <a:cs typeface="Times New Roman"/>
              </a:rPr>
              <a:t>  </a:t>
            </a:r>
            <a:r>
              <a:rPr sz="2300" i="1" u="sng" spc="-11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Nothing</a:t>
            </a:r>
            <a:r>
              <a:rPr sz="2300" i="1" u="sng" spc="-6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7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is</a:t>
            </a:r>
            <a:r>
              <a:rPr sz="2300" i="1" u="sng" spc="-8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15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ever</a:t>
            </a:r>
            <a:r>
              <a:rPr sz="2300" i="1" u="sng" spc="-5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114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completely</a:t>
            </a:r>
            <a:r>
              <a:rPr sz="2300" i="1" u="sng" spc="-7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5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true</a:t>
            </a:r>
            <a:r>
              <a:rPr sz="2300" i="1" u="sng" spc="-7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8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or</a:t>
            </a:r>
            <a:r>
              <a:rPr sz="2300" i="1" u="sng" spc="-3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8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false</a:t>
            </a:r>
            <a:r>
              <a:rPr sz="2300" i="1" u="sng" spc="-10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2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in</a:t>
            </a:r>
            <a:r>
              <a:rPr sz="2300" i="1" u="sng" spc="-5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 </a:t>
            </a:r>
            <a:r>
              <a:rPr sz="2300" i="1" u="sng" spc="-11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cs typeface="Arial"/>
              </a:rPr>
              <a:t>biology</a:t>
            </a:r>
            <a:r>
              <a:rPr sz="2200" i="1" spc="-110" dirty="0">
                <a:solidFill>
                  <a:srgbClr val="1F497D"/>
                </a:solidFill>
                <a:latin typeface="Arial"/>
                <a:cs typeface="Arial"/>
              </a:rPr>
              <a:t>,</a:t>
            </a:r>
            <a:r>
              <a:rPr sz="2200" i="1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1F497D"/>
                </a:solidFill>
                <a:latin typeface="Arial"/>
                <a:cs typeface="Arial"/>
              </a:rPr>
              <a:t>where </a:t>
            </a:r>
            <a:r>
              <a:rPr sz="2200" i="1" spc="-55" dirty="0">
                <a:solidFill>
                  <a:srgbClr val="1F497D"/>
                </a:solidFill>
                <a:latin typeface="Arial"/>
                <a:cs typeface="Arial"/>
              </a:rPr>
              <a:t>everything</a:t>
            </a:r>
            <a:r>
              <a:rPr sz="2200" i="1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200" i="1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1F497D"/>
                </a:solidFill>
                <a:latin typeface="Arial"/>
                <a:cs typeface="Arial"/>
              </a:rPr>
              <a:t>either</a:t>
            </a:r>
            <a:r>
              <a:rPr sz="2200" i="1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1F497D"/>
                </a:solidFill>
                <a:latin typeface="Arial"/>
                <a:cs typeface="Arial"/>
              </a:rPr>
              <a:t>true</a:t>
            </a:r>
            <a:r>
              <a:rPr sz="2200" i="1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2200" i="1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25" dirty="0">
                <a:solidFill>
                  <a:srgbClr val="1F497D"/>
                </a:solidFill>
                <a:latin typeface="Arial"/>
                <a:cs typeface="Arial"/>
              </a:rPr>
              <a:t>false</a:t>
            </a:r>
            <a:r>
              <a:rPr sz="2200" i="1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200" i="1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45" dirty="0">
                <a:solidFill>
                  <a:srgbClr val="1F497D"/>
                </a:solidFill>
                <a:latin typeface="Arial"/>
                <a:cs typeface="Arial"/>
              </a:rPr>
              <a:t>computer</a:t>
            </a:r>
            <a:r>
              <a:rPr sz="2200" i="1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-65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r>
              <a:rPr sz="2200" i="1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i="1" spc="365" dirty="0">
                <a:solidFill>
                  <a:srgbClr val="1F497D"/>
                </a:solidFill>
                <a:latin typeface="Arial"/>
                <a:cs typeface="Arial"/>
              </a:rPr>
              <a:t>/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mathematics.</a:t>
            </a:r>
            <a:endParaRPr sz="2200">
              <a:latin typeface="Arial"/>
              <a:cs typeface="Arial"/>
            </a:endParaRPr>
          </a:p>
          <a:p>
            <a:pPr marL="756285" marR="208915" indent="-287020">
              <a:lnSpc>
                <a:spcPts val="2380"/>
              </a:lnSpc>
              <a:spcBef>
                <a:spcPts val="515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34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Biologists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comfortable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with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idea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that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all</a:t>
            </a:r>
            <a:r>
              <a:rPr sz="22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data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has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errors;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computer 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not.</a:t>
            </a:r>
            <a:endParaRPr sz="2200">
              <a:latin typeface="Arial"/>
              <a:cs typeface="Arial"/>
            </a:endParaRPr>
          </a:p>
          <a:p>
            <a:pPr marL="756285" marR="173990" indent="-287020">
              <a:lnSpc>
                <a:spcPts val="2380"/>
              </a:lnSpc>
              <a:spcBef>
                <a:spcPts val="520"/>
              </a:spcBef>
            </a:pPr>
            <a:r>
              <a:rPr sz="150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500" spc="409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Biologists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strive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understand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very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complicated,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very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messy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natural</a:t>
            </a:r>
            <a:r>
              <a:rPr sz="2200" spc="-1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world;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computer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seek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build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their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own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clean 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organized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virtual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worlds.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2971" y="650242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C1CAD4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82600"/>
            <a:ext cx="73748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50" dirty="0"/>
              <a:t>Biologists</a:t>
            </a:r>
            <a:r>
              <a:rPr sz="2000" spc="-70" dirty="0"/>
              <a:t> </a:t>
            </a:r>
            <a:r>
              <a:rPr sz="2000" spc="-40" dirty="0"/>
              <a:t>are</a:t>
            </a:r>
            <a:r>
              <a:rPr sz="2000" spc="-70" dirty="0"/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0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45" dirty="0">
                <a:solidFill>
                  <a:srgbClr val="FF0000"/>
                </a:solidFill>
                <a:latin typeface="Arial"/>
                <a:cs typeface="Arial"/>
              </a:rPr>
              <a:t>driven</a:t>
            </a:r>
            <a:r>
              <a:rPr sz="2000" i="1" spc="-45" dirty="0">
                <a:latin typeface="Arial"/>
                <a:cs typeface="Arial"/>
              </a:rPr>
              <a:t>;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spc="-50" dirty="0"/>
              <a:t>while</a:t>
            </a:r>
            <a:r>
              <a:rPr sz="2000" spc="-85" dirty="0"/>
              <a:t> </a:t>
            </a:r>
            <a:r>
              <a:rPr sz="2000" spc="-45" dirty="0"/>
              <a:t>computer</a:t>
            </a:r>
            <a:r>
              <a:rPr sz="2000" spc="-85" dirty="0"/>
              <a:t> </a:t>
            </a:r>
            <a:r>
              <a:rPr sz="2000" spc="-30" dirty="0"/>
              <a:t>scientists</a:t>
            </a:r>
            <a:r>
              <a:rPr sz="2000" spc="-80" dirty="0"/>
              <a:t> </a:t>
            </a:r>
            <a:r>
              <a:rPr sz="2000" spc="-40" dirty="0"/>
              <a:t>are</a:t>
            </a:r>
            <a:r>
              <a:rPr sz="2000" spc="-70" dirty="0"/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algorithm </a:t>
            </a:r>
            <a:r>
              <a:rPr sz="2000" i="1" spc="-45" dirty="0">
                <a:solidFill>
                  <a:srgbClr val="FF0000"/>
                </a:solidFill>
                <a:latin typeface="Arial"/>
                <a:cs typeface="Arial"/>
              </a:rPr>
              <a:t>driven</a:t>
            </a:r>
            <a:r>
              <a:rPr sz="2000" i="1" spc="-45" dirty="0">
                <a:latin typeface="Arial"/>
                <a:cs typeface="Arial"/>
              </a:rPr>
              <a:t>.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spc="-75" dirty="0"/>
              <a:t>Although</a:t>
            </a:r>
            <a:r>
              <a:rPr sz="2000" spc="-35" dirty="0"/>
              <a:t> </a:t>
            </a:r>
            <a:r>
              <a:rPr sz="2000" spc="-95" dirty="0"/>
              <a:t>nowadays</a:t>
            </a:r>
            <a:r>
              <a:rPr sz="2000" spc="-75" dirty="0"/>
              <a:t> </a:t>
            </a:r>
            <a:r>
              <a:rPr sz="2000" spc="-254" dirty="0"/>
              <a:t>CS</a:t>
            </a:r>
            <a:r>
              <a:rPr sz="2000" spc="-40" dirty="0"/>
              <a:t> are</a:t>
            </a:r>
            <a:r>
              <a:rPr sz="2000" spc="-45" dirty="0"/>
              <a:t> </a:t>
            </a:r>
            <a:r>
              <a:rPr sz="2000" spc="-70" dirty="0"/>
              <a:t>becoming </a:t>
            </a:r>
            <a:r>
              <a:rPr sz="2000" spc="-55" dirty="0"/>
              <a:t>more</a:t>
            </a:r>
            <a:r>
              <a:rPr sz="2000" spc="-70" dirty="0"/>
              <a:t> </a:t>
            </a:r>
            <a:r>
              <a:rPr sz="2000" spc="-10" dirty="0"/>
              <a:t>data</a:t>
            </a:r>
            <a:r>
              <a:rPr sz="2000" spc="-45" dirty="0"/>
              <a:t> </a:t>
            </a:r>
            <a:r>
              <a:rPr sz="2000" spc="-10" dirty="0"/>
              <a:t>driven.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153159"/>
            <a:ext cx="7725409" cy="503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9075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Biotechnology/drug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companies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largely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driven,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while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the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computer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industry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more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engineering/marketing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driven.</a:t>
            </a:r>
            <a:endParaRPr sz="2000">
              <a:latin typeface="Arial"/>
              <a:cs typeface="Arial"/>
            </a:endParaRPr>
          </a:p>
          <a:p>
            <a:pPr marL="299085" marR="47625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35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Platonic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ideal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biologist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runs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big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laboratories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with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many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people.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Platonic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ideal</a:t>
            </a:r>
            <a:r>
              <a:rPr sz="20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computer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hacker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garage.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55"/>
              </a:spcBef>
            </a:pPr>
            <a:r>
              <a:rPr sz="16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650" spc="31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1F497D"/>
                </a:solidFill>
                <a:latin typeface="Arial"/>
                <a:cs typeface="Arial"/>
              </a:rPr>
              <a:t>Biologists</a:t>
            </a:r>
            <a:r>
              <a:rPr sz="24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4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F497D"/>
                </a:solidFill>
                <a:latin typeface="Arial"/>
                <a:cs typeface="Arial"/>
              </a:rPr>
              <a:t>much</a:t>
            </a:r>
            <a:r>
              <a:rPr sz="24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1F497D"/>
                </a:solidFill>
                <a:latin typeface="Arial"/>
                <a:cs typeface="Arial"/>
              </a:rPr>
              <a:t>more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497D"/>
                </a:solidFill>
                <a:latin typeface="Arial"/>
                <a:cs typeface="Arial"/>
              </a:rPr>
              <a:t>obsessed</a:t>
            </a:r>
            <a:r>
              <a:rPr sz="24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with</a:t>
            </a:r>
            <a:r>
              <a:rPr sz="24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497D"/>
                </a:solidFill>
                <a:latin typeface="Arial"/>
                <a:cs typeface="Arial"/>
              </a:rPr>
              <a:t>being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97D"/>
                </a:solidFill>
                <a:latin typeface="Arial"/>
                <a:cs typeface="Arial"/>
              </a:rPr>
              <a:t>first</a:t>
            </a:r>
            <a:r>
              <a:rPr sz="24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497D"/>
                </a:solidFill>
                <a:latin typeface="Arial"/>
                <a:cs typeface="Arial"/>
              </a:rPr>
              <a:t>to </a:t>
            </a:r>
            <a:r>
              <a:rPr sz="2400" spc="-80" dirty="0">
                <a:solidFill>
                  <a:srgbClr val="1F497D"/>
                </a:solidFill>
                <a:latin typeface="Arial"/>
                <a:cs typeface="Arial"/>
              </a:rPr>
              <a:t>discover</a:t>
            </a:r>
            <a:r>
              <a:rPr sz="24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F497D"/>
                </a:solidFill>
                <a:latin typeface="Arial"/>
                <a:cs typeface="Arial"/>
              </a:rPr>
              <a:t>something;</a:t>
            </a:r>
            <a:r>
              <a:rPr sz="24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497D"/>
                </a:solidFill>
                <a:latin typeface="Arial"/>
                <a:cs typeface="Arial"/>
              </a:rPr>
              <a:t>computer</a:t>
            </a:r>
            <a:r>
              <a:rPr sz="24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4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497D"/>
                </a:solidFill>
                <a:latin typeface="Arial"/>
                <a:cs typeface="Arial"/>
              </a:rPr>
              <a:t>invent</a:t>
            </a:r>
            <a:r>
              <a:rPr sz="24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1F497D"/>
                </a:solidFill>
                <a:latin typeface="Arial"/>
                <a:cs typeface="Arial"/>
              </a:rPr>
              <a:t>more </a:t>
            </a:r>
            <a:r>
              <a:rPr sz="2400" spc="-20" dirty="0">
                <a:solidFill>
                  <a:srgbClr val="1F497D"/>
                </a:solidFill>
                <a:latin typeface="Arial"/>
                <a:cs typeface="Arial"/>
              </a:rPr>
              <a:t>than </a:t>
            </a:r>
            <a:r>
              <a:rPr sz="2400" spc="-10" dirty="0">
                <a:solidFill>
                  <a:srgbClr val="1F497D"/>
                </a:solidFill>
                <a:latin typeface="Arial"/>
                <a:cs typeface="Arial"/>
              </a:rPr>
              <a:t>discover.</a:t>
            </a:r>
            <a:endParaRPr sz="2400">
              <a:latin typeface="Arial"/>
              <a:cs typeface="Arial"/>
            </a:endParaRPr>
          </a:p>
          <a:p>
            <a:pPr marL="299085" marR="857250" indent="-287020">
              <a:lnSpc>
                <a:spcPct val="100000"/>
              </a:lnSpc>
              <a:spcBef>
                <a:spcPts val="500"/>
              </a:spcBef>
              <a:tabLst>
                <a:tab pos="2990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Biologists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can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get/spend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infinitely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more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research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money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than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scientists.</a:t>
            </a:r>
            <a:endParaRPr sz="2000">
              <a:latin typeface="Arial"/>
              <a:cs typeface="Arial"/>
            </a:endParaRPr>
          </a:p>
          <a:p>
            <a:pPr marL="299085" marR="28067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Biologists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seek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publish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prestigious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journals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like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r>
              <a:rPr sz="2000" i="1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1F497D"/>
                </a:solidFill>
                <a:latin typeface="Arial"/>
                <a:cs typeface="Arial"/>
              </a:rPr>
              <a:t>and </a:t>
            </a:r>
            <a:r>
              <a:rPr sz="2000" i="1" spc="-40" dirty="0">
                <a:solidFill>
                  <a:srgbClr val="1F497D"/>
                </a:solidFill>
                <a:latin typeface="Arial"/>
                <a:cs typeface="Arial"/>
              </a:rPr>
              <a:t>Nature.</a:t>
            </a:r>
            <a:r>
              <a:rPr sz="2000" i="1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Computer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scientists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seek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to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publish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prestigious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refereed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conference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proceedings.</a:t>
            </a:r>
            <a:endParaRPr sz="2000">
              <a:latin typeface="Arial"/>
              <a:cs typeface="Arial"/>
            </a:endParaRPr>
          </a:p>
          <a:p>
            <a:pPr marL="698500" marR="774700" indent="-228600">
              <a:lnSpc>
                <a:spcPct val="100000"/>
              </a:lnSpc>
              <a:spcBef>
                <a:spcPts val="440"/>
              </a:spcBef>
            </a:pPr>
            <a:r>
              <a:rPr sz="1250" dirty="0">
                <a:solidFill>
                  <a:srgbClr val="DBE5F1"/>
                </a:solidFill>
                <a:latin typeface="Wingdings 2"/>
                <a:cs typeface="Wingdings 2"/>
              </a:rPr>
              <a:t></a:t>
            </a:r>
            <a:r>
              <a:rPr sz="1250" spc="305" dirty="0">
                <a:solidFill>
                  <a:srgbClr val="DBE5F1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F497D"/>
                </a:solidFill>
                <a:latin typeface="Arial"/>
                <a:cs typeface="Arial"/>
              </a:rPr>
              <a:t>One</a:t>
            </a:r>
            <a:r>
              <a:rPr sz="18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1F497D"/>
                </a:solidFill>
                <a:latin typeface="Arial"/>
                <a:cs typeface="Arial"/>
              </a:rPr>
              <a:t>consequence</a:t>
            </a:r>
            <a:r>
              <a:rPr sz="18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is</a:t>
            </a:r>
            <a:r>
              <a:rPr sz="18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97D"/>
                </a:solidFill>
                <a:latin typeface="Arial"/>
                <a:cs typeface="Arial"/>
              </a:rPr>
              <a:t>life</a:t>
            </a:r>
            <a:r>
              <a:rPr sz="18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r>
              <a:rPr sz="18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journals</a:t>
            </a:r>
            <a:r>
              <a:rPr sz="18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1F497D"/>
                </a:solidFill>
                <a:latin typeface="Arial"/>
                <a:cs typeface="Arial"/>
              </a:rPr>
              <a:t>get</a:t>
            </a:r>
            <a:r>
              <a:rPr sz="18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1F497D"/>
                </a:solidFill>
                <a:latin typeface="Arial"/>
                <a:cs typeface="Arial"/>
              </a:rPr>
              <a:t>refereed</a:t>
            </a:r>
            <a:r>
              <a:rPr sz="18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F497D"/>
                </a:solidFill>
                <a:latin typeface="Arial"/>
                <a:cs typeface="Arial"/>
              </a:rPr>
              <a:t>faster</a:t>
            </a:r>
            <a:r>
              <a:rPr sz="18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F497D"/>
                </a:solidFill>
                <a:latin typeface="Arial"/>
                <a:cs typeface="Arial"/>
              </a:rPr>
              <a:t>than 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computational</a:t>
            </a:r>
            <a:r>
              <a:rPr sz="1800" spc="-1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1F497D"/>
                </a:solidFill>
                <a:latin typeface="Arial"/>
                <a:cs typeface="Arial"/>
              </a:rPr>
              <a:t>science</a:t>
            </a:r>
            <a:r>
              <a:rPr sz="18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97D"/>
                </a:solidFill>
                <a:latin typeface="Arial"/>
                <a:cs typeface="Arial"/>
              </a:rPr>
              <a:t>journals.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1219" y="627208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C1CAD4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527" y="216314"/>
            <a:ext cx="731265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000000"/>
                </a:solidFill>
              </a:rPr>
              <a:t>Bioinformatics/Computational</a:t>
            </a:r>
            <a:r>
              <a:rPr sz="3500" spc="-55" dirty="0">
                <a:solidFill>
                  <a:srgbClr val="000000"/>
                </a:solidFill>
              </a:rPr>
              <a:t> </a:t>
            </a:r>
            <a:r>
              <a:rPr sz="3500" spc="-45" dirty="0">
                <a:solidFill>
                  <a:srgbClr val="000000"/>
                </a:solidFill>
              </a:rPr>
              <a:t>Biology</a:t>
            </a:r>
            <a:endParaRPr sz="3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78" y="1409278"/>
            <a:ext cx="6410325" cy="35561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02077" y="1026953"/>
            <a:ext cx="5221605" cy="97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BD4441"/>
                </a:solidFill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application</a:t>
            </a:r>
            <a:r>
              <a:rPr sz="1600" spc="-3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core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technology</a:t>
            </a:r>
            <a:r>
              <a:rPr sz="1600" spc="-4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computer</a:t>
            </a:r>
            <a:r>
              <a:rPr sz="1600" spc="-2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science,</a:t>
            </a:r>
            <a:endParaRPr sz="1600">
              <a:latin typeface="Arial"/>
              <a:cs typeface="Arial"/>
            </a:endParaRPr>
          </a:p>
          <a:p>
            <a:pPr marL="12700" marR="606425">
              <a:lnSpc>
                <a:spcPct val="100000"/>
              </a:lnSpc>
            </a:pP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e.g.</a:t>
            </a:r>
            <a:r>
              <a:rPr sz="1600" spc="-5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algorithms,</a:t>
            </a:r>
            <a:r>
              <a:rPr sz="1600" spc="-4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artificial</a:t>
            </a:r>
            <a:r>
              <a:rPr sz="1600" spc="-6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intelligence,</a:t>
            </a:r>
            <a:r>
              <a:rPr sz="1600" spc="-8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data</a:t>
            </a:r>
            <a:r>
              <a:rPr sz="1600" spc="-4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bases,</a:t>
            </a:r>
            <a:r>
              <a:rPr sz="1600" spc="-6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problems</a:t>
            </a:r>
            <a:r>
              <a:rPr sz="1600" spc="-3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arising</a:t>
            </a:r>
            <a:r>
              <a:rPr sz="1600" spc="-4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from</a:t>
            </a:r>
            <a:r>
              <a:rPr sz="1600" spc="-1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biology.</a:t>
            </a:r>
            <a:r>
              <a:rPr sz="1600" i="1" spc="-10" dirty="0">
                <a:solidFill>
                  <a:srgbClr val="BD444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8735">
              <a:lnSpc>
                <a:spcPts val="173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Biology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664" y="5778436"/>
            <a:ext cx="548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course,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Bioinformatics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≈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Computational </a:t>
            </a:r>
            <a:r>
              <a:rPr sz="1800" spc="-10" dirty="0">
                <a:latin typeface="Arial"/>
                <a:cs typeface="Arial"/>
              </a:rPr>
              <a:t>Biology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4072" y="3375545"/>
            <a:ext cx="2197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BD4441"/>
                </a:solidFill>
                <a:latin typeface="Arial"/>
                <a:cs typeface="Arial"/>
              </a:rPr>
              <a:t>(massive</a:t>
            </a:r>
            <a:r>
              <a:rPr sz="1600" i="1" spc="38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BD4441"/>
                </a:solidFill>
                <a:latin typeface="Arial"/>
                <a:cs typeface="Arial"/>
              </a:rPr>
              <a:t>data</a:t>
            </a:r>
            <a:r>
              <a:rPr sz="1600" i="1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BD4441"/>
                </a:solidFill>
                <a:latin typeface="Arial"/>
                <a:cs typeface="Arial"/>
              </a:rPr>
              <a:t>analysis, database)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612" y="2283441"/>
            <a:ext cx="33070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Biological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(2D/3D)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89" y="2238248"/>
            <a:ext cx="4333240" cy="11664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08760" marR="5080" indent="-464820">
              <a:lnSpc>
                <a:spcPct val="1042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Molecular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dynamics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(MD)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simulation </a:t>
            </a:r>
            <a:r>
              <a:rPr sz="1600" dirty="0">
                <a:latin typeface="Arial"/>
                <a:cs typeface="Arial"/>
              </a:rPr>
              <a:t>Simulation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population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dirty="0">
                <a:latin typeface="Arial"/>
                <a:cs typeface="Arial"/>
              </a:rPr>
              <a:t>Theory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Protein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folding</a:t>
            </a:r>
            <a:endParaRPr sz="1600">
              <a:latin typeface="Arial"/>
              <a:cs typeface="Arial"/>
            </a:endParaRPr>
          </a:p>
          <a:p>
            <a:pPr marL="1938020">
              <a:lnSpc>
                <a:spcPct val="100000"/>
              </a:lnSpc>
              <a:spcBef>
                <a:spcPts val="465"/>
              </a:spcBef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Bioinformatics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42588" y="3049523"/>
            <a:ext cx="3836035" cy="1858010"/>
            <a:chOff x="3942588" y="3049523"/>
            <a:chExt cx="3836035" cy="18580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588" y="3049523"/>
              <a:ext cx="3835906" cy="1857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061" y="3081756"/>
              <a:ext cx="3671138" cy="16916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25068" y="3081752"/>
              <a:ext cx="3671570" cy="1692275"/>
            </a:xfrm>
            <a:custGeom>
              <a:avLst/>
              <a:gdLst/>
              <a:ahLst/>
              <a:cxnLst/>
              <a:rect l="l" t="t" r="r" b="b"/>
              <a:pathLst>
                <a:path w="3671570" h="1692275">
                  <a:moveTo>
                    <a:pt x="0" y="845845"/>
                  </a:moveTo>
                  <a:lnTo>
                    <a:pt x="4415" y="786712"/>
                  </a:lnTo>
                  <a:lnTo>
                    <a:pt x="17469" y="728675"/>
                  </a:lnTo>
                  <a:lnTo>
                    <a:pt x="38868" y="671867"/>
                  </a:lnTo>
                  <a:lnTo>
                    <a:pt x="68323" y="616422"/>
                  </a:lnTo>
                  <a:lnTo>
                    <a:pt x="105542" y="562475"/>
                  </a:lnTo>
                  <a:lnTo>
                    <a:pt x="150233" y="510160"/>
                  </a:lnTo>
                  <a:lnTo>
                    <a:pt x="202106" y="459610"/>
                  </a:lnTo>
                  <a:lnTo>
                    <a:pt x="260870" y="410962"/>
                  </a:lnTo>
                  <a:lnTo>
                    <a:pt x="292744" y="387392"/>
                  </a:lnTo>
                  <a:lnTo>
                    <a:pt x="326232" y="364347"/>
                  </a:lnTo>
                  <a:lnTo>
                    <a:pt x="361297" y="341845"/>
                  </a:lnTo>
                  <a:lnTo>
                    <a:pt x="397902" y="319901"/>
                  </a:lnTo>
                  <a:lnTo>
                    <a:pt x="436011" y="298534"/>
                  </a:lnTo>
                  <a:lnTo>
                    <a:pt x="475589" y="277758"/>
                  </a:lnTo>
                  <a:lnTo>
                    <a:pt x="516597" y="257592"/>
                  </a:lnTo>
                  <a:lnTo>
                    <a:pt x="559001" y="238052"/>
                  </a:lnTo>
                  <a:lnTo>
                    <a:pt x="602763" y="219155"/>
                  </a:lnTo>
                  <a:lnTo>
                    <a:pt x="647847" y="200918"/>
                  </a:lnTo>
                  <a:lnTo>
                    <a:pt x="694217" y="183357"/>
                  </a:lnTo>
                  <a:lnTo>
                    <a:pt x="741837" y="166489"/>
                  </a:lnTo>
                  <a:lnTo>
                    <a:pt x="790669" y="150330"/>
                  </a:lnTo>
                  <a:lnTo>
                    <a:pt x="840678" y="134899"/>
                  </a:lnTo>
                  <a:lnTo>
                    <a:pt x="891827" y="120211"/>
                  </a:lnTo>
                  <a:lnTo>
                    <a:pt x="944080" y="106283"/>
                  </a:lnTo>
                  <a:lnTo>
                    <a:pt x="997400" y="93132"/>
                  </a:lnTo>
                  <a:lnTo>
                    <a:pt x="1051751" y="80775"/>
                  </a:lnTo>
                  <a:lnTo>
                    <a:pt x="1107097" y="69229"/>
                  </a:lnTo>
                  <a:lnTo>
                    <a:pt x="1163400" y="58510"/>
                  </a:lnTo>
                  <a:lnTo>
                    <a:pt x="1220626" y="48634"/>
                  </a:lnTo>
                  <a:lnTo>
                    <a:pt x="1278737" y="39620"/>
                  </a:lnTo>
                  <a:lnTo>
                    <a:pt x="1337697" y="31484"/>
                  </a:lnTo>
                  <a:lnTo>
                    <a:pt x="1397469" y="24242"/>
                  </a:lnTo>
                  <a:lnTo>
                    <a:pt x="1458017" y="17911"/>
                  </a:lnTo>
                  <a:lnTo>
                    <a:pt x="1519306" y="12508"/>
                  </a:lnTo>
                  <a:lnTo>
                    <a:pt x="1581297" y="8049"/>
                  </a:lnTo>
                  <a:lnTo>
                    <a:pt x="1643956" y="4553"/>
                  </a:lnTo>
                  <a:lnTo>
                    <a:pt x="1707245" y="2034"/>
                  </a:lnTo>
                  <a:lnTo>
                    <a:pt x="1771128" y="511"/>
                  </a:lnTo>
                  <a:lnTo>
                    <a:pt x="1835569" y="0"/>
                  </a:lnTo>
                  <a:lnTo>
                    <a:pt x="1900009" y="511"/>
                  </a:lnTo>
                  <a:lnTo>
                    <a:pt x="1963893" y="2034"/>
                  </a:lnTo>
                  <a:lnTo>
                    <a:pt x="2027181" y="4553"/>
                  </a:lnTo>
                  <a:lnTo>
                    <a:pt x="2089840" y="8049"/>
                  </a:lnTo>
                  <a:lnTo>
                    <a:pt x="2151831" y="12508"/>
                  </a:lnTo>
                  <a:lnTo>
                    <a:pt x="2213119" y="17911"/>
                  </a:lnTo>
                  <a:lnTo>
                    <a:pt x="2273667" y="24242"/>
                  </a:lnTo>
                  <a:lnTo>
                    <a:pt x="2333440" y="31484"/>
                  </a:lnTo>
                  <a:lnTo>
                    <a:pt x="2392399" y="39620"/>
                  </a:lnTo>
                  <a:lnTo>
                    <a:pt x="2450510" y="48634"/>
                  </a:lnTo>
                  <a:lnTo>
                    <a:pt x="2507735" y="58510"/>
                  </a:lnTo>
                  <a:lnTo>
                    <a:pt x="2564038" y="69229"/>
                  </a:lnTo>
                  <a:lnTo>
                    <a:pt x="2619384" y="80775"/>
                  </a:lnTo>
                  <a:lnTo>
                    <a:pt x="2673734" y="93132"/>
                  </a:lnTo>
                  <a:lnTo>
                    <a:pt x="2727054" y="106283"/>
                  </a:lnTo>
                  <a:lnTo>
                    <a:pt x="2779307" y="120211"/>
                  </a:lnTo>
                  <a:lnTo>
                    <a:pt x="2830455" y="134899"/>
                  </a:lnTo>
                  <a:lnTo>
                    <a:pt x="2880464" y="150330"/>
                  </a:lnTo>
                  <a:lnTo>
                    <a:pt x="2929296" y="166489"/>
                  </a:lnTo>
                  <a:lnTo>
                    <a:pt x="2976915" y="183357"/>
                  </a:lnTo>
                  <a:lnTo>
                    <a:pt x="3023285" y="200918"/>
                  </a:lnTo>
                  <a:lnTo>
                    <a:pt x="3068368" y="219155"/>
                  </a:lnTo>
                  <a:lnTo>
                    <a:pt x="3112130" y="238052"/>
                  </a:lnTo>
                  <a:lnTo>
                    <a:pt x="3154533" y="257592"/>
                  </a:lnTo>
                  <a:lnTo>
                    <a:pt x="3195542" y="277758"/>
                  </a:lnTo>
                  <a:lnTo>
                    <a:pt x="3235118" y="298534"/>
                  </a:lnTo>
                  <a:lnTo>
                    <a:pt x="3273228" y="319901"/>
                  </a:lnTo>
                  <a:lnTo>
                    <a:pt x="3309832" y="341845"/>
                  </a:lnTo>
                  <a:lnTo>
                    <a:pt x="3344897" y="364347"/>
                  </a:lnTo>
                  <a:lnTo>
                    <a:pt x="3378384" y="387392"/>
                  </a:lnTo>
                  <a:lnTo>
                    <a:pt x="3410258" y="410962"/>
                  </a:lnTo>
                  <a:lnTo>
                    <a:pt x="3440483" y="435040"/>
                  </a:lnTo>
                  <a:lnTo>
                    <a:pt x="3495836" y="484656"/>
                  </a:lnTo>
                  <a:lnTo>
                    <a:pt x="3544154" y="536105"/>
                  </a:lnTo>
                  <a:lnTo>
                    <a:pt x="3585145" y="589253"/>
                  </a:lnTo>
                  <a:lnTo>
                    <a:pt x="3618518" y="643965"/>
                  </a:lnTo>
                  <a:lnTo>
                    <a:pt x="3643981" y="700109"/>
                  </a:lnTo>
                  <a:lnTo>
                    <a:pt x="3661244" y="757548"/>
                  </a:lnTo>
                  <a:lnTo>
                    <a:pt x="3670015" y="816150"/>
                  </a:lnTo>
                  <a:lnTo>
                    <a:pt x="3671125" y="845845"/>
                  </a:lnTo>
                  <a:lnTo>
                    <a:pt x="3670015" y="875540"/>
                  </a:lnTo>
                  <a:lnTo>
                    <a:pt x="3661244" y="934142"/>
                  </a:lnTo>
                  <a:lnTo>
                    <a:pt x="3643981" y="991581"/>
                  </a:lnTo>
                  <a:lnTo>
                    <a:pt x="3618518" y="1047724"/>
                  </a:lnTo>
                  <a:lnTo>
                    <a:pt x="3585145" y="1102437"/>
                  </a:lnTo>
                  <a:lnTo>
                    <a:pt x="3544154" y="1155585"/>
                  </a:lnTo>
                  <a:lnTo>
                    <a:pt x="3495836" y="1207034"/>
                  </a:lnTo>
                  <a:lnTo>
                    <a:pt x="3440483" y="1256650"/>
                  </a:lnTo>
                  <a:lnTo>
                    <a:pt x="3410258" y="1280728"/>
                  </a:lnTo>
                  <a:lnTo>
                    <a:pt x="3378384" y="1304298"/>
                  </a:lnTo>
                  <a:lnTo>
                    <a:pt x="3344897" y="1327343"/>
                  </a:lnTo>
                  <a:lnTo>
                    <a:pt x="3309832" y="1349845"/>
                  </a:lnTo>
                  <a:lnTo>
                    <a:pt x="3273228" y="1371788"/>
                  </a:lnTo>
                  <a:lnTo>
                    <a:pt x="3235118" y="1393156"/>
                  </a:lnTo>
                  <a:lnTo>
                    <a:pt x="3195542" y="1413931"/>
                  </a:lnTo>
                  <a:lnTo>
                    <a:pt x="3154533" y="1434097"/>
                  </a:lnTo>
                  <a:lnTo>
                    <a:pt x="3112130" y="1453637"/>
                  </a:lnTo>
                  <a:lnTo>
                    <a:pt x="3068368" y="1472534"/>
                  </a:lnTo>
                  <a:lnTo>
                    <a:pt x="3023285" y="1490772"/>
                  </a:lnTo>
                  <a:lnTo>
                    <a:pt x="2976915" y="1508333"/>
                  </a:lnTo>
                  <a:lnTo>
                    <a:pt x="2929296" y="1525201"/>
                  </a:lnTo>
                  <a:lnTo>
                    <a:pt x="2880464" y="1541359"/>
                  </a:lnTo>
                  <a:lnTo>
                    <a:pt x="2830455" y="1556791"/>
                  </a:lnTo>
                  <a:lnTo>
                    <a:pt x="2779307" y="1571479"/>
                  </a:lnTo>
                  <a:lnTo>
                    <a:pt x="2727054" y="1585407"/>
                  </a:lnTo>
                  <a:lnTo>
                    <a:pt x="2673734" y="1598558"/>
                  </a:lnTo>
                  <a:lnTo>
                    <a:pt x="2619384" y="1610915"/>
                  </a:lnTo>
                  <a:lnTo>
                    <a:pt x="2564038" y="1622461"/>
                  </a:lnTo>
                  <a:lnTo>
                    <a:pt x="2507735" y="1633180"/>
                  </a:lnTo>
                  <a:lnTo>
                    <a:pt x="2450510" y="1643055"/>
                  </a:lnTo>
                  <a:lnTo>
                    <a:pt x="2392399" y="1652070"/>
                  </a:lnTo>
                  <a:lnTo>
                    <a:pt x="2333440" y="1660206"/>
                  </a:lnTo>
                  <a:lnTo>
                    <a:pt x="2273667" y="1667448"/>
                  </a:lnTo>
                  <a:lnTo>
                    <a:pt x="2213119" y="1673779"/>
                  </a:lnTo>
                  <a:lnTo>
                    <a:pt x="2151831" y="1679182"/>
                  </a:lnTo>
                  <a:lnTo>
                    <a:pt x="2089840" y="1683640"/>
                  </a:lnTo>
                  <a:lnTo>
                    <a:pt x="2027181" y="1687137"/>
                  </a:lnTo>
                  <a:lnTo>
                    <a:pt x="1963893" y="1689655"/>
                  </a:lnTo>
                  <a:lnTo>
                    <a:pt x="1900009" y="1691179"/>
                  </a:lnTo>
                  <a:lnTo>
                    <a:pt x="1835569" y="1691690"/>
                  </a:lnTo>
                  <a:lnTo>
                    <a:pt x="1771128" y="1691179"/>
                  </a:lnTo>
                  <a:lnTo>
                    <a:pt x="1707245" y="1689655"/>
                  </a:lnTo>
                  <a:lnTo>
                    <a:pt x="1643956" y="1687137"/>
                  </a:lnTo>
                  <a:lnTo>
                    <a:pt x="1581297" y="1683640"/>
                  </a:lnTo>
                  <a:lnTo>
                    <a:pt x="1519306" y="1679182"/>
                  </a:lnTo>
                  <a:lnTo>
                    <a:pt x="1458017" y="1673779"/>
                  </a:lnTo>
                  <a:lnTo>
                    <a:pt x="1397469" y="1667448"/>
                  </a:lnTo>
                  <a:lnTo>
                    <a:pt x="1337697" y="1660206"/>
                  </a:lnTo>
                  <a:lnTo>
                    <a:pt x="1278737" y="1652070"/>
                  </a:lnTo>
                  <a:lnTo>
                    <a:pt x="1220626" y="1643055"/>
                  </a:lnTo>
                  <a:lnTo>
                    <a:pt x="1163400" y="1633180"/>
                  </a:lnTo>
                  <a:lnTo>
                    <a:pt x="1107097" y="1622461"/>
                  </a:lnTo>
                  <a:lnTo>
                    <a:pt x="1051751" y="1610915"/>
                  </a:lnTo>
                  <a:lnTo>
                    <a:pt x="997400" y="1598558"/>
                  </a:lnTo>
                  <a:lnTo>
                    <a:pt x="944080" y="1585407"/>
                  </a:lnTo>
                  <a:lnTo>
                    <a:pt x="891827" y="1571479"/>
                  </a:lnTo>
                  <a:lnTo>
                    <a:pt x="840678" y="1556791"/>
                  </a:lnTo>
                  <a:lnTo>
                    <a:pt x="790669" y="1541359"/>
                  </a:lnTo>
                  <a:lnTo>
                    <a:pt x="741837" y="1525201"/>
                  </a:lnTo>
                  <a:lnTo>
                    <a:pt x="694217" y="1508333"/>
                  </a:lnTo>
                  <a:lnTo>
                    <a:pt x="647847" y="1490772"/>
                  </a:lnTo>
                  <a:lnTo>
                    <a:pt x="602763" y="1472534"/>
                  </a:lnTo>
                  <a:lnTo>
                    <a:pt x="559001" y="1453637"/>
                  </a:lnTo>
                  <a:lnTo>
                    <a:pt x="516597" y="1434097"/>
                  </a:lnTo>
                  <a:lnTo>
                    <a:pt x="475589" y="1413931"/>
                  </a:lnTo>
                  <a:lnTo>
                    <a:pt x="436011" y="1393156"/>
                  </a:lnTo>
                  <a:lnTo>
                    <a:pt x="397902" y="1371788"/>
                  </a:lnTo>
                  <a:lnTo>
                    <a:pt x="361297" y="1349845"/>
                  </a:lnTo>
                  <a:lnTo>
                    <a:pt x="326232" y="1327343"/>
                  </a:lnTo>
                  <a:lnTo>
                    <a:pt x="292744" y="1304298"/>
                  </a:lnTo>
                  <a:lnTo>
                    <a:pt x="260870" y="1280728"/>
                  </a:lnTo>
                  <a:lnTo>
                    <a:pt x="230645" y="1256650"/>
                  </a:lnTo>
                  <a:lnTo>
                    <a:pt x="175290" y="1207034"/>
                  </a:lnTo>
                  <a:lnTo>
                    <a:pt x="126972" y="1155585"/>
                  </a:lnTo>
                  <a:lnTo>
                    <a:pt x="85980" y="1102437"/>
                  </a:lnTo>
                  <a:lnTo>
                    <a:pt x="52607" y="1047724"/>
                  </a:lnTo>
                  <a:lnTo>
                    <a:pt x="27143" y="991581"/>
                  </a:lnTo>
                  <a:lnTo>
                    <a:pt x="9881" y="934142"/>
                  </a:lnTo>
                  <a:lnTo>
                    <a:pt x="1110" y="875540"/>
                  </a:lnTo>
                  <a:lnTo>
                    <a:pt x="0" y="845845"/>
                  </a:lnTo>
                  <a:close/>
                </a:path>
              </a:pathLst>
            </a:custGeom>
            <a:ln w="9994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0740" y="3509877"/>
            <a:ext cx="331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(looking</a:t>
            </a:r>
            <a:r>
              <a:rPr sz="1600" spc="-4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at</a:t>
            </a:r>
            <a:r>
              <a:rPr sz="1600" spc="-1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biology</a:t>
            </a:r>
            <a:r>
              <a:rPr sz="1600" spc="-4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as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system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often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using</a:t>
            </a:r>
            <a:r>
              <a:rPr sz="1600" spc="-6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network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structures)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8359" y="3149600"/>
            <a:ext cx="1757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Systems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Biology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5147" y="3854196"/>
            <a:ext cx="4079875" cy="1737360"/>
            <a:chOff x="1565147" y="3854196"/>
            <a:chExt cx="4079875" cy="17373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5147" y="3854196"/>
              <a:ext cx="4079747" cy="17373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647" y="3886200"/>
              <a:ext cx="3914952" cy="15720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7645" y="3886202"/>
              <a:ext cx="3915410" cy="1572260"/>
            </a:xfrm>
            <a:custGeom>
              <a:avLst/>
              <a:gdLst/>
              <a:ahLst/>
              <a:cxnLst/>
              <a:rect l="l" t="t" r="r" b="b"/>
              <a:pathLst>
                <a:path w="3915410" h="1572260">
                  <a:moveTo>
                    <a:pt x="0" y="786028"/>
                  </a:moveTo>
                  <a:lnTo>
                    <a:pt x="4515" y="732212"/>
                  </a:lnTo>
                  <a:lnTo>
                    <a:pt x="17869" y="679369"/>
                  </a:lnTo>
                  <a:lnTo>
                    <a:pt x="39768" y="627616"/>
                  </a:lnTo>
                  <a:lnTo>
                    <a:pt x="69922" y="577070"/>
                  </a:lnTo>
                  <a:lnTo>
                    <a:pt x="108039" y="527850"/>
                  </a:lnTo>
                  <a:lnTo>
                    <a:pt x="153827" y="480070"/>
                  </a:lnTo>
                  <a:lnTo>
                    <a:pt x="206995" y="433849"/>
                  </a:lnTo>
                  <a:lnTo>
                    <a:pt x="267252" y="389304"/>
                  </a:lnTo>
                  <a:lnTo>
                    <a:pt x="299947" y="367697"/>
                  </a:lnTo>
                  <a:lnTo>
                    <a:pt x="334305" y="346552"/>
                  </a:lnTo>
                  <a:lnTo>
                    <a:pt x="370289" y="325885"/>
                  </a:lnTo>
                  <a:lnTo>
                    <a:pt x="407863" y="305709"/>
                  </a:lnTo>
                  <a:lnTo>
                    <a:pt x="446991" y="286041"/>
                  </a:lnTo>
                  <a:lnTo>
                    <a:pt x="487636" y="266894"/>
                  </a:lnTo>
                  <a:lnTo>
                    <a:pt x="529761" y="248283"/>
                  </a:lnTo>
                  <a:lnTo>
                    <a:pt x="573330" y="230222"/>
                  </a:lnTo>
                  <a:lnTo>
                    <a:pt x="618307" y="212727"/>
                  </a:lnTo>
                  <a:lnTo>
                    <a:pt x="664655" y="195811"/>
                  </a:lnTo>
                  <a:lnTo>
                    <a:pt x="712338" y="179490"/>
                  </a:lnTo>
                  <a:lnTo>
                    <a:pt x="761319" y="163778"/>
                  </a:lnTo>
                  <a:lnTo>
                    <a:pt x="811562" y="148690"/>
                  </a:lnTo>
                  <a:lnTo>
                    <a:pt x="863031" y="134241"/>
                  </a:lnTo>
                  <a:lnTo>
                    <a:pt x="915688" y="120444"/>
                  </a:lnTo>
                  <a:lnTo>
                    <a:pt x="969499" y="107315"/>
                  </a:lnTo>
                  <a:lnTo>
                    <a:pt x="1024425" y="94869"/>
                  </a:lnTo>
                  <a:lnTo>
                    <a:pt x="1080431" y="83119"/>
                  </a:lnTo>
                  <a:lnTo>
                    <a:pt x="1137480" y="72081"/>
                  </a:lnTo>
                  <a:lnTo>
                    <a:pt x="1195536" y="61770"/>
                  </a:lnTo>
                  <a:lnTo>
                    <a:pt x="1254563" y="52199"/>
                  </a:lnTo>
                  <a:lnTo>
                    <a:pt x="1314523" y="43383"/>
                  </a:lnTo>
                  <a:lnTo>
                    <a:pt x="1375381" y="35338"/>
                  </a:lnTo>
                  <a:lnTo>
                    <a:pt x="1437100" y="28077"/>
                  </a:lnTo>
                  <a:lnTo>
                    <a:pt x="1499644" y="21616"/>
                  </a:lnTo>
                  <a:lnTo>
                    <a:pt x="1562975" y="15969"/>
                  </a:lnTo>
                  <a:lnTo>
                    <a:pt x="1627059" y="11150"/>
                  </a:lnTo>
                  <a:lnTo>
                    <a:pt x="1691857" y="7175"/>
                  </a:lnTo>
                  <a:lnTo>
                    <a:pt x="1757335" y="4058"/>
                  </a:lnTo>
                  <a:lnTo>
                    <a:pt x="1823455" y="1813"/>
                  </a:lnTo>
                  <a:lnTo>
                    <a:pt x="1890181" y="455"/>
                  </a:lnTo>
                  <a:lnTo>
                    <a:pt x="1957476" y="0"/>
                  </a:lnTo>
                  <a:lnTo>
                    <a:pt x="2024771" y="455"/>
                  </a:lnTo>
                  <a:lnTo>
                    <a:pt x="2091497" y="1813"/>
                  </a:lnTo>
                  <a:lnTo>
                    <a:pt x="2157617" y="4058"/>
                  </a:lnTo>
                  <a:lnTo>
                    <a:pt x="2223095" y="7175"/>
                  </a:lnTo>
                  <a:lnTo>
                    <a:pt x="2287893" y="11150"/>
                  </a:lnTo>
                  <a:lnTo>
                    <a:pt x="2351977" y="15969"/>
                  </a:lnTo>
                  <a:lnTo>
                    <a:pt x="2415308" y="21616"/>
                  </a:lnTo>
                  <a:lnTo>
                    <a:pt x="2477852" y="28077"/>
                  </a:lnTo>
                  <a:lnTo>
                    <a:pt x="2539571" y="35338"/>
                  </a:lnTo>
                  <a:lnTo>
                    <a:pt x="2600429" y="43383"/>
                  </a:lnTo>
                  <a:lnTo>
                    <a:pt x="2660389" y="52199"/>
                  </a:lnTo>
                  <a:lnTo>
                    <a:pt x="2719415" y="61770"/>
                  </a:lnTo>
                  <a:lnTo>
                    <a:pt x="2777471" y="72081"/>
                  </a:lnTo>
                  <a:lnTo>
                    <a:pt x="2834521" y="83119"/>
                  </a:lnTo>
                  <a:lnTo>
                    <a:pt x="2890527" y="94869"/>
                  </a:lnTo>
                  <a:lnTo>
                    <a:pt x="2945453" y="107315"/>
                  </a:lnTo>
                  <a:lnTo>
                    <a:pt x="2999263" y="120444"/>
                  </a:lnTo>
                  <a:lnTo>
                    <a:pt x="3051921" y="134241"/>
                  </a:lnTo>
                  <a:lnTo>
                    <a:pt x="3103390" y="148690"/>
                  </a:lnTo>
                  <a:lnTo>
                    <a:pt x="3153633" y="163778"/>
                  </a:lnTo>
                  <a:lnTo>
                    <a:pt x="3202614" y="179490"/>
                  </a:lnTo>
                  <a:lnTo>
                    <a:pt x="3250297" y="195811"/>
                  </a:lnTo>
                  <a:lnTo>
                    <a:pt x="3296645" y="212727"/>
                  </a:lnTo>
                  <a:lnTo>
                    <a:pt x="3341622" y="230222"/>
                  </a:lnTo>
                  <a:lnTo>
                    <a:pt x="3385191" y="248283"/>
                  </a:lnTo>
                  <a:lnTo>
                    <a:pt x="3427316" y="266894"/>
                  </a:lnTo>
                  <a:lnTo>
                    <a:pt x="3467961" y="286041"/>
                  </a:lnTo>
                  <a:lnTo>
                    <a:pt x="3507088" y="305709"/>
                  </a:lnTo>
                  <a:lnTo>
                    <a:pt x="3544663" y="325885"/>
                  </a:lnTo>
                  <a:lnTo>
                    <a:pt x="3580647" y="346552"/>
                  </a:lnTo>
                  <a:lnTo>
                    <a:pt x="3615005" y="367697"/>
                  </a:lnTo>
                  <a:lnTo>
                    <a:pt x="3647700" y="389304"/>
                  </a:lnTo>
                  <a:lnTo>
                    <a:pt x="3707956" y="433849"/>
                  </a:lnTo>
                  <a:lnTo>
                    <a:pt x="3761125" y="480070"/>
                  </a:lnTo>
                  <a:lnTo>
                    <a:pt x="3806913" y="527850"/>
                  </a:lnTo>
                  <a:lnTo>
                    <a:pt x="3845030" y="577070"/>
                  </a:lnTo>
                  <a:lnTo>
                    <a:pt x="3875183" y="627616"/>
                  </a:lnTo>
                  <a:lnTo>
                    <a:pt x="3897083" y="679369"/>
                  </a:lnTo>
                  <a:lnTo>
                    <a:pt x="3910436" y="732212"/>
                  </a:lnTo>
                  <a:lnTo>
                    <a:pt x="3914952" y="786028"/>
                  </a:lnTo>
                  <a:lnTo>
                    <a:pt x="3913817" y="813050"/>
                  </a:lnTo>
                  <a:lnTo>
                    <a:pt x="3904846" y="866395"/>
                  </a:lnTo>
                  <a:lnTo>
                    <a:pt x="3887183" y="918707"/>
                  </a:lnTo>
                  <a:lnTo>
                    <a:pt x="3861120" y="969871"/>
                  </a:lnTo>
                  <a:lnTo>
                    <a:pt x="3826948" y="1019769"/>
                  </a:lnTo>
                  <a:lnTo>
                    <a:pt x="3784959" y="1068283"/>
                  </a:lnTo>
                  <a:lnTo>
                    <a:pt x="3735445" y="1115298"/>
                  </a:lnTo>
                  <a:lnTo>
                    <a:pt x="3678696" y="1160696"/>
                  </a:lnTo>
                  <a:lnTo>
                    <a:pt x="3615005" y="1204359"/>
                  </a:lnTo>
                  <a:lnTo>
                    <a:pt x="3580647" y="1225504"/>
                  </a:lnTo>
                  <a:lnTo>
                    <a:pt x="3544663" y="1246171"/>
                  </a:lnTo>
                  <a:lnTo>
                    <a:pt x="3507088" y="1266346"/>
                  </a:lnTo>
                  <a:lnTo>
                    <a:pt x="3467961" y="1286015"/>
                  </a:lnTo>
                  <a:lnTo>
                    <a:pt x="3427316" y="1305162"/>
                  </a:lnTo>
                  <a:lnTo>
                    <a:pt x="3385191" y="1323773"/>
                  </a:lnTo>
                  <a:lnTo>
                    <a:pt x="3341622" y="1341834"/>
                  </a:lnTo>
                  <a:lnTo>
                    <a:pt x="3296645" y="1359329"/>
                  </a:lnTo>
                  <a:lnTo>
                    <a:pt x="3250297" y="1376245"/>
                  </a:lnTo>
                  <a:lnTo>
                    <a:pt x="3202614" y="1392566"/>
                  </a:lnTo>
                  <a:lnTo>
                    <a:pt x="3153633" y="1408277"/>
                  </a:lnTo>
                  <a:lnTo>
                    <a:pt x="3103390" y="1423365"/>
                  </a:lnTo>
                  <a:lnTo>
                    <a:pt x="3051921" y="1437815"/>
                  </a:lnTo>
                  <a:lnTo>
                    <a:pt x="2999263" y="1451612"/>
                  </a:lnTo>
                  <a:lnTo>
                    <a:pt x="2945453" y="1464740"/>
                  </a:lnTo>
                  <a:lnTo>
                    <a:pt x="2890527" y="1477187"/>
                  </a:lnTo>
                  <a:lnTo>
                    <a:pt x="2834521" y="1488936"/>
                  </a:lnTo>
                  <a:lnTo>
                    <a:pt x="2777471" y="1499974"/>
                  </a:lnTo>
                  <a:lnTo>
                    <a:pt x="2719415" y="1510286"/>
                  </a:lnTo>
                  <a:lnTo>
                    <a:pt x="2660389" y="1519857"/>
                  </a:lnTo>
                  <a:lnTo>
                    <a:pt x="2600429" y="1528673"/>
                  </a:lnTo>
                  <a:lnTo>
                    <a:pt x="2539571" y="1536718"/>
                  </a:lnTo>
                  <a:lnTo>
                    <a:pt x="2477852" y="1543979"/>
                  </a:lnTo>
                  <a:lnTo>
                    <a:pt x="2415308" y="1550440"/>
                  </a:lnTo>
                  <a:lnTo>
                    <a:pt x="2351977" y="1556087"/>
                  </a:lnTo>
                  <a:lnTo>
                    <a:pt x="2287893" y="1560906"/>
                  </a:lnTo>
                  <a:lnTo>
                    <a:pt x="2223095" y="1564881"/>
                  </a:lnTo>
                  <a:lnTo>
                    <a:pt x="2157617" y="1567998"/>
                  </a:lnTo>
                  <a:lnTo>
                    <a:pt x="2091497" y="1570243"/>
                  </a:lnTo>
                  <a:lnTo>
                    <a:pt x="2024771" y="1571601"/>
                  </a:lnTo>
                  <a:lnTo>
                    <a:pt x="1957476" y="1572056"/>
                  </a:lnTo>
                  <a:lnTo>
                    <a:pt x="1890181" y="1571601"/>
                  </a:lnTo>
                  <a:lnTo>
                    <a:pt x="1823455" y="1570243"/>
                  </a:lnTo>
                  <a:lnTo>
                    <a:pt x="1757335" y="1567998"/>
                  </a:lnTo>
                  <a:lnTo>
                    <a:pt x="1691857" y="1564881"/>
                  </a:lnTo>
                  <a:lnTo>
                    <a:pt x="1627059" y="1560906"/>
                  </a:lnTo>
                  <a:lnTo>
                    <a:pt x="1562975" y="1556087"/>
                  </a:lnTo>
                  <a:lnTo>
                    <a:pt x="1499644" y="1550440"/>
                  </a:lnTo>
                  <a:lnTo>
                    <a:pt x="1437100" y="1543979"/>
                  </a:lnTo>
                  <a:lnTo>
                    <a:pt x="1375381" y="1536718"/>
                  </a:lnTo>
                  <a:lnTo>
                    <a:pt x="1314523" y="1528673"/>
                  </a:lnTo>
                  <a:lnTo>
                    <a:pt x="1254563" y="1519857"/>
                  </a:lnTo>
                  <a:lnTo>
                    <a:pt x="1195536" y="1510286"/>
                  </a:lnTo>
                  <a:lnTo>
                    <a:pt x="1137480" y="1499974"/>
                  </a:lnTo>
                  <a:lnTo>
                    <a:pt x="1080431" y="1488936"/>
                  </a:lnTo>
                  <a:lnTo>
                    <a:pt x="1024425" y="1477187"/>
                  </a:lnTo>
                  <a:lnTo>
                    <a:pt x="969499" y="1464740"/>
                  </a:lnTo>
                  <a:lnTo>
                    <a:pt x="915688" y="1451612"/>
                  </a:lnTo>
                  <a:lnTo>
                    <a:pt x="863031" y="1437815"/>
                  </a:lnTo>
                  <a:lnTo>
                    <a:pt x="811562" y="1423365"/>
                  </a:lnTo>
                  <a:lnTo>
                    <a:pt x="761319" y="1408277"/>
                  </a:lnTo>
                  <a:lnTo>
                    <a:pt x="712338" y="1392566"/>
                  </a:lnTo>
                  <a:lnTo>
                    <a:pt x="664655" y="1376245"/>
                  </a:lnTo>
                  <a:lnTo>
                    <a:pt x="618307" y="1359329"/>
                  </a:lnTo>
                  <a:lnTo>
                    <a:pt x="573330" y="1341834"/>
                  </a:lnTo>
                  <a:lnTo>
                    <a:pt x="529761" y="1323773"/>
                  </a:lnTo>
                  <a:lnTo>
                    <a:pt x="487636" y="1305162"/>
                  </a:lnTo>
                  <a:lnTo>
                    <a:pt x="446991" y="1286015"/>
                  </a:lnTo>
                  <a:lnTo>
                    <a:pt x="407863" y="1266346"/>
                  </a:lnTo>
                  <a:lnTo>
                    <a:pt x="370289" y="1246171"/>
                  </a:lnTo>
                  <a:lnTo>
                    <a:pt x="334305" y="1225504"/>
                  </a:lnTo>
                  <a:lnTo>
                    <a:pt x="299947" y="1204359"/>
                  </a:lnTo>
                  <a:lnTo>
                    <a:pt x="267252" y="1182751"/>
                  </a:lnTo>
                  <a:lnTo>
                    <a:pt x="206995" y="1138206"/>
                  </a:lnTo>
                  <a:lnTo>
                    <a:pt x="153827" y="1091986"/>
                  </a:lnTo>
                  <a:lnTo>
                    <a:pt x="108039" y="1044206"/>
                  </a:lnTo>
                  <a:lnTo>
                    <a:pt x="69922" y="994985"/>
                  </a:lnTo>
                  <a:lnTo>
                    <a:pt x="39768" y="944440"/>
                  </a:lnTo>
                  <a:lnTo>
                    <a:pt x="17869" y="892687"/>
                  </a:lnTo>
                  <a:lnTo>
                    <a:pt x="4515" y="839844"/>
                  </a:lnTo>
                  <a:lnTo>
                    <a:pt x="0" y="786028"/>
                  </a:lnTo>
                  <a:close/>
                </a:path>
              </a:pathLst>
            </a:custGeom>
            <a:ln w="999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29045" y="4219519"/>
            <a:ext cx="3011805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Translational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Bioinformatics</a:t>
            </a:r>
            <a:endParaRPr sz="2000">
              <a:latin typeface="Arial"/>
              <a:cs typeface="Arial"/>
            </a:endParaRPr>
          </a:p>
          <a:p>
            <a:pPr marL="26670" marR="65976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(additional</a:t>
            </a:r>
            <a:r>
              <a:rPr sz="1600" spc="-4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uses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clinical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info</a:t>
            </a:r>
            <a:r>
              <a:rPr sz="1600" spc="-3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BD4441"/>
                </a:solidFill>
                <a:latin typeface="Arial"/>
                <a:cs typeface="Arial"/>
              </a:rPr>
              <a:t>improve</a:t>
            </a:r>
            <a:r>
              <a:rPr sz="1600" spc="-30" dirty="0">
                <a:solidFill>
                  <a:srgbClr val="BD444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BD4441"/>
                </a:solidFill>
                <a:latin typeface="Arial"/>
                <a:cs typeface="Arial"/>
              </a:rPr>
              <a:t>medicine)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59" y="786383"/>
            <a:ext cx="2874251" cy="324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26053"/>
            <a:ext cx="2457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35" dirty="0"/>
              <a:t>WATCH</a:t>
            </a:r>
            <a:r>
              <a:rPr sz="2800" spc="-75" dirty="0"/>
              <a:t> </a:t>
            </a:r>
            <a:r>
              <a:rPr sz="2800" spc="-195" dirty="0"/>
              <a:t>A</a:t>
            </a:r>
            <a:r>
              <a:rPr sz="2800" spc="-70" dirty="0"/>
              <a:t> </a:t>
            </a:r>
            <a:r>
              <a:rPr sz="2800" spc="-295" dirty="0"/>
              <a:t>VIDEO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55773" y="2049320"/>
            <a:ext cx="747077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Cellular</a:t>
            </a:r>
            <a:r>
              <a:rPr sz="1800" i="1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Vision:</a:t>
            </a:r>
            <a:r>
              <a:rPr sz="1800" i="1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The</a:t>
            </a:r>
            <a:r>
              <a:rPr sz="1800" i="1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Inner</a:t>
            </a:r>
            <a:r>
              <a:rPr sz="1800" i="1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Life</a:t>
            </a:r>
            <a:r>
              <a:rPr sz="1800" i="1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sz="1800" i="1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sz="1800" i="1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i="1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Cell</a:t>
            </a:r>
            <a:r>
              <a:rPr sz="1800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[8.5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min]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talk: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David</a:t>
            </a:r>
            <a:r>
              <a:rPr sz="1800" spc="-55" dirty="0">
                <a:latin typeface="Arial"/>
                <a:cs typeface="Arial"/>
              </a:rPr>
              <a:t> Bolinsky:</a:t>
            </a:r>
            <a:r>
              <a:rPr sz="1800" spc="-60" dirty="0">
                <a:latin typeface="Arial"/>
                <a:cs typeface="Arial"/>
              </a:rPr>
              <a:t> Visualizing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wonder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living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 dirty="0">
              <a:latin typeface="Arial"/>
              <a:cs typeface="Arial"/>
            </a:endParaRPr>
          </a:p>
          <a:p>
            <a:pPr marL="144780" marR="5080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“The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Inner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Life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Cell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8.5-</a:t>
            </a:r>
            <a:r>
              <a:rPr sz="1800" spc="-25" dirty="0">
                <a:latin typeface="Arial"/>
                <a:cs typeface="Arial"/>
              </a:rPr>
              <a:t>minute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3D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computer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graphics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animation </a:t>
            </a:r>
            <a:r>
              <a:rPr sz="1800" spc="-20" dirty="0">
                <a:latin typeface="Arial"/>
                <a:cs typeface="Arial"/>
              </a:rPr>
              <a:t>illustrating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molecular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mechanisms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occur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when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white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blood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cell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blood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vessels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human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body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activated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by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inflammation </a:t>
            </a:r>
            <a:r>
              <a:rPr sz="1800" spc="-70" dirty="0">
                <a:latin typeface="Arial"/>
                <a:cs typeface="Arial"/>
              </a:rPr>
              <a:t>(Leukocyte</a:t>
            </a:r>
            <a:r>
              <a:rPr sz="1800" spc="-55" dirty="0">
                <a:latin typeface="Arial"/>
                <a:cs typeface="Arial"/>
              </a:rPr>
              <a:t> extravasation).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shows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how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white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blood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rolls</a:t>
            </a:r>
            <a:r>
              <a:rPr sz="1800" spc="-55" dirty="0">
                <a:latin typeface="Arial"/>
                <a:cs typeface="Arial"/>
              </a:rPr>
              <a:t> along </a:t>
            </a:r>
            <a:r>
              <a:rPr sz="1800" spc="-25" dirty="0">
                <a:latin typeface="Arial"/>
                <a:cs typeface="Arial"/>
              </a:rPr>
              <a:t>the inner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surface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capillary,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flattens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squeezes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through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cells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capillary</a:t>
            </a:r>
            <a:r>
              <a:rPr sz="1800" spc="-45" dirty="0">
                <a:latin typeface="Arial"/>
                <a:cs typeface="Arial"/>
              </a:rPr>
              <a:t> wall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site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inflammation</a:t>
            </a:r>
            <a:r>
              <a:rPr sz="1800" spc="-65" dirty="0">
                <a:latin typeface="Arial"/>
                <a:cs typeface="Arial"/>
              </a:rPr>
              <a:t> where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contributes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immune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reaction.”[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wikipedia,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Wired</a:t>
            </a:r>
            <a:r>
              <a:rPr sz="18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News</a:t>
            </a:r>
            <a:r>
              <a:rPr sz="1800" spc="-95" dirty="0">
                <a:latin typeface="Arial"/>
                <a:cs typeface="Arial"/>
              </a:rPr>
              <a:t>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March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14,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2007]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79" y="844295"/>
            <a:ext cx="8923020" cy="370840"/>
            <a:chOff x="220979" y="844295"/>
            <a:chExt cx="8923020" cy="370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" y="844295"/>
              <a:ext cx="3119627" cy="370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687" y="844296"/>
              <a:ext cx="954011" cy="370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9375" y="844295"/>
              <a:ext cx="2718815" cy="3703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432149"/>
            <a:ext cx="5408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PROKARYOTIC</a:t>
            </a:r>
            <a:r>
              <a:rPr spc="-110" dirty="0"/>
              <a:t> </a:t>
            </a:r>
            <a:r>
              <a:rPr spc="-375" dirty="0"/>
              <a:t>VS</a:t>
            </a:r>
            <a:r>
              <a:rPr spc="-65" dirty="0"/>
              <a:t> </a:t>
            </a:r>
            <a:r>
              <a:rPr spc="-360" dirty="0"/>
              <a:t>EUKARYOTIC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833742"/>
            <a:ext cx="4528400" cy="4758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5857" y="3979498"/>
            <a:ext cx="378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prokaryotes, </a:t>
            </a:r>
            <a:r>
              <a:rPr sz="1800" spc="-180" dirty="0">
                <a:latin typeface="Arial"/>
                <a:cs typeface="Arial"/>
              </a:rPr>
              <a:t>DNA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stored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what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spc="-45" dirty="0">
                <a:latin typeface="Arial"/>
                <a:cs typeface="Arial"/>
              </a:rPr>
              <a:t>essentially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single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long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140" y="5493583"/>
            <a:ext cx="40462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eukaryotes, </a:t>
            </a:r>
            <a:r>
              <a:rPr sz="1800" spc="-180" dirty="0">
                <a:latin typeface="Arial"/>
                <a:cs typeface="Arial"/>
              </a:rPr>
              <a:t>DNA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stored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complexes </a:t>
            </a:r>
            <a:r>
              <a:rPr sz="1800" spc="-30" dirty="0">
                <a:latin typeface="Arial"/>
                <a:cs typeface="Arial"/>
              </a:rPr>
              <a:t>called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chromosomes,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wrapped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around </a:t>
            </a:r>
            <a:r>
              <a:rPr sz="1800" spc="-35" dirty="0">
                <a:latin typeface="Arial"/>
                <a:cs typeface="Arial"/>
              </a:rPr>
              <a:t>protein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complexes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called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nucleosomes.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419" y="1143000"/>
            <a:ext cx="4368800" cy="5158105"/>
            <a:chOff x="204419" y="1143000"/>
            <a:chExt cx="4368800" cy="515810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600" y="4632671"/>
              <a:ext cx="2029163" cy="16679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589" y="1143000"/>
              <a:ext cx="3962394" cy="26795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7119" y="1524000"/>
              <a:ext cx="2602865" cy="2209800"/>
            </a:xfrm>
            <a:custGeom>
              <a:avLst/>
              <a:gdLst/>
              <a:ahLst/>
              <a:cxnLst/>
              <a:rect l="l" t="t" r="r" b="b"/>
              <a:pathLst>
                <a:path w="2602865" h="2209800">
                  <a:moveTo>
                    <a:pt x="0" y="0"/>
                  </a:moveTo>
                  <a:lnTo>
                    <a:pt x="2602280" y="0"/>
                  </a:lnTo>
                  <a:lnTo>
                    <a:pt x="260228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BE5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9400" y="1524000"/>
              <a:ext cx="1466850" cy="2209800"/>
            </a:xfrm>
            <a:custGeom>
              <a:avLst/>
              <a:gdLst/>
              <a:ahLst/>
              <a:cxnLst/>
              <a:rect l="l" t="t" r="r" b="b"/>
              <a:pathLst>
                <a:path w="1466850" h="2209800">
                  <a:moveTo>
                    <a:pt x="0" y="0"/>
                  </a:moveTo>
                  <a:lnTo>
                    <a:pt x="1466583" y="0"/>
                  </a:lnTo>
                  <a:lnTo>
                    <a:pt x="1466583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799" y="2482789"/>
              <a:ext cx="445770" cy="146685"/>
            </a:xfrm>
            <a:custGeom>
              <a:avLst/>
              <a:gdLst/>
              <a:ahLst/>
              <a:cxnLst/>
              <a:rect l="l" t="t" r="r" b="b"/>
              <a:pathLst>
                <a:path w="445770" h="146685">
                  <a:moveTo>
                    <a:pt x="372656" y="0"/>
                  </a:moveTo>
                  <a:lnTo>
                    <a:pt x="372656" y="36525"/>
                  </a:lnTo>
                  <a:lnTo>
                    <a:pt x="0" y="36525"/>
                  </a:lnTo>
                  <a:lnTo>
                    <a:pt x="0" y="109588"/>
                  </a:lnTo>
                  <a:lnTo>
                    <a:pt x="372656" y="109588"/>
                  </a:lnTo>
                  <a:lnTo>
                    <a:pt x="372656" y="146113"/>
                  </a:lnTo>
                  <a:lnTo>
                    <a:pt x="445719" y="73050"/>
                  </a:lnTo>
                  <a:lnTo>
                    <a:pt x="372656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4799" y="2482789"/>
              <a:ext cx="445770" cy="146685"/>
            </a:xfrm>
            <a:custGeom>
              <a:avLst/>
              <a:gdLst/>
              <a:ahLst/>
              <a:cxnLst/>
              <a:rect l="l" t="t" r="r" b="b"/>
              <a:pathLst>
                <a:path w="445770" h="146685">
                  <a:moveTo>
                    <a:pt x="0" y="36525"/>
                  </a:moveTo>
                  <a:lnTo>
                    <a:pt x="372656" y="36525"/>
                  </a:lnTo>
                  <a:lnTo>
                    <a:pt x="372656" y="0"/>
                  </a:lnTo>
                  <a:lnTo>
                    <a:pt x="445719" y="73050"/>
                  </a:lnTo>
                  <a:lnTo>
                    <a:pt x="372656" y="146113"/>
                  </a:lnTo>
                  <a:lnTo>
                    <a:pt x="372656" y="109588"/>
                  </a:lnTo>
                  <a:lnTo>
                    <a:pt x="0" y="109588"/>
                  </a:lnTo>
                  <a:lnTo>
                    <a:pt x="0" y="36525"/>
                  </a:lnTo>
                  <a:close/>
                </a:path>
              </a:pathLst>
            </a:custGeom>
            <a:ln w="25400">
              <a:solidFill>
                <a:srgbClr val="A1A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2997" y="3516680"/>
              <a:ext cx="146685" cy="445770"/>
            </a:xfrm>
            <a:custGeom>
              <a:avLst/>
              <a:gdLst/>
              <a:ahLst/>
              <a:cxnLst/>
              <a:rect l="l" t="t" r="r" b="b"/>
              <a:pathLst>
                <a:path w="146684" h="445770">
                  <a:moveTo>
                    <a:pt x="109588" y="0"/>
                  </a:moveTo>
                  <a:lnTo>
                    <a:pt x="36525" y="0"/>
                  </a:lnTo>
                  <a:lnTo>
                    <a:pt x="36525" y="372656"/>
                  </a:lnTo>
                  <a:lnTo>
                    <a:pt x="0" y="372656"/>
                  </a:lnTo>
                  <a:lnTo>
                    <a:pt x="73063" y="445719"/>
                  </a:lnTo>
                  <a:lnTo>
                    <a:pt x="146113" y="372656"/>
                  </a:lnTo>
                  <a:lnTo>
                    <a:pt x="109588" y="372656"/>
                  </a:lnTo>
                  <a:lnTo>
                    <a:pt x="109588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2997" y="3516680"/>
              <a:ext cx="146685" cy="445770"/>
            </a:xfrm>
            <a:custGeom>
              <a:avLst/>
              <a:gdLst/>
              <a:ahLst/>
              <a:cxnLst/>
              <a:rect l="l" t="t" r="r" b="b"/>
              <a:pathLst>
                <a:path w="146684" h="445770">
                  <a:moveTo>
                    <a:pt x="109588" y="0"/>
                  </a:moveTo>
                  <a:lnTo>
                    <a:pt x="109588" y="372656"/>
                  </a:lnTo>
                  <a:lnTo>
                    <a:pt x="146113" y="372656"/>
                  </a:lnTo>
                  <a:lnTo>
                    <a:pt x="73063" y="445719"/>
                  </a:lnTo>
                  <a:lnTo>
                    <a:pt x="0" y="372656"/>
                  </a:lnTo>
                  <a:lnTo>
                    <a:pt x="36525" y="372656"/>
                  </a:lnTo>
                  <a:lnTo>
                    <a:pt x="36525" y="0"/>
                  </a:lnTo>
                  <a:lnTo>
                    <a:pt x="109588" y="0"/>
                  </a:lnTo>
                  <a:close/>
                </a:path>
              </a:pathLst>
            </a:custGeom>
            <a:ln w="25400">
              <a:solidFill>
                <a:srgbClr val="A1A8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43688" y="6431800"/>
            <a:ext cx="44069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145" dirty="0">
                <a:latin typeface="Arial"/>
                <a:cs typeface="Arial"/>
              </a:rPr>
              <a:t>W.W.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Cohen,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“A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Computer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Scientist’s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Guide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Cell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Biology”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6104" y="6515124"/>
            <a:ext cx="19939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C1CAD4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6015037"/>
            <a:ext cx="8629650" cy="119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459" y="870203"/>
            <a:ext cx="7748270" cy="325120"/>
            <a:chOff x="251459" y="870203"/>
            <a:chExt cx="7748270" cy="3251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870203"/>
              <a:ext cx="2731007" cy="3246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0508" y="870204"/>
              <a:ext cx="835139" cy="3246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3615" y="870203"/>
              <a:ext cx="4975858" cy="32461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800" spc="-290" dirty="0"/>
              <a:t>PROKARYOTIC</a:t>
            </a:r>
            <a:r>
              <a:rPr sz="2800" spc="-80" dirty="0"/>
              <a:t> </a:t>
            </a:r>
            <a:r>
              <a:rPr sz="2800" spc="-325" dirty="0"/>
              <a:t>VS</a:t>
            </a:r>
            <a:r>
              <a:rPr sz="2800" spc="-70" dirty="0"/>
              <a:t> </a:t>
            </a:r>
            <a:r>
              <a:rPr sz="2800" spc="-310" dirty="0"/>
              <a:t>EUKARYOTIC</a:t>
            </a:r>
            <a:r>
              <a:rPr sz="2800" spc="-75" dirty="0"/>
              <a:t> </a:t>
            </a:r>
            <a:r>
              <a:rPr sz="2800" spc="-310" dirty="0"/>
              <a:t>CHROMOSOMES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83540" y="1105757"/>
            <a:ext cx="8438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5170" algn="l"/>
              </a:tabLst>
            </a:pPr>
            <a:r>
              <a:rPr sz="2400" spc="-250" dirty="0">
                <a:solidFill>
                  <a:srgbClr val="A1A8B1"/>
                </a:solidFill>
                <a:latin typeface="Arial"/>
                <a:cs typeface="Arial"/>
              </a:rPr>
              <a:t>PROKARYOTIC</a:t>
            </a:r>
            <a:r>
              <a:rPr sz="2400" spc="-75" dirty="0">
                <a:solidFill>
                  <a:srgbClr val="A1A8B1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A1A8B1"/>
                </a:solidFill>
                <a:latin typeface="Arial"/>
                <a:cs typeface="Arial"/>
              </a:rPr>
              <a:t>CHROMOSOMES</a:t>
            </a:r>
            <a:r>
              <a:rPr sz="2400" dirty="0">
                <a:solidFill>
                  <a:srgbClr val="A1A8B1"/>
                </a:solidFill>
                <a:latin typeface="Arial"/>
                <a:cs typeface="Arial"/>
              </a:rPr>
              <a:t>	</a:t>
            </a:r>
            <a:r>
              <a:rPr sz="2400" spc="-265" dirty="0">
                <a:solidFill>
                  <a:srgbClr val="A1A8B1"/>
                </a:solidFill>
                <a:latin typeface="Arial"/>
                <a:cs typeface="Arial"/>
              </a:rPr>
              <a:t>EUKARYOTIC</a:t>
            </a:r>
            <a:r>
              <a:rPr sz="2400" spc="-60" dirty="0">
                <a:solidFill>
                  <a:srgbClr val="A1A8B1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A1A8B1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65" y="1549400"/>
            <a:ext cx="4042410" cy="484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49403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Many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contain</a:t>
            </a:r>
            <a:r>
              <a:rPr sz="20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single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circular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chromosome.</a:t>
            </a:r>
            <a:endParaRPr sz="2000">
              <a:latin typeface="Arial"/>
              <a:cs typeface="Arial"/>
            </a:endParaRPr>
          </a:p>
          <a:p>
            <a:pPr marL="354965" marR="98425" indent="-342900">
              <a:lnSpc>
                <a:spcPct val="100000"/>
              </a:lnSpc>
              <a:spcBef>
                <a:spcPts val="475"/>
              </a:spcBef>
              <a:tabLst>
                <a:tab pos="35496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Chromosomes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condensed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nucleoid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1F497D"/>
                </a:solidFill>
                <a:latin typeface="Arial"/>
                <a:cs typeface="Arial"/>
              </a:rPr>
              <a:t>via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1F497D"/>
                </a:solidFill>
                <a:latin typeface="Arial"/>
                <a:cs typeface="Arial"/>
              </a:rPr>
              <a:t>DNA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supercoiling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0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binding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0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various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architectural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proteins.</a:t>
            </a:r>
            <a:endParaRPr sz="2000">
              <a:latin typeface="Arial"/>
              <a:cs typeface="Arial"/>
            </a:endParaRPr>
          </a:p>
          <a:p>
            <a:pPr marL="355600" marR="159385" indent="-343535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195" dirty="0">
                <a:solidFill>
                  <a:srgbClr val="1F497D"/>
                </a:solidFill>
                <a:latin typeface="Arial"/>
                <a:cs typeface="Arial"/>
              </a:rPr>
              <a:t>DNA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can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interact</a:t>
            </a:r>
            <a:r>
              <a:rPr sz="20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with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cytoplasm, 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so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transcription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translation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occur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simultaneously.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Most</a:t>
            </a:r>
            <a:r>
              <a:rPr sz="20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prokaryotes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contain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only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one </a:t>
            </a:r>
            <a:r>
              <a:rPr sz="2000" spc="-105" dirty="0">
                <a:solidFill>
                  <a:srgbClr val="1F497D"/>
                </a:solidFill>
                <a:latin typeface="Arial"/>
                <a:cs typeface="Arial"/>
              </a:rPr>
              <a:t>copy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each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gene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97D"/>
                </a:solidFill>
                <a:latin typeface="Arial"/>
                <a:cs typeface="Arial"/>
              </a:rPr>
              <a:t>(i.e.,</a:t>
            </a:r>
            <a:r>
              <a:rPr sz="20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they</a:t>
            </a:r>
            <a:r>
              <a:rPr sz="20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haploid).</a:t>
            </a:r>
            <a:endParaRPr sz="2000">
              <a:latin typeface="Arial"/>
              <a:cs typeface="Arial"/>
            </a:endParaRPr>
          </a:p>
          <a:p>
            <a:pPr marL="354965" marR="828675" indent="-3429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Genomes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0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97D"/>
                </a:solidFill>
                <a:latin typeface="Arial"/>
                <a:cs typeface="Arial"/>
              </a:rPr>
              <a:t>efficient</a:t>
            </a:r>
            <a:r>
              <a:rPr sz="20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Arial"/>
                <a:cs typeface="Arial"/>
              </a:rPr>
              <a:t>and </a:t>
            </a:r>
            <a:r>
              <a:rPr sz="2000" spc="-45" dirty="0">
                <a:solidFill>
                  <a:srgbClr val="1F497D"/>
                </a:solidFill>
                <a:latin typeface="Arial"/>
                <a:cs typeface="Arial"/>
              </a:rPr>
              <a:t>compact,</a:t>
            </a:r>
            <a:r>
              <a:rPr sz="20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97D"/>
                </a:solidFill>
                <a:latin typeface="Arial"/>
                <a:cs typeface="Arial"/>
              </a:rPr>
              <a:t>containing</a:t>
            </a:r>
            <a:r>
              <a:rPr sz="20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"/>
                <a:cs typeface="Arial"/>
              </a:rPr>
              <a:t>little </a:t>
            </a:r>
            <a:r>
              <a:rPr sz="2000" spc="-30" dirty="0">
                <a:solidFill>
                  <a:srgbClr val="1F497D"/>
                </a:solidFill>
                <a:latin typeface="Arial"/>
                <a:cs typeface="Arial"/>
              </a:rPr>
              <a:t>repetitive</a:t>
            </a:r>
            <a:r>
              <a:rPr sz="2000" spc="-8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Arial"/>
                <a:cs typeface="Arial"/>
              </a:rPr>
              <a:t>DNA.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6664" y="1482343"/>
            <a:ext cx="4057650" cy="384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5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200" spc="-85" dirty="0">
                <a:solidFill>
                  <a:srgbClr val="1F497D"/>
                </a:solidFill>
                <a:latin typeface="Arial"/>
                <a:cs typeface="Arial"/>
              </a:rPr>
              <a:t>Eukaryotes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contain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multiple</a:t>
            </a:r>
            <a:r>
              <a:rPr sz="2200" spc="-12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linear</a:t>
            </a:r>
            <a:r>
              <a:rPr sz="22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chromosomes.</a:t>
            </a:r>
            <a:endParaRPr sz="2200">
              <a:latin typeface="Arial"/>
              <a:cs typeface="Arial"/>
            </a:endParaRPr>
          </a:p>
          <a:p>
            <a:pPr marL="355600" marR="179070" indent="-342900">
              <a:lnSpc>
                <a:spcPts val="211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5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200" spc="-110" dirty="0">
                <a:solidFill>
                  <a:srgbClr val="1F497D"/>
                </a:solidFill>
                <a:latin typeface="Arial"/>
                <a:cs typeface="Arial"/>
              </a:rPr>
              <a:t>Chromosomes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condensed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200" spc="-12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200" spc="-11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membrane-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135"/>
              </a:lnSpc>
            </a:pP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bound</a:t>
            </a:r>
            <a:r>
              <a:rPr sz="22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nucleus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via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histones.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5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Transcription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occurs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nucleus,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F497D"/>
                </a:solidFill>
                <a:latin typeface="Arial"/>
                <a:cs typeface="Arial"/>
              </a:rPr>
              <a:t>translation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occurs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in</a:t>
            </a:r>
            <a:r>
              <a:rPr sz="2200" spc="-1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F497D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cytoplasm.</a:t>
            </a:r>
            <a:endParaRPr sz="2200">
              <a:latin typeface="Arial"/>
              <a:cs typeface="Arial"/>
            </a:endParaRPr>
          </a:p>
          <a:p>
            <a:pPr marL="355600" marR="550545" indent="-342900">
              <a:lnSpc>
                <a:spcPts val="211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5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200" spc="-40" dirty="0">
                <a:solidFill>
                  <a:srgbClr val="1F497D"/>
                </a:solidFill>
                <a:latin typeface="Arial"/>
                <a:cs typeface="Arial"/>
              </a:rPr>
              <a:t>Most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contain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two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copies</a:t>
            </a:r>
            <a:r>
              <a:rPr sz="2200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of </a:t>
            </a:r>
            <a:r>
              <a:rPr sz="2200" spc="-70" dirty="0">
                <a:solidFill>
                  <a:srgbClr val="1F497D"/>
                </a:solidFill>
                <a:latin typeface="Arial"/>
                <a:cs typeface="Arial"/>
              </a:rPr>
              <a:t>each</a:t>
            </a:r>
            <a:r>
              <a:rPr sz="2200" spc="-5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gene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(i.e., </a:t>
            </a:r>
            <a:r>
              <a:rPr sz="2200" spc="-20" dirty="0">
                <a:solidFill>
                  <a:srgbClr val="1F497D"/>
                </a:solidFill>
                <a:latin typeface="Arial"/>
                <a:cs typeface="Arial"/>
              </a:rPr>
              <a:t>they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135"/>
              </a:lnSpc>
            </a:pP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are</a:t>
            </a:r>
            <a:r>
              <a:rPr sz="2200" spc="-10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Arial"/>
                <a:cs typeface="Arial"/>
              </a:rPr>
              <a:t>diploid).</a:t>
            </a:r>
            <a:endParaRPr sz="2200">
              <a:latin typeface="Arial"/>
              <a:cs typeface="Arial"/>
            </a:endParaRPr>
          </a:p>
          <a:p>
            <a:pPr marL="355600" marR="128270" indent="-342900">
              <a:lnSpc>
                <a:spcPts val="211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500" spc="-50" dirty="0">
                <a:solidFill>
                  <a:srgbClr val="DBE5F1"/>
                </a:solidFill>
                <a:latin typeface="Wingdings 2"/>
                <a:cs typeface="Wingdings 2"/>
              </a:rPr>
              <a:t></a:t>
            </a:r>
            <a:r>
              <a:rPr sz="1500" dirty="0">
                <a:solidFill>
                  <a:srgbClr val="DBE5F1"/>
                </a:solidFill>
                <a:latin typeface="Times New Roman"/>
                <a:cs typeface="Times New Roman"/>
              </a:rPr>
              <a:t>	</a:t>
            </a:r>
            <a:r>
              <a:rPr sz="2200" spc="-80" dirty="0">
                <a:solidFill>
                  <a:srgbClr val="1F497D"/>
                </a:solidFill>
                <a:latin typeface="Arial"/>
                <a:cs typeface="Arial"/>
              </a:rPr>
              <a:t>Contain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large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amounts</a:t>
            </a:r>
            <a:r>
              <a:rPr sz="2200" spc="-5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F497D"/>
                </a:solidFill>
                <a:latin typeface="Arial"/>
                <a:cs typeface="Arial"/>
              </a:rPr>
              <a:t>of </a:t>
            </a:r>
            <a:r>
              <a:rPr sz="2200" spc="-65" dirty="0">
                <a:solidFill>
                  <a:srgbClr val="1F497D"/>
                </a:solidFill>
                <a:latin typeface="Arial"/>
                <a:cs typeface="Arial"/>
              </a:rPr>
              <a:t>noncoding</a:t>
            </a:r>
            <a:r>
              <a:rPr sz="2200" spc="-9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2200" spc="-9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1F497D"/>
                </a:solidFill>
                <a:latin typeface="Arial"/>
                <a:cs typeface="Arial"/>
              </a:rPr>
              <a:t>repetitive</a:t>
            </a:r>
            <a:r>
              <a:rPr sz="22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1F497D"/>
                </a:solidFill>
                <a:latin typeface="Arial"/>
                <a:cs typeface="Arial"/>
              </a:rPr>
              <a:t>DNA.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5853" y="6275323"/>
            <a:ext cx="42957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A.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Criswold,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“Genome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Packaging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Prokaryotes: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40" dirty="0">
                <a:latin typeface="Arial"/>
                <a:cs typeface="Arial"/>
              </a:rPr>
              <a:t>Circular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Chromosome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i="1" spc="-110" dirty="0">
                <a:latin typeface="Arial"/>
                <a:cs typeface="Arial"/>
              </a:rPr>
              <a:t>E.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coli”,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50" dirty="0">
                <a:latin typeface="Arial"/>
                <a:cs typeface="Arial"/>
              </a:rPr>
              <a:t>2008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-30" dirty="0">
                <a:latin typeface="Arial"/>
                <a:cs typeface="Arial"/>
              </a:rPr>
              <a:t>Nature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Educatio</a:t>
            </a:r>
            <a:r>
              <a:rPr sz="1800" spc="-157" baseline="2314" dirty="0">
                <a:solidFill>
                  <a:srgbClr val="C1CAD4"/>
                </a:solidFill>
                <a:latin typeface="Arial"/>
                <a:cs typeface="Arial"/>
              </a:rPr>
              <a:t>1</a:t>
            </a:r>
            <a:r>
              <a:rPr sz="1400" i="1" spc="-105" dirty="0">
                <a:latin typeface="Arial"/>
                <a:cs typeface="Arial"/>
              </a:rPr>
              <a:t>n</a:t>
            </a:r>
            <a:r>
              <a:rPr sz="1800" spc="-157" baseline="2314" dirty="0">
                <a:solidFill>
                  <a:srgbClr val="C1CAD4"/>
                </a:solidFill>
                <a:latin typeface="Arial"/>
                <a:cs typeface="Arial"/>
              </a:rPr>
              <a:t>2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04647"/>
            <a:ext cx="2509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C1CAD4"/>
                </a:solidFill>
                <a:latin typeface="Arial"/>
                <a:cs typeface="Arial"/>
              </a:rPr>
              <a:t>CS</a:t>
            </a:r>
            <a:r>
              <a:rPr sz="1200" spc="5" dirty="0">
                <a:solidFill>
                  <a:srgbClr val="C1CAD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1CAD4"/>
                </a:solidFill>
                <a:latin typeface="Arial"/>
                <a:cs typeface="Arial"/>
              </a:rPr>
              <a:t>549</a:t>
            </a:r>
            <a:r>
              <a:rPr sz="1200" spc="-20" dirty="0">
                <a:solidFill>
                  <a:srgbClr val="C1CAD4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C1CAD4"/>
                </a:solidFill>
                <a:latin typeface="Arial"/>
                <a:cs typeface="Arial"/>
              </a:rPr>
              <a:t>Spring</a:t>
            </a:r>
            <a:r>
              <a:rPr sz="1200" spc="-10" dirty="0">
                <a:solidFill>
                  <a:srgbClr val="C1CAD4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C1CAD4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C1CAD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1CAD4"/>
                </a:solidFill>
                <a:latin typeface="Arial"/>
                <a:cs typeface="Arial"/>
              </a:rPr>
              <a:t>Computational</a:t>
            </a:r>
            <a:r>
              <a:rPr sz="1200" spc="25" dirty="0">
                <a:solidFill>
                  <a:srgbClr val="C1CAD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1CAD4"/>
                </a:solidFill>
                <a:latin typeface="Arial"/>
                <a:cs typeface="Arial"/>
              </a:rPr>
              <a:t>Biology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1511</Words>
  <Application>Microsoft Macintosh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Times New Roman</vt:lpstr>
      <vt:lpstr>Wingdings 2</vt:lpstr>
      <vt:lpstr>Office Theme</vt:lpstr>
      <vt:lpstr>PowerPoint Presentation</vt:lpstr>
      <vt:lpstr>YOUTUBE VIDEO ON CELL STRUCTURE</vt:lpstr>
      <vt:lpstr>WHY COMPUTATIONAL BIOLOGY?</vt:lpstr>
      <vt:lpstr>COMPUTER SCIENTIST VS BIOLOGIST</vt:lpstr>
      <vt:lpstr> Biologists are data driven; while computer scientists are algorithm driven. Although nowadays CS are becoming more data driven.</vt:lpstr>
      <vt:lpstr>Bioinformatics/Computational Biology</vt:lpstr>
      <vt:lpstr>WATCH A VIDEO</vt:lpstr>
      <vt:lpstr>PROKARYOTIC VS EUKARYOTIC</vt:lpstr>
      <vt:lpstr>PROKARYOTIC VS EUKARYOTIC CHROMOSOMES</vt:lpstr>
      <vt:lpstr>PowerPoint Presentation</vt:lpstr>
      <vt:lpstr>INFORMATION CONTENT IN BIOLOGY</vt:lpstr>
      <vt:lpstr>CENTRAL DOGMA OF BIOLOGY</vt:lpstr>
      <vt:lpstr>TRANSCRIPTION PROCESS</vt:lpstr>
      <vt:lpstr>TRANSLATION PROCESS</vt:lpstr>
      <vt:lpstr>PowerPoint Presentation</vt:lpstr>
      <vt:lpstr>PROTEIN FUNCTIONS</vt:lpstr>
      <vt:lpstr>MOLECULES INTERACT WITH OTHER MOLECULES IN THE CELL</vt:lpstr>
      <vt:lpstr>FUNCTIONAL BASICS</vt:lpstr>
      <vt:lpstr>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Sael</dc:creator>
  <cp:lastModifiedBy>Roy, Amitava</cp:lastModifiedBy>
  <cp:revision>4</cp:revision>
  <dcterms:created xsi:type="dcterms:W3CDTF">2025-01-07T10:31:53Z</dcterms:created>
  <dcterms:modified xsi:type="dcterms:W3CDTF">2025-01-08T01:10:17Z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2025-01-07T00:00:00Z</vt:filetime>
  </property>
  <property fmtid="{D5CDD505-2E9C-101B-9397-08002B2CF9AE}" pid="5" name="Producer">
    <vt:lpwstr>Adobe PDF Library 10.0</vt:lpwstr>
  </property>
</Properties>
</file>