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432" r:id="rId5"/>
    <p:sldId id="433" r:id="rId6"/>
    <p:sldId id="431" r:id="rId7"/>
    <p:sldId id="434" r:id="rId8"/>
    <p:sldId id="1362" r:id="rId9"/>
    <p:sldId id="1180" r:id="rId10"/>
    <p:sldId id="1361" r:id="rId11"/>
    <p:sldId id="430" r:id="rId12"/>
    <p:sldId id="428" r:id="rId13"/>
    <p:sldId id="427" r:id="rId14"/>
    <p:sldId id="426" r:id="rId15"/>
    <p:sldId id="424" r:id="rId16"/>
    <p:sldId id="423" r:id="rId17"/>
    <p:sldId id="422" r:id="rId18"/>
    <p:sldId id="421" r:id="rId19"/>
    <p:sldId id="42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0908E3-052A-7C43-8115-0882970F362E}">
          <p14:sldIdLst>
            <p14:sldId id="432"/>
            <p14:sldId id="433"/>
            <p14:sldId id="431"/>
            <p14:sldId id="434"/>
            <p14:sldId id="1362"/>
            <p14:sldId id="1180"/>
            <p14:sldId id="1361"/>
            <p14:sldId id="430"/>
            <p14:sldId id="428"/>
            <p14:sldId id="427"/>
            <p14:sldId id="426"/>
            <p14:sldId id="424"/>
            <p14:sldId id="423"/>
            <p14:sldId id="422"/>
            <p14:sldId id="421"/>
            <p14:sldId id="4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04B"/>
    <a:srgbClr val="FF9300"/>
    <a:srgbClr val="FFD579"/>
    <a:srgbClr val="EB8311"/>
    <a:srgbClr val="FD822D"/>
    <a:srgbClr val="2D7DB5"/>
    <a:srgbClr val="0B6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2"/>
    <p:restoredTop sz="92381"/>
  </p:normalViewPr>
  <p:slideViewPr>
    <p:cSldViewPr>
      <p:cViewPr varScale="1">
        <p:scale>
          <a:sx n="98" d="100"/>
          <a:sy n="98" d="100"/>
        </p:scale>
        <p:origin x="216" y="232"/>
      </p:cViewPr>
      <p:guideLst>
        <p:guide orient="horz" pos="2160"/>
        <p:guide pos="3840"/>
      </p:guideLst>
    </p:cSldViewPr>
  </p:slideViewPr>
  <p:notesTextViewPr>
    <p:cViewPr>
      <p:scale>
        <a:sx n="100" d="100"/>
        <a:sy n="100" d="100"/>
      </p:scale>
      <p:origin x="0" y="0"/>
    </p:cViewPr>
  </p:notesTextViewPr>
  <p:notesViewPr>
    <p:cSldViewPr showGuides="1">
      <p:cViewPr varScale="1">
        <p:scale>
          <a:sx n="102" d="100"/>
          <a:sy n="102" d="100"/>
        </p:scale>
        <p:origin x="-34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985C1D-71CD-40A7-90E6-2A509741901C}" type="datetimeFigureOut">
              <a:rPr lang="en-US" smtClean="0"/>
              <a:t>1/9/25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6FBB0C-A7D5-48D1-AD1E-99DDE6D158DA}" type="slidenum">
              <a:rPr lang="en-US" smtClean="0"/>
              <a:t>‹#›</a:t>
            </a:fld>
            <a:endParaRPr lang="en-US"/>
          </a:p>
        </p:txBody>
      </p:sp>
    </p:spTree>
    <p:extLst>
      <p:ext uri="{BB962C8B-B14F-4D97-AF65-F5344CB8AC3E}">
        <p14:creationId xmlns:p14="http://schemas.microsoft.com/office/powerpoint/2010/main" val="3348788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9D1713-3CF6-4469-9746-34AB3FADFE84}" type="datetimeFigureOut">
              <a:rPr lang="en-US" smtClean="0"/>
              <a:pPr/>
              <a:t>1/9/25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8F494-0C48-417A-A877-0763ACB88C1A}" type="slidenum">
              <a:rPr lang="en-US" smtClean="0"/>
              <a:pPr/>
              <a:t>‹#›</a:t>
            </a:fld>
            <a:endParaRPr lang="en-US"/>
          </a:p>
        </p:txBody>
      </p:sp>
    </p:spTree>
    <p:extLst>
      <p:ext uri="{BB962C8B-B14F-4D97-AF65-F5344CB8AC3E}">
        <p14:creationId xmlns:p14="http://schemas.microsoft.com/office/powerpoint/2010/main" val="38850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2B5C6-0943-CD2F-E346-469FD2D22F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065AD4-7BF8-B935-B7E6-D15853F315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7A49B0-D731-3A0D-4614-5BA51121F9BF}"/>
              </a:ext>
            </a:extLst>
          </p:cNvPr>
          <p:cNvSpPr>
            <a:spLocks noGrp="1"/>
          </p:cNvSpPr>
          <p:nvPr>
            <p:ph type="body" idx="1"/>
          </p:nvPr>
        </p:nvSpPr>
        <p:spPr/>
        <p:txBody>
          <a:bodyPr/>
          <a:lstStyle/>
          <a:p>
            <a:r>
              <a:rPr lang="en-US" dirty="0"/>
              <a:t>First, we needed to select drug targets.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There’s nothing magical about this – we want proteins that are fairly straightforward to model, and that don’t have mammalian homologs - </a:t>
            </a:r>
            <a:r>
              <a:rPr lang="en-US" sz="1200" dirty="0"/>
              <a:t>(avoid cross-reactivity)</a:t>
            </a:r>
          </a:p>
          <a:p>
            <a:endParaRPr lang="en-US" dirty="0"/>
          </a:p>
          <a:p>
            <a:r>
              <a:rPr lang="en-US" dirty="0"/>
              <a:t>Nsp12 is part of the RNA-dependent RNA polymerase complex</a:t>
            </a:r>
          </a:p>
          <a:p>
            <a:endParaRPr lang="en-US" dirty="0"/>
          </a:p>
        </p:txBody>
      </p:sp>
      <p:sp>
        <p:nvSpPr>
          <p:cNvPr id="4" name="Slide Number Placeholder 3">
            <a:extLst>
              <a:ext uri="{FF2B5EF4-FFF2-40B4-BE49-F238E27FC236}">
                <a16:creationId xmlns:a16="http://schemas.microsoft.com/office/drawing/2014/main" id="{54C4AC3E-5532-3EFF-0759-EC8FFF1F27C0}"/>
              </a:ext>
            </a:extLst>
          </p:cNvPr>
          <p:cNvSpPr>
            <a:spLocks noGrp="1"/>
          </p:cNvSpPr>
          <p:nvPr>
            <p:ph type="sldNum" sz="quarter" idx="5"/>
          </p:nvPr>
        </p:nvSpPr>
        <p:spPr/>
        <p:txBody>
          <a:bodyPr/>
          <a:lstStyle/>
          <a:p>
            <a:fld id="{38F1C342-57E3-9A4D-BD53-33A24546C827}" type="slidenum">
              <a:rPr lang="en-US" smtClean="0"/>
              <a:pPr/>
              <a:t>5</a:t>
            </a:fld>
            <a:endParaRPr lang="en-US"/>
          </a:p>
        </p:txBody>
      </p:sp>
    </p:spTree>
    <p:extLst>
      <p:ext uri="{BB962C8B-B14F-4D97-AF65-F5344CB8AC3E}">
        <p14:creationId xmlns:p14="http://schemas.microsoft.com/office/powerpoint/2010/main" val="2747560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BB967-56B8-F29F-246B-6DFDA98757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D1367B-2BD2-9B63-0313-E706C3540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D1DB3-2F03-DFD7-B6CA-42DE54976A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DBCFDD-EA01-134F-3EC4-C7E9BB825D08}"/>
              </a:ext>
            </a:extLst>
          </p:cNvPr>
          <p:cNvSpPr>
            <a:spLocks noGrp="1"/>
          </p:cNvSpPr>
          <p:nvPr>
            <p:ph type="sldNum" sz="quarter" idx="5"/>
          </p:nvPr>
        </p:nvSpPr>
        <p:spPr/>
        <p:txBody>
          <a:bodyPr/>
          <a:lstStyle/>
          <a:p>
            <a:fld id="{0268F494-0C48-417A-A877-0763ACB88C1A}" type="slidenum">
              <a:rPr lang="en-US" smtClean="0"/>
              <a:pPr/>
              <a:t>14</a:t>
            </a:fld>
            <a:endParaRPr lang="en-US"/>
          </a:p>
        </p:txBody>
      </p:sp>
    </p:spTree>
    <p:extLst>
      <p:ext uri="{BB962C8B-B14F-4D97-AF65-F5344CB8AC3E}">
        <p14:creationId xmlns:p14="http://schemas.microsoft.com/office/powerpoint/2010/main" val="4064685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012E2-404F-37FF-C1BB-651105EA85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2B67FF-0542-393C-7DC2-A254425DFE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CA1524-F016-54D9-7459-92FAEA1B4A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431A82-F7AB-5DB5-1344-AE2F42764FB8}"/>
              </a:ext>
            </a:extLst>
          </p:cNvPr>
          <p:cNvSpPr>
            <a:spLocks noGrp="1"/>
          </p:cNvSpPr>
          <p:nvPr>
            <p:ph type="sldNum" sz="quarter" idx="5"/>
          </p:nvPr>
        </p:nvSpPr>
        <p:spPr/>
        <p:txBody>
          <a:bodyPr/>
          <a:lstStyle/>
          <a:p>
            <a:fld id="{0268F494-0C48-417A-A877-0763ACB88C1A}" type="slidenum">
              <a:rPr lang="en-US" smtClean="0"/>
              <a:pPr/>
              <a:t>15</a:t>
            </a:fld>
            <a:endParaRPr lang="en-US"/>
          </a:p>
        </p:txBody>
      </p:sp>
    </p:spTree>
    <p:extLst>
      <p:ext uri="{BB962C8B-B14F-4D97-AF65-F5344CB8AC3E}">
        <p14:creationId xmlns:p14="http://schemas.microsoft.com/office/powerpoint/2010/main" val="3828511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89F75-9AED-8118-7096-64E2C8AA5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32798D-459C-F339-1AEA-CEA951FBFB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2C9F4-75D5-FE28-1585-4619B4FDE5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7C4303-1931-0FB9-2AC0-A007E0E71068}"/>
              </a:ext>
            </a:extLst>
          </p:cNvPr>
          <p:cNvSpPr>
            <a:spLocks noGrp="1"/>
          </p:cNvSpPr>
          <p:nvPr>
            <p:ph type="sldNum" sz="quarter" idx="5"/>
          </p:nvPr>
        </p:nvSpPr>
        <p:spPr/>
        <p:txBody>
          <a:bodyPr/>
          <a:lstStyle/>
          <a:p>
            <a:fld id="{0268F494-0C48-417A-A877-0763ACB88C1A}" type="slidenum">
              <a:rPr lang="en-US" smtClean="0"/>
              <a:pPr/>
              <a:t>16</a:t>
            </a:fld>
            <a:endParaRPr lang="en-US"/>
          </a:p>
        </p:txBody>
      </p:sp>
    </p:spTree>
    <p:extLst>
      <p:ext uri="{BB962C8B-B14F-4D97-AF65-F5344CB8AC3E}">
        <p14:creationId xmlns:p14="http://schemas.microsoft.com/office/powerpoint/2010/main" val="22028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needed to select drug targets.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There’s nothing magical about this – we want proteins that are fairly straightforward to model, and that don’t have mammalian homologs - </a:t>
            </a:r>
            <a:r>
              <a:rPr lang="en-US" sz="1200" dirty="0"/>
              <a:t>(avoid cross-reactivity)</a:t>
            </a:r>
          </a:p>
          <a:p>
            <a:endParaRPr lang="en-US" dirty="0"/>
          </a:p>
          <a:p>
            <a:r>
              <a:rPr lang="en-US" dirty="0"/>
              <a:t>Nsp12 is part of the RNA-dependent RNA polymerase complex</a:t>
            </a:r>
          </a:p>
          <a:p>
            <a:endParaRPr lang="en-US" dirty="0"/>
          </a:p>
        </p:txBody>
      </p:sp>
      <p:sp>
        <p:nvSpPr>
          <p:cNvPr id="4" name="Slide Number Placeholder 3"/>
          <p:cNvSpPr>
            <a:spLocks noGrp="1"/>
          </p:cNvSpPr>
          <p:nvPr>
            <p:ph type="sldNum" sz="quarter" idx="5"/>
          </p:nvPr>
        </p:nvSpPr>
        <p:spPr/>
        <p:txBody>
          <a:bodyPr/>
          <a:lstStyle/>
          <a:p>
            <a:fld id="{38F1C342-57E3-9A4D-BD53-33A24546C827}" type="slidenum">
              <a:rPr lang="en-US" smtClean="0"/>
              <a:pPr/>
              <a:t>6</a:t>
            </a:fld>
            <a:endParaRPr lang="en-US"/>
          </a:p>
        </p:txBody>
      </p:sp>
    </p:spTree>
    <p:extLst>
      <p:ext uri="{BB962C8B-B14F-4D97-AF65-F5344CB8AC3E}">
        <p14:creationId xmlns:p14="http://schemas.microsoft.com/office/powerpoint/2010/main" val="413942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what you’re hoping to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explore a wider diversity of scaffolds, for less cost and time</a:t>
            </a:r>
          </a:p>
        </p:txBody>
      </p:sp>
      <p:sp>
        <p:nvSpPr>
          <p:cNvPr id="4" name="Slide Number Placeholder 3"/>
          <p:cNvSpPr>
            <a:spLocks noGrp="1"/>
          </p:cNvSpPr>
          <p:nvPr>
            <p:ph type="sldNum" sz="quarter" idx="5"/>
          </p:nvPr>
        </p:nvSpPr>
        <p:spPr/>
        <p:txBody>
          <a:bodyPr/>
          <a:lstStyle/>
          <a:p>
            <a:fld id="{4744B4D4-0A19-8741-9DFD-F9C625AFF0B9}" type="slidenum">
              <a:rPr lang="en-US" smtClean="0"/>
              <a:t>7</a:t>
            </a:fld>
            <a:endParaRPr lang="en-US"/>
          </a:p>
        </p:txBody>
      </p:sp>
    </p:spTree>
    <p:extLst>
      <p:ext uri="{BB962C8B-B14F-4D97-AF65-F5344CB8AC3E}">
        <p14:creationId xmlns:p14="http://schemas.microsoft.com/office/powerpoint/2010/main" val="423423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AE96D-7A5F-FEFB-75BF-3B88788FCF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EB4DB6-EAE6-38E7-80B5-53D35D88BF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79299E-6819-8CE2-819F-18B121257A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819C94-1AB4-AF2D-728F-7C625188A1BB}"/>
              </a:ext>
            </a:extLst>
          </p:cNvPr>
          <p:cNvSpPr>
            <a:spLocks noGrp="1"/>
          </p:cNvSpPr>
          <p:nvPr>
            <p:ph type="sldNum" sz="quarter" idx="5"/>
          </p:nvPr>
        </p:nvSpPr>
        <p:spPr/>
        <p:txBody>
          <a:bodyPr/>
          <a:lstStyle/>
          <a:p>
            <a:fld id="{0268F494-0C48-417A-A877-0763ACB88C1A}" type="slidenum">
              <a:rPr lang="en-US" smtClean="0"/>
              <a:pPr/>
              <a:t>8</a:t>
            </a:fld>
            <a:endParaRPr lang="en-US"/>
          </a:p>
        </p:txBody>
      </p:sp>
    </p:spTree>
    <p:extLst>
      <p:ext uri="{BB962C8B-B14F-4D97-AF65-F5344CB8AC3E}">
        <p14:creationId xmlns:p14="http://schemas.microsoft.com/office/powerpoint/2010/main" val="1757120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11D55-105E-70C5-E43D-3547089F8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608881-04F5-9F92-3474-5E9D07C39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707952-B37F-CDC0-E900-6773B8CD6F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3C281-ECE6-C558-C784-4A2FEFBB7B3C}"/>
              </a:ext>
            </a:extLst>
          </p:cNvPr>
          <p:cNvSpPr>
            <a:spLocks noGrp="1"/>
          </p:cNvSpPr>
          <p:nvPr>
            <p:ph type="sldNum" sz="quarter" idx="5"/>
          </p:nvPr>
        </p:nvSpPr>
        <p:spPr/>
        <p:txBody>
          <a:bodyPr/>
          <a:lstStyle/>
          <a:p>
            <a:fld id="{0268F494-0C48-417A-A877-0763ACB88C1A}" type="slidenum">
              <a:rPr lang="en-US" smtClean="0"/>
              <a:pPr/>
              <a:t>9</a:t>
            </a:fld>
            <a:endParaRPr lang="en-US"/>
          </a:p>
        </p:txBody>
      </p:sp>
    </p:spTree>
    <p:extLst>
      <p:ext uri="{BB962C8B-B14F-4D97-AF65-F5344CB8AC3E}">
        <p14:creationId xmlns:p14="http://schemas.microsoft.com/office/powerpoint/2010/main" val="102394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4B9CD-EBD5-F14A-1E1C-E23B0FD1A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B8050-B7A7-B0ED-E50D-440BA882E1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B5345A-DD18-8B13-A2E1-62BFDBB5E9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ADF7D6-A398-DDBC-3E5D-292F32D69720}"/>
              </a:ext>
            </a:extLst>
          </p:cNvPr>
          <p:cNvSpPr>
            <a:spLocks noGrp="1"/>
          </p:cNvSpPr>
          <p:nvPr>
            <p:ph type="sldNum" sz="quarter" idx="5"/>
          </p:nvPr>
        </p:nvSpPr>
        <p:spPr/>
        <p:txBody>
          <a:bodyPr/>
          <a:lstStyle/>
          <a:p>
            <a:fld id="{0268F494-0C48-417A-A877-0763ACB88C1A}" type="slidenum">
              <a:rPr lang="en-US" smtClean="0"/>
              <a:pPr/>
              <a:t>10</a:t>
            </a:fld>
            <a:endParaRPr lang="en-US"/>
          </a:p>
        </p:txBody>
      </p:sp>
    </p:spTree>
    <p:extLst>
      <p:ext uri="{BB962C8B-B14F-4D97-AF65-F5344CB8AC3E}">
        <p14:creationId xmlns:p14="http://schemas.microsoft.com/office/powerpoint/2010/main" val="114577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F7972-0B2A-B9D4-5A34-D9B9994573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2E615-DAB4-45DA-5E51-EE3BE806FD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8DE346-0E1A-F1A8-1CE2-373DE330CE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9B5FC8-4789-4C52-11B2-8166D176FC47}"/>
              </a:ext>
            </a:extLst>
          </p:cNvPr>
          <p:cNvSpPr>
            <a:spLocks noGrp="1"/>
          </p:cNvSpPr>
          <p:nvPr>
            <p:ph type="sldNum" sz="quarter" idx="5"/>
          </p:nvPr>
        </p:nvSpPr>
        <p:spPr/>
        <p:txBody>
          <a:bodyPr/>
          <a:lstStyle/>
          <a:p>
            <a:fld id="{0268F494-0C48-417A-A877-0763ACB88C1A}" type="slidenum">
              <a:rPr lang="en-US" smtClean="0"/>
              <a:pPr/>
              <a:t>11</a:t>
            </a:fld>
            <a:endParaRPr lang="en-US"/>
          </a:p>
        </p:txBody>
      </p:sp>
    </p:spTree>
    <p:extLst>
      <p:ext uri="{BB962C8B-B14F-4D97-AF65-F5344CB8AC3E}">
        <p14:creationId xmlns:p14="http://schemas.microsoft.com/office/powerpoint/2010/main" val="1847644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BAACF-0CD0-167C-F6EE-BC67CD4D05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62FFBC-4C78-DA0C-788C-FF391A61DF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AE68A4-6FBE-45F5-A71F-B08BD6464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B91A48-96B7-902B-CD17-A50E5A309FD5}"/>
              </a:ext>
            </a:extLst>
          </p:cNvPr>
          <p:cNvSpPr>
            <a:spLocks noGrp="1"/>
          </p:cNvSpPr>
          <p:nvPr>
            <p:ph type="sldNum" sz="quarter" idx="5"/>
          </p:nvPr>
        </p:nvSpPr>
        <p:spPr/>
        <p:txBody>
          <a:bodyPr/>
          <a:lstStyle/>
          <a:p>
            <a:fld id="{0268F494-0C48-417A-A877-0763ACB88C1A}" type="slidenum">
              <a:rPr lang="en-US" smtClean="0"/>
              <a:pPr/>
              <a:t>12</a:t>
            </a:fld>
            <a:endParaRPr lang="en-US"/>
          </a:p>
        </p:txBody>
      </p:sp>
    </p:spTree>
    <p:extLst>
      <p:ext uri="{BB962C8B-B14F-4D97-AF65-F5344CB8AC3E}">
        <p14:creationId xmlns:p14="http://schemas.microsoft.com/office/powerpoint/2010/main" val="166324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AF517-E205-485B-56DA-45ABF1523D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2AFE2-2591-2C37-4140-3944B1C02D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D927F-E464-9E8D-D791-B8BBC9C9D5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65498D-5DA9-1752-5C7F-80C744FB1385}"/>
              </a:ext>
            </a:extLst>
          </p:cNvPr>
          <p:cNvSpPr>
            <a:spLocks noGrp="1"/>
          </p:cNvSpPr>
          <p:nvPr>
            <p:ph type="sldNum" sz="quarter" idx="5"/>
          </p:nvPr>
        </p:nvSpPr>
        <p:spPr/>
        <p:txBody>
          <a:bodyPr/>
          <a:lstStyle/>
          <a:p>
            <a:fld id="{0268F494-0C48-417A-A877-0763ACB88C1A}" type="slidenum">
              <a:rPr lang="en-US" smtClean="0"/>
              <a:pPr/>
              <a:t>13</a:t>
            </a:fld>
            <a:endParaRPr lang="en-US"/>
          </a:p>
        </p:txBody>
      </p:sp>
    </p:spTree>
    <p:extLst>
      <p:ext uri="{BB962C8B-B14F-4D97-AF65-F5344CB8AC3E}">
        <p14:creationId xmlns:p14="http://schemas.microsoft.com/office/powerpoint/2010/main" val="3374379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8"/>
          <p:cNvSpPr>
            <a:spLocks noGrp="1"/>
          </p:cNvSpPr>
          <p:nvPr>
            <p:ph type="ctrTitle"/>
          </p:nvPr>
        </p:nvSpPr>
        <p:spPr bwMode="auto">
          <a:xfrm>
            <a:off x="1011936" y="1984248"/>
            <a:ext cx="8631936"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3600" b="1">
                <a:ln>
                  <a:noFill/>
                </a:ln>
                <a:solidFill>
                  <a:schemeClr val="tx1"/>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1011936" y="1371600"/>
            <a:ext cx="8631936" cy="457200"/>
          </a:xfrm>
        </p:spPr>
        <p:txBody>
          <a:bodyPr lIns="0" rIns="18288">
            <a:normAutofit/>
          </a:bodyPr>
          <a:lstStyle>
            <a:lvl1pPr marL="0" marR="45720" indent="0" algn="l">
              <a:buNone/>
              <a:defRPr sz="2400">
                <a:solidFill>
                  <a:schemeClr val="tx1"/>
                </a:solidFill>
                <a:latin typeface="+mn-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8" name="Text Placeholder 7"/>
          <p:cNvSpPr>
            <a:spLocks noGrp="1"/>
          </p:cNvSpPr>
          <p:nvPr>
            <p:ph type="body" sz="quarter" idx="13"/>
          </p:nvPr>
        </p:nvSpPr>
        <p:spPr>
          <a:xfrm>
            <a:off x="1011936" y="4416552"/>
            <a:ext cx="8631936" cy="457200"/>
          </a:xfrm>
        </p:spPr>
        <p:txBody>
          <a:bodyPr>
            <a:noAutofit/>
          </a:bodyPr>
          <a:lstStyle>
            <a:lvl1pPr>
              <a:buNone/>
              <a:defRPr sz="1600"/>
            </a:lvl1pPr>
            <a:lvl2pPr>
              <a:defRPr sz="1600"/>
            </a:lvl2pPr>
            <a:lvl3pPr>
              <a:defRPr sz="1600"/>
            </a:lvl3pPr>
            <a:lvl4pPr>
              <a:defRPr sz="1600"/>
            </a:lvl4pPr>
            <a:lvl5pPr>
              <a:defRPr sz="1600"/>
            </a:lvl5pPr>
          </a:lstStyle>
          <a:p>
            <a:pPr lvl="0"/>
            <a:r>
              <a:rPr lang="en-US"/>
              <a:t>Click to edit Master text styles</a:t>
            </a:r>
          </a:p>
        </p:txBody>
      </p:sp>
      <p:sp>
        <p:nvSpPr>
          <p:cNvPr id="10" name="Text Placeholder 7"/>
          <p:cNvSpPr>
            <a:spLocks noGrp="1"/>
          </p:cNvSpPr>
          <p:nvPr>
            <p:ph type="body" sz="quarter" idx="14"/>
          </p:nvPr>
        </p:nvSpPr>
        <p:spPr bwMode="gray">
          <a:xfrm>
            <a:off x="4876800" y="5943600"/>
            <a:ext cx="6912864" cy="301752"/>
          </a:xfrm>
        </p:spPr>
        <p:txBody>
          <a:bodyPr>
            <a:noAutofit/>
          </a:bodyPr>
          <a:lstStyle>
            <a:lvl1pPr>
              <a:buNone/>
              <a:defRPr sz="1800" b="1">
                <a:solidFill>
                  <a:schemeClr val="bg1"/>
                </a:solidFill>
              </a:defRPr>
            </a:lvl1pPr>
            <a:lvl2pPr>
              <a:defRPr sz="1600"/>
            </a:lvl2pPr>
            <a:lvl3pPr>
              <a:defRPr sz="1600"/>
            </a:lvl3pPr>
            <a:lvl4pPr>
              <a:defRPr sz="1600"/>
            </a:lvl4pPr>
            <a:lvl5pPr>
              <a:defRPr sz="1600"/>
            </a:lvl5pPr>
          </a:lstStyle>
          <a:p>
            <a:pPr lvl="0"/>
            <a:r>
              <a:rPr lang="en-US"/>
              <a:t>Click to edit Master text styles</a:t>
            </a:r>
          </a:p>
        </p:txBody>
      </p:sp>
      <p:sp>
        <p:nvSpPr>
          <p:cNvPr id="11" name="Text Placeholder 7"/>
          <p:cNvSpPr>
            <a:spLocks noGrp="1"/>
          </p:cNvSpPr>
          <p:nvPr>
            <p:ph type="body" sz="quarter" idx="15"/>
          </p:nvPr>
        </p:nvSpPr>
        <p:spPr bwMode="gray">
          <a:xfrm>
            <a:off x="4876800" y="6236208"/>
            <a:ext cx="6912864" cy="539496"/>
          </a:xfrm>
        </p:spPr>
        <p:txBody>
          <a:bodyPr>
            <a:noAutofit/>
          </a:bodyPr>
          <a:lstStyle>
            <a:lvl1pPr>
              <a:buNone/>
              <a:defRPr sz="1400" b="0">
                <a:solidFill>
                  <a:schemeClr val="bg1"/>
                </a:solidFill>
              </a:defRPr>
            </a:lvl1pPr>
            <a:lvl2pPr>
              <a:defRPr sz="1600"/>
            </a:lvl2pPr>
            <a:lvl3pPr>
              <a:defRPr sz="1600"/>
            </a:lvl3pPr>
            <a:lvl4pPr>
              <a:defRPr sz="1600"/>
            </a:lvl4pPr>
            <a:lvl5pPr>
              <a:defRPr sz="1600"/>
            </a:lvl5pPr>
          </a:lstStyle>
          <a:p>
            <a:pPr lvl="0"/>
            <a:r>
              <a:rPr lang="en-US"/>
              <a:t>Click to edit Master text styles</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1" y="6013864"/>
            <a:ext cx="2974855" cy="573025"/>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28402" y="3333750"/>
            <a:ext cx="902209" cy="2164274"/>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2041" y="533401"/>
            <a:ext cx="6354619" cy="27432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371600"/>
            <a:ext cx="1219200" cy="4572000"/>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304800" y="1371600"/>
            <a:ext cx="8331200" cy="45720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0235576B-7F3C-4840-ADD7-A9DF1158E3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0235576B-7F3C-4840-ADD7-A9DF1158E3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bwMode="gray"/>
        <p:txBody>
          <a:bodyPr/>
          <a:lstStyle/>
          <a:p>
            <a:fld id="{0235576B-7F3C-4840-ADD7-A9DF1158E3A5}" type="slidenum">
              <a:rPr lang="en-US" smtClean="0"/>
              <a:pPr/>
              <a:t>‹#›</a:t>
            </a:fld>
            <a:endParaRPr lang="en-US"/>
          </a:p>
        </p:txBody>
      </p:sp>
      <p:sp>
        <p:nvSpPr>
          <p:cNvPr id="2" name="Title 1"/>
          <p:cNvSpPr>
            <a:spLocks noGrp="1"/>
          </p:cNvSpPr>
          <p:nvPr>
            <p:ph type="title"/>
          </p:nvPr>
        </p:nvSpPr>
        <p:spPr>
          <a:xfrm>
            <a:off x="1011936" y="1984248"/>
            <a:ext cx="8631936" cy="1371600"/>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3600" b="1" cap="none" baseline="0" dirty="0">
                <a:ln w="635">
                  <a:noFill/>
                </a:ln>
                <a:solidFill>
                  <a:schemeClr val="tx1"/>
                </a:solidFill>
                <a:effectLst/>
                <a:latin typeface="+mj-lt"/>
                <a:ea typeface="+mj-ea"/>
                <a:cs typeface="+mj-cs"/>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011936" y="3429000"/>
            <a:ext cx="8631936" cy="1371600"/>
          </a:xfrm>
        </p:spPr>
        <p:txBody>
          <a:bodyPr lIns="0" rIns="0" anchor="t">
            <a:normAutofit/>
          </a:bodyPr>
          <a:lstStyle>
            <a:lvl1pPr marL="0" indent="0">
              <a:buNone/>
              <a:defRPr sz="24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9606" y="4203193"/>
            <a:ext cx="902209" cy="21642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10058400" cy="914400"/>
          </a:xfrm>
        </p:spPr>
        <p:txBody>
          <a:bodyPr/>
          <a:lstStyle/>
          <a:p>
            <a:r>
              <a:rPr kumimoji="0" lang="en-US"/>
              <a:t>Click to edit Master title style</a:t>
            </a:r>
            <a:endParaRPr kumimoji="0" lang="en-US" dirty="0"/>
          </a:p>
        </p:txBody>
      </p:sp>
      <p:sp>
        <p:nvSpPr>
          <p:cNvPr id="3" name="Content Placeholder 2"/>
          <p:cNvSpPr>
            <a:spLocks noGrp="1"/>
          </p:cNvSpPr>
          <p:nvPr>
            <p:ph sz="half" idx="1"/>
          </p:nvPr>
        </p:nvSpPr>
        <p:spPr>
          <a:xfrm>
            <a:off x="304800" y="1527048"/>
            <a:ext cx="4876800" cy="4416552"/>
          </a:xfrm>
        </p:spPr>
        <p:txBody>
          <a:bodyPr/>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5384800" y="1527048"/>
            <a:ext cx="4876800" cy="4416552"/>
          </a:xfrm>
        </p:spPr>
        <p:txBody>
          <a:bodyPr/>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Slide Number Placeholder 6"/>
          <p:cNvSpPr>
            <a:spLocks noGrp="1"/>
          </p:cNvSpPr>
          <p:nvPr>
            <p:ph type="sldNum" sz="quarter" idx="12"/>
          </p:nvPr>
        </p:nvSpPr>
        <p:spPr/>
        <p:txBody>
          <a:bodyPr/>
          <a:lstStyle/>
          <a:p>
            <a:fld id="{0235576B-7F3C-4840-ADD7-A9DF1158E3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10058400" cy="914400"/>
          </a:xfrm>
        </p:spPr>
        <p:txBody>
          <a:bodyPr tIns="45720" anchor="b"/>
          <a:lstStyle>
            <a:lvl1pPr>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304800" y="1447800"/>
            <a:ext cx="487680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388864" y="1452310"/>
            <a:ext cx="487680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04800" y="2107152"/>
            <a:ext cx="4876800" cy="3836448"/>
          </a:xfrm>
        </p:spPr>
        <p:txBody>
          <a:bodyPr tIns="0"/>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Content Placeholder 5"/>
          <p:cNvSpPr>
            <a:spLocks noGrp="1"/>
          </p:cNvSpPr>
          <p:nvPr>
            <p:ph sz="quarter" idx="4"/>
          </p:nvPr>
        </p:nvSpPr>
        <p:spPr>
          <a:xfrm>
            <a:off x="5388864" y="2107152"/>
            <a:ext cx="4876800" cy="3836448"/>
          </a:xfrm>
        </p:spPr>
        <p:txBody>
          <a:bodyPr tIns="0"/>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9" name="Slide Number Placeholder 8"/>
          <p:cNvSpPr>
            <a:spLocks noGrp="1"/>
          </p:cNvSpPr>
          <p:nvPr>
            <p:ph type="sldNum" sz="quarter" idx="12"/>
          </p:nvPr>
        </p:nvSpPr>
        <p:spPr/>
        <p:txBody>
          <a:bodyPr/>
          <a:lstStyle/>
          <a:p>
            <a:fld id="{0235576B-7F3C-4840-ADD7-A9DF1158E3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10058400" cy="9144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200" b="1">
                <a:ln>
                  <a:noFill/>
                </a:ln>
                <a:solidFill>
                  <a:schemeClr val="tx1"/>
                </a:solidFill>
                <a:effectLst/>
                <a:latin typeface="+mj-lt"/>
                <a:ea typeface="+mj-ea"/>
                <a:cs typeface="+mj-cs"/>
              </a:defRPr>
            </a:lvl1pPr>
          </a:lstStyle>
          <a:p>
            <a:r>
              <a:rPr kumimoji="0" lang="en-US"/>
              <a:t>Click to edit Master title style</a:t>
            </a:r>
            <a:endParaRPr kumimoji="0" lang="en-US" dirty="0"/>
          </a:p>
        </p:txBody>
      </p:sp>
      <p:sp>
        <p:nvSpPr>
          <p:cNvPr id="5" name="Slide Number Placeholder 4"/>
          <p:cNvSpPr>
            <a:spLocks noGrp="1"/>
          </p:cNvSpPr>
          <p:nvPr>
            <p:ph type="sldNum" sz="quarter" idx="12"/>
          </p:nvPr>
        </p:nvSpPr>
        <p:spPr/>
        <p:txBody>
          <a:bodyPr/>
          <a:lstStyle/>
          <a:p>
            <a:fld id="{0235576B-7F3C-4840-ADD7-A9DF1158E3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35576B-7F3C-4840-ADD7-A9DF1158E3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Slide Number Placeholder 6"/>
          <p:cNvSpPr>
            <a:spLocks noGrp="1"/>
          </p:cNvSpPr>
          <p:nvPr>
            <p:ph type="sldNum" sz="quarter" idx="12"/>
          </p:nvPr>
        </p:nvSpPr>
        <p:spPr>
          <a:xfrm>
            <a:off x="10838688" y="6419088"/>
            <a:ext cx="1219200" cy="384048"/>
          </a:xfrm>
        </p:spPr>
        <p:txBody>
          <a:bodyPr/>
          <a:lstStyle/>
          <a:p>
            <a:fld id="{0235576B-7F3C-4840-ADD7-A9DF1158E3A5}" type="slidenum">
              <a:rPr lang="en-US" smtClean="0"/>
              <a:pPr/>
              <a:t>‹#›</a:t>
            </a:fld>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9606" y="4203193"/>
            <a:ext cx="902209" cy="2164274"/>
          </a:xfrm>
          <a:prstGeom prst="rect">
            <a:avLst/>
          </a:prstGeom>
        </p:spPr>
      </p:pic>
      <p:sp>
        <p:nvSpPr>
          <p:cNvPr id="11" name="Content Placeholder 3"/>
          <p:cNvSpPr>
            <a:spLocks noGrp="1"/>
          </p:cNvSpPr>
          <p:nvPr>
            <p:ph sz="half" idx="1"/>
          </p:nvPr>
        </p:nvSpPr>
        <p:spPr>
          <a:xfrm>
            <a:off x="4165600" y="594360"/>
            <a:ext cx="6299200" cy="5349240"/>
          </a:xfrm>
        </p:spPr>
        <p:txBody>
          <a:bodyPr tIns="0"/>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Title 1"/>
          <p:cNvSpPr>
            <a:spLocks noGrp="1"/>
          </p:cNvSpPr>
          <p:nvPr>
            <p:ph type="title"/>
          </p:nvPr>
        </p:nvSpPr>
        <p:spPr>
          <a:xfrm>
            <a:off x="304800" y="590552"/>
            <a:ext cx="3657600" cy="1162050"/>
          </a:xfrm>
        </p:spPr>
        <p:txBody>
          <a:bodyPr lIns="0" anchor="b">
            <a:noAutofit/>
          </a:bodyPr>
          <a:lstStyle>
            <a:lvl1pPr algn="l" rtl="0">
              <a:spcBef>
                <a:spcPct val="0"/>
              </a:spcBef>
              <a:buNone/>
              <a:defRPr sz="24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4" name="Text Placeholder 2"/>
          <p:cNvSpPr>
            <a:spLocks noGrp="1"/>
          </p:cNvSpPr>
          <p:nvPr>
            <p:ph type="body" idx="2"/>
          </p:nvPr>
        </p:nvSpPr>
        <p:spPr>
          <a:xfrm>
            <a:off x="304800" y="1752601"/>
            <a:ext cx="3657600" cy="4207213"/>
          </a:xfrm>
        </p:spPr>
        <p:txBody>
          <a:bodyPr lIns="18288" rIns="18288">
            <a:normAutofit/>
          </a:bodyPr>
          <a:lstStyle>
            <a:lvl1pPr marL="0" indent="0" algn="l">
              <a:buNone/>
              <a:defRPr sz="20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0235576B-7F3C-4840-ADD7-A9DF1158E3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5" y="1427"/>
            <a:ext cx="12186928" cy="6855147"/>
          </a:xfrm>
          <a:prstGeom prst="rect">
            <a:avLst/>
          </a:prstGeom>
        </p:spPr>
      </p:pic>
      <p:sp>
        <p:nvSpPr>
          <p:cNvPr id="9" name="Title Placeholder 8"/>
          <p:cNvSpPr>
            <a:spLocks noGrp="1"/>
          </p:cNvSpPr>
          <p:nvPr>
            <p:ph type="title"/>
          </p:nvPr>
        </p:nvSpPr>
        <p:spPr>
          <a:xfrm>
            <a:off x="304800" y="155448"/>
            <a:ext cx="10058400" cy="9144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304800" y="1527048"/>
            <a:ext cx="10058400" cy="4416552"/>
          </a:xfrm>
          <a:prstGeom prst="rect">
            <a:avLst/>
          </a:prstGeom>
        </p:spPr>
        <p:txBody>
          <a:bodyPr vert="horz" lIns="0" tIns="0" rIns="0" bIns="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8" name="Slide Number Placeholder 17"/>
          <p:cNvSpPr>
            <a:spLocks noGrp="1"/>
          </p:cNvSpPr>
          <p:nvPr>
            <p:ph type="sldNum" sz="quarter" idx="4"/>
          </p:nvPr>
        </p:nvSpPr>
        <p:spPr>
          <a:xfrm>
            <a:off x="10838688" y="6419088"/>
            <a:ext cx="1219200" cy="384048"/>
          </a:xfrm>
          <a:prstGeom prst="rect">
            <a:avLst/>
          </a:prstGeom>
        </p:spPr>
        <p:txBody>
          <a:bodyPr vert="horz" lIns="91440" tIns="45720" rIns="91440" bIns="45720" anchor="b"/>
          <a:lstStyle>
            <a:lvl1pPr algn="r" eaLnBrk="1" latinLnBrk="0" hangingPunct="1">
              <a:defRPr kumimoji="0" sz="1200">
                <a:solidFill>
                  <a:schemeClr val="bg1"/>
                </a:solidFill>
              </a:defRPr>
            </a:lvl1pPr>
          </a:lstStyle>
          <a:p>
            <a:fld id="{0235576B-7F3C-4840-ADD7-A9DF1158E3A5}" type="slidenum">
              <a:rPr lang="en-US" smtClean="0"/>
              <a:pPr/>
              <a:t>‹#›</a:t>
            </a:fld>
            <a:endParaRPr lang="en-US" dirty="0"/>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39606" y="4203193"/>
            <a:ext cx="902209" cy="216427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Lst>
  <p:hf hdr="0" ftr="0" dt="0"/>
  <p:txStyles>
    <p:titleStyle>
      <a:lvl1pPr algn="l" rtl="0" eaLnBrk="1" latinLnBrk="0" hangingPunct="1">
        <a:spcBef>
          <a:spcPct val="0"/>
        </a:spcBef>
        <a:buNone/>
        <a:defRPr kumimoji="0" sz="3200" b="1" kern="1200">
          <a:ln>
            <a:noFill/>
          </a:ln>
          <a:solidFill>
            <a:schemeClr val="tx1"/>
          </a:solidFill>
          <a:effectLst/>
          <a:latin typeface="+mj-lt"/>
          <a:ea typeface="+mj-ea"/>
          <a:cs typeface="+mj-cs"/>
        </a:defRPr>
      </a:lvl1pPr>
    </p:titleStyle>
    <p:bodyStyle>
      <a:lvl1pPr marL="228600" indent="-228600" algn="l" rtl="0" eaLnBrk="1" latinLnBrk="0" hangingPunct="1">
        <a:spcBef>
          <a:spcPct val="20000"/>
        </a:spcBef>
        <a:buClr>
          <a:schemeClr val="tx2"/>
        </a:buClr>
        <a:buSzPct val="100000"/>
        <a:buFont typeface="Wingdings" pitchFamily="2" charset="2"/>
        <a:buChar char="§"/>
        <a:defRPr kumimoji="0" sz="2400" kern="1200">
          <a:solidFill>
            <a:schemeClr val="tx1"/>
          </a:solidFill>
          <a:latin typeface="+mn-lt"/>
          <a:ea typeface="+mn-ea"/>
          <a:cs typeface="+mn-cs"/>
        </a:defRPr>
      </a:lvl1pPr>
      <a:lvl2pPr marL="455613" indent="-227013" algn="l" rtl="0" eaLnBrk="1" latinLnBrk="0" hangingPunct="1">
        <a:spcBef>
          <a:spcPct val="20000"/>
        </a:spcBef>
        <a:buClr>
          <a:schemeClr val="tx2"/>
        </a:buClr>
        <a:buSzPct val="100000"/>
        <a:buFont typeface="Arial" pitchFamily="34" charset="0"/>
        <a:buChar char="•"/>
        <a:defRPr kumimoji="0" sz="2400" kern="1200">
          <a:solidFill>
            <a:schemeClr val="tx1"/>
          </a:solidFill>
          <a:latin typeface="+mn-lt"/>
          <a:ea typeface="+mn-ea"/>
          <a:cs typeface="+mn-cs"/>
        </a:defRPr>
      </a:lvl2pPr>
      <a:lvl3pPr marL="685800" indent="-228600" algn="l" rtl="0" eaLnBrk="1" latinLnBrk="0" hangingPunct="1">
        <a:spcBef>
          <a:spcPct val="20000"/>
        </a:spcBef>
        <a:buClr>
          <a:schemeClr val="tx2"/>
        </a:buClr>
        <a:buSzPct val="100000"/>
        <a:buFont typeface="Arial" pitchFamily="34" charset="0"/>
        <a:buChar char="–"/>
        <a:defRPr kumimoji="0" sz="2000" kern="1200">
          <a:solidFill>
            <a:schemeClr val="tx1"/>
          </a:solidFill>
          <a:latin typeface="+mn-lt"/>
          <a:ea typeface="+mn-ea"/>
          <a:cs typeface="+mn-cs"/>
        </a:defRPr>
      </a:lvl3pPr>
      <a:lvl4pPr marL="914400" indent="-228600" algn="l" rtl="0" eaLnBrk="1" latinLnBrk="0" hangingPunct="1">
        <a:spcBef>
          <a:spcPct val="20000"/>
        </a:spcBef>
        <a:buClr>
          <a:schemeClr val="accent2"/>
        </a:buClr>
        <a:buSzPct val="100000"/>
        <a:buFont typeface="Wingdings" pitchFamily="2" charset="2"/>
        <a:buChar char="§"/>
        <a:defRPr kumimoji="0" sz="2000" kern="1200">
          <a:solidFill>
            <a:schemeClr val="tx1"/>
          </a:solidFill>
          <a:latin typeface="+mn-lt"/>
          <a:ea typeface="+mn-ea"/>
          <a:cs typeface="+mn-cs"/>
        </a:defRPr>
      </a:lvl4pPr>
      <a:lvl5pPr marL="1144588" indent="-230188" algn="l" rtl="0" eaLnBrk="1" latinLnBrk="0" hangingPunct="1">
        <a:spcBef>
          <a:spcPct val="20000"/>
        </a:spcBef>
        <a:buClr>
          <a:schemeClr val="accent2"/>
        </a:buClr>
        <a:buSzPct val="100000"/>
        <a:buFont typeface="Arial" pitchFamily="34" charset="0"/>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Breast_cancer" TargetMode="External"/><Relationship Id="rId3" Type="http://schemas.openxmlformats.org/officeDocument/2006/relationships/hyperlink" Target="https://en.wikipedia.org/wiki/Hoffmann-La_Roche" TargetMode="External"/><Relationship Id="rId7" Type="http://schemas.openxmlformats.org/officeDocument/2006/relationships/hyperlink" Target="https://en.wikipedia.org/wiki/Array_Biopharma"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en.wikipedia.org/wiki/Genentech" TargetMode="External"/><Relationship Id="rId5" Type="http://schemas.openxmlformats.org/officeDocument/2006/relationships/hyperlink" Target="https://en.wikipedia.org/wiki/PI3K/AKT_pathway" TargetMode="External"/><Relationship Id="rId4" Type="http://schemas.openxmlformats.org/officeDocument/2006/relationships/hyperlink" Target="https://en.wikipedia.org/wiki/AKT" TargetMode="External"/><Relationship Id="rId9" Type="http://schemas.openxmlformats.org/officeDocument/2006/relationships/hyperlink" Target="https://en.wikipedia.org/wiki/Ipatasertib#cite_note-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AstraZeneca" TargetMode="External"/><Relationship Id="rId13" Type="http://schemas.openxmlformats.org/officeDocument/2006/relationships/hyperlink" Target="https://en.wikipedia.org/wiki/Antibiotic_resistance" TargetMode="External"/><Relationship Id="rId3" Type="http://schemas.openxmlformats.org/officeDocument/2006/relationships/hyperlink" Target="https://en.wikipedia.org/wiki/%CE%92-lactam" TargetMode="External"/><Relationship Id="rId7" Type="http://schemas.openxmlformats.org/officeDocument/2006/relationships/hyperlink" Target="https://en.wikipedia.org/wiki/Teva_Pharmaceuticals" TargetMode="External"/><Relationship Id="rId12" Type="http://schemas.openxmlformats.org/officeDocument/2006/relationships/hyperlink" Target="https://en.wikipedia.org/wiki/Intra-abdominal_infection" TargetMode="External"/><Relationship Id="rId17" Type="http://schemas.openxmlformats.org/officeDocument/2006/relationships/hyperlink" Target="https://en.wikipedia.org/wiki/Avibactam#cite_note-5" TargetMode="External"/><Relationship Id="rId2" Type="http://schemas.openxmlformats.org/officeDocument/2006/relationships/notesSlide" Target="../notesSlides/notesSlide7.xml"/><Relationship Id="rId16" Type="http://schemas.openxmlformats.org/officeDocument/2006/relationships/hyperlink" Target="https://en.wikipedia.org/wiki/Avibactam#cite_note-4" TargetMode="External"/><Relationship Id="rId1" Type="http://schemas.openxmlformats.org/officeDocument/2006/relationships/slideLayout" Target="../slideLayouts/slideLayout1.xml"/><Relationship Id="rId6" Type="http://schemas.openxmlformats.org/officeDocument/2006/relationships/hyperlink" Target="https://en.wikipedia.org/wiki/Actavis" TargetMode="External"/><Relationship Id="rId11" Type="http://schemas.openxmlformats.org/officeDocument/2006/relationships/hyperlink" Target="https://en.wikipedia.org/wiki/Urinary_tract_infection" TargetMode="External"/><Relationship Id="rId5" Type="http://schemas.openxmlformats.org/officeDocument/2006/relationships/hyperlink" Target="https://en.wikipedia.org/wiki/Avibactam#cite_note-2" TargetMode="External"/><Relationship Id="rId15" Type="http://schemas.openxmlformats.org/officeDocument/2006/relationships/hyperlink" Target="https://en.wikipedia.org/wiki/Avibactam#cite_note-3" TargetMode="External"/><Relationship Id="rId10" Type="http://schemas.openxmlformats.org/officeDocument/2006/relationships/hyperlink" Target="https://en.wikipedia.org/wiki/Ceftazidime/avibactam" TargetMode="External"/><Relationship Id="rId4" Type="http://schemas.openxmlformats.org/officeDocument/2006/relationships/hyperlink" Target="https://en.wikipedia.org/wiki/%CE%92-Lactamase_inhibitor" TargetMode="External"/><Relationship Id="rId9" Type="http://schemas.openxmlformats.org/officeDocument/2006/relationships/hyperlink" Target="https://en.wikipedia.org/wiki/New_drug_application" TargetMode="External"/><Relationship Id="rId14" Type="http://schemas.openxmlformats.org/officeDocument/2006/relationships/hyperlink" Target="https://en.wikipedia.org/wiki/Gram-negative_bacteria"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Nonsteroidal_anti-inflammatory_drug#cite_note-4" TargetMode="External"/><Relationship Id="rId13" Type="http://schemas.openxmlformats.org/officeDocument/2006/relationships/hyperlink" Target="https://en.wikipedia.org/wiki/Heart_attack" TargetMode="External"/><Relationship Id="rId3" Type="http://schemas.openxmlformats.org/officeDocument/2006/relationships/hyperlink" Target="https://en.wikipedia.org/wiki/Nonsteroidal_anti-inflammatory_drug#cite_note-OED-1" TargetMode="External"/><Relationship Id="rId7" Type="http://schemas.openxmlformats.org/officeDocument/2006/relationships/hyperlink" Target="https://en.wikipedia.org/wiki/Analgesic" TargetMode="External"/><Relationship Id="rId12" Type="http://schemas.openxmlformats.org/officeDocument/2006/relationships/hyperlink" Target="https://en.wikipedia.org/wiki/Stomach_ulcers" TargetMode="External"/><Relationship Id="rId2" Type="http://schemas.openxmlformats.org/officeDocument/2006/relationships/notesSlide" Target="../notesSlides/notesSlide8.xml"/><Relationship Id="rId16" Type="http://schemas.openxmlformats.org/officeDocument/2006/relationships/hyperlink" Target="https://en.wikipedia.org/wiki/Nonsteroidal_anti-inflammatory_drug#cite_note-6" TargetMode="External"/><Relationship Id="rId1" Type="http://schemas.openxmlformats.org/officeDocument/2006/relationships/slideLayout" Target="../slideLayouts/slideLayout1.xml"/><Relationship Id="rId6" Type="http://schemas.openxmlformats.org/officeDocument/2006/relationships/hyperlink" Target="https://en.wikipedia.org/wiki/Drug_class" TargetMode="External"/><Relationship Id="rId11" Type="http://schemas.openxmlformats.org/officeDocument/2006/relationships/hyperlink" Target="https://en.wikipedia.org/wiki/Antithrombotic" TargetMode="External"/><Relationship Id="rId5" Type="http://schemas.openxmlformats.org/officeDocument/2006/relationships/hyperlink" Target="https://en.wikipedia.org/wiki/Indication_(medicine)" TargetMode="External"/><Relationship Id="rId15" Type="http://schemas.openxmlformats.org/officeDocument/2006/relationships/hyperlink" Target="https://en.wikipedia.org/wiki/Nonsteroidal_anti-inflammatory_drug#cite_note-Risk_of_acute_myocardial_infarction-5" TargetMode="External"/><Relationship Id="rId10" Type="http://schemas.openxmlformats.org/officeDocument/2006/relationships/hyperlink" Target="https://en.wikipedia.org/wiki/Antipyretic" TargetMode="External"/><Relationship Id="rId4" Type="http://schemas.openxmlformats.org/officeDocument/2006/relationships/hyperlink" Target="https://en.wikipedia.org/wiki/Nonsteroidal_anti-inflammatory_drug#cite_note-BNF-NICE-3" TargetMode="External"/><Relationship Id="rId9" Type="http://schemas.openxmlformats.org/officeDocument/2006/relationships/hyperlink" Target="https://en.wikipedia.org/wiki/Anti-inflammatory" TargetMode="External"/><Relationship Id="rId14" Type="http://schemas.openxmlformats.org/officeDocument/2006/relationships/hyperlink" Target="https://en.wikipedia.org/wiki/Kidney_diseas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Varespladib#cite_note-3" TargetMode="External"/><Relationship Id="rId13" Type="http://schemas.openxmlformats.org/officeDocument/2006/relationships/hyperlink" Target="https://en.wikipedia.org/wiki/Anthera_Pharmaceuticals" TargetMode="External"/><Relationship Id="rId18" Type="http://schemas.openxmlformats.org/officeDocument/2006/relationships/hyperlink" Target="https://en.wikipedia.org/wiki/Varespladib#cite_note-6" TargetMode="External"/><Relationship Id="rId3" Type="http://schemas.openxmlformats.org/officeDocument/2006/relationships/hyperlink" Target="https://en.wikipedia.org/wiki/Enzyme_inhibitor" TargetMode="External"/><Relationship Id="rId21" Type="http://schemas.openxmlformats.org/officeDocument/2006/relationships/hyperlink" Target="https://en.wikipedia.org/wiki/Varespladib#cite_note-:0-9" TargetMode="External"/><Relationship Id="rId7" Type="http://schemas.openxmlformats.org/officeDocument/2006/relationships/hyperlink" Target="https://en.wikipedia.org/wiki/Varespladib#cite_note-vm-2" TargetMode="External"/><Relationship Id="rId12" Type="http://schemas.openxmlformats.org/officeDocument/2006/relationships/hyperlink" Target="https://en.wikipedia.org/wiki/Varespladib#cite_note-4" TargetMode="External"/><Relationship Id="rId17" Type="http://schemas.openxmlformats.org/officeDocument/2006/relationships/hyperlink" Target="https://en.wikipedia.org/wiki/Varespladib#cite_note-pr-5" TargetMode="External"/><Relationship Id="rId25" Type="http://schemas.openxmlformats.org/officeDocument/2006/relationships/hyperlink" Target="https://en.wikipedia.org/wiki/Varespladib#cite_note-:23-13" TargetMode="External"/><Relationship Id="rId2" Type="http://schemas.openxmlformats.org/officeDocument/2006/relationships/notesSlide" Target="../notesSlides/notesSlide11.xml"/><Relationship Id="rId16" Type="http://schemas.openxmlformats.org/officeDocument/2006/relationships/hyperlink" Target="https://en.wikipedia.org/wiki/Acute_chest_syndrome" TargetMode="External"/><Relationship Id="rId20" Type="http://schemas.openxmlformats.org/officeDocument/2006/relationships/hyperlink" Target="https://en.wikipedia.org/wiki/Varespladib#cite_note-Nicholls_252-8" TargetMode="External"/><Relationship Id="rId1" Type="http://schemas.openxmlformats.org/officeDocument/2006/relationships/slideLayout" Target="../slideLayouts/slideLayout1.xml"/><Relationship Id="rId6" Type="http://schemas.openxmlformats.org/officeDocument/2006/relationships/hyperlink" Target="https://en.wikipedia.org/wiki/Varespladib#cite_note-1" TargetMode="External"/><Relationship Id="rId11" Type="http://schemas.openxmlformats.org/officeDocument/2006/relationships/hyperlink" Target="https://en.wikipedia.org/wiki/Inflammation" TargetMode="External"/><Relationship Id="rId24" Type="http://schemas.openxmlformats.org/officeDocument/2006/relationships/hyperlink" Target="https://en.wikipedia.org/wiki/Varespladib#cite_note-:3-12" TargetMode="External"/><Relationship Id="rId5" Type="http://schemas.openxmlformats.org/officeDocument/2006/relationships/hyperlink" Target="https://en.wikipedia.org/wiki/Phospholipase_A2#Secreted_phospholipases_A2_(sPLA2)" TargetMode="External"/><Relationship Id="rId15" Type="http://schemas.openxmlformats.org/officeDocument/2006/relationships/hyperlink" Target="https://en.wikipedia.org/wiki/Acute_coronary_syndrome" TargetMode="External"/><Relationship Id="rId23" Type="http://schemas.openxmlformats.org/officeDocument/2006/relationships/hyperlink" Target="https://en.wikipedia.org/wiki/Varespladib#cite_note-:2-11" TargetMode="External"/><Relationship Id="rId10" Type="http://schemas.openxmlformats.org/officeDocument/2006/relationships/hyperlink" Target="https://en.wikipedia.org/wiki/Arachidonic_acid_pathway" TargetMode="External"/><Relationship Id="rId19" Type="http://schemas.openxmlformats.org/officeDocument/2006/relationships/hyperlink" Target="https://en.wikipedia.org/wiki/Varespladib#cite_note-7" TargetMode="External"/><Relationship Id="rId4" Type="http://schemas.openxmlformats.org/officeDocument/2006/relationships/hyperlink" Target="https://en.wikipedia.org/wiki/Isoforms" TargetMode="External"/><Relationship Id="rId9" Type="http://schemas.openxmlformats.org/officeDocument/2006/relationships/hyperlink" Target="https://en.wikipedia.org/wiki/Molecule" TargetMode="External"/><Relationship Id="rId14" Type="http://schemas.openxmlformats.org/officeDocument/2006/relationships/hyperlink" Target="https://en.wikipedia.org/wiki/Inflammatory_diseases" TargetMode="External"/><Relationship Id="rId22" Type="http://schemas.openxmlformats.org/officeDocument/2006/relationships/hyperlink" Target="https://en.wikipedia.org/wiki/Varespladib#cite_note-:1-10"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Pancreatic_cancer" TargetMode="External"/><Relationship Id="rId13" Type="http://schemas.openxmlformats.org/officeDocument/2006/relationships/hyperlink" Target="https://en.wikipedia.org/wiki/Gemcitabine" TargetMode="External"/><Relationship Id="rId3" Type="http://schemas.openxmlformats.org/officeDocument/2006/relationships/hyperlink" Target="https://en.wikipedia.org/wiki/Experimental_drug" TargetMode="External"/><Relationship Id="rId7" Type="http://schemas.openxmlformats.org/officeDocument/2006/relationships/hyperlink" Target="https://en.wikipedia.org/wiki/Adavosertib#cite_note-2" TargetMode="External"/><Relationship Id="rId12" Type="http://schemas.openxmlformats.org/officeDocument/2006/relationships/hyperlink" Target="https://en.wikipedia.org/wiki/Ovarian_cancer"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en.wikipedia.org/wiki/AstraZeneca" TargetMode="External"/><Relationship Id="rId11" Type="http://schemas.openxmlformats.org/officeDocument/2006/relationships/hyperlink" Target="https://en.wikipedia.org/wiki/Adavosertib#cite_note-3" TargetMode="External"/><Relationship Id="rId5" Type="http://schemas.openxmlformats.org/officeDocument/2006/relationships/hyperlink" Target="https://en.wikipedia.org/wiki/Adavosertib#cite_note-1" TargetMode="External"/><Relationship Id="rId10" Type="http://schemas.openxmlformats.org/officeDocument/2006/relationships/hyperlink" Target="https://en.wikipedia.org/wiki/Phase_II_trial" TargetMode="External"/><Relationship Id="rId4" Type="http://schemas.openxmlformats.org/officeDocument/2006/relationships/hyperlink" Target="https://en.wikipedia.org/wiki/WEE1" TargetMode="External"/><Relationship Id="rId9" Type="http://schemas.openxmlformats.org/officeDocument/2006/relationships/hyperlink" Target="https://en.wikipedia.org/wiki/Phase_1_trial" TargetMode="External"/><Relationship Id="rId14" Type="http://schemas.openxmlformats.org/officeDocument/2006/relationships/hyperlink" Target="https://en.wikipedia.org/wiki/Phase_2_t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10.pn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hemotherapeutic"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en.wikipedia.org/wiki/Pentostatin#cite_note-pmid17008537-2"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501E-3333-0665-054F-8AC8178021B5}"/>
              </a:ext>
            </a:extLst>
          </p:cNvPr>
          <p:cNvSpPr>
            <a:spLocks noGrp="1"/>
          </p:cNvSpPr>
          <p:nvPr>
            <p:ph type="ctrTitle"/>
          </p:nvPr>
        </p:nvSpPr>
        <p:spPr/>
        <p:txBody>
          <a:bodyPr/>
          <a:lstStyle/>
          <a:p>
            <a:pPr algn="ctr"/>
            <a:r>
              <a:rPr lang="en-US" dirty="0"/>
              <a:t>Fun time – let’s play with drugs!</a:t>
            </a:r>
          </a:p>
        </p:txBody>
      </p:sp>
      <p:sp>
        <p:nvSpPr>
          <p:cNvPr id="4" name="Text Placeholder 3">
            <a:extLst>
              <a:ext uri="{FF2B5EF4-FFF2-40B4-BE49-F238E27FC236}">
                <a16:creationId xmlns:a16="http://schemas.microsoft.com/office/drawing/2014/main" id="{E3E643F9-8A83-1B6F-FBBD-3F84296C911D}"/>
              </a:ext>
            </a:extLst>
          </p:cNvPr>
          <p:cNvSpPr>
            <a:spLocks noGrp="1"/>
          </p:cNvSpPr>
          <p:nvPr>
            <p:ph type="body" sz="quarter" idx="13"/>
          </p:nvPr>
        </p:nvSpPr>
        <p:spPr/>
        <p:txBody>
          <a:bodyPr/>
          <a:lstStyle/>
          <a:p>
            <a:pPr algn="ctr"/>
            <a:r>
              <a:rPr lang="en-US" dirty="0"/>
              <a:t>Amitava Roy</a:t>
            </a:r>
          </a:p>
        </p:txBody>
      </p:sp>
    </p:spTree>
    <p:extLst>
      <p:ext uri="{BB962C8B-B14F-4D97-AF65-F5344CB8AC3E}">
        <p14:creationId xmlns:p14="http://schemas.microsoft.com/office/powerpoint/2010/main" val="1472405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EB76320-81EF-926D-95FD-7235A885BA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CD7DD8-1766-CA9D-74D4-73D76D58E4A7}"/>
              </a:ext>
            </a:extLst>
          </p:cNvPr>
          <p:cNvSpPr>
            <a:spLocks noGrp="1"/>
          </p:cNvSpPr>
          <p:nvPr>
            <p:ph type="ctrTitle"/>
          </p:nvPr>
        </p:nvSpPr>
        <p:spPr>
          <a:xfrm>
            <a:off x="1447800" y="533400"/>
            <a:ext cx="8610600" cy="762000"/>
          </a:xfrm>
        </p:spPr>
        <p:txBody>
          <a:bodyPr>
            <a:normAutofit fontScale="90000"/>
          </a:bodyPr>
          <a:lstStyle/>
          <a:p>
            <a:pPr algn="ctr"/>
            <a:br>
              <a:rPr lang="en-US" sz="3200" dirty="0"/>
            </a:br>
            <a:br>
              <a:rPr lang="en-US" sz="3200" dirty="0"/>
            </a:br>
            <a:br>
              <a:rPr lang="en-US" sz="3200" dirty="0"/>
            </a:br>
            <a:br>
              <a:rPr lang="en-US" sz="3200" dirty="0"/>
            </a:br>
            <a:br>
              <a:rPr lang="en-US" sz="3200" dirty="0"/>
            </a:br>
            <a:r>
              <a:rPr lang="en-US" sz="3200" dirty="0" err="1"/>
              <a:t>Ipatasertib</a:t>
            </a:r>
            <a:br>
              <a:rPr lang="en-US" sz="3200" dirty="0"/>
            </a:br>
            <a:endParaRPr lang="en-US" sz="2000" dirty="0"/>
          </a:p>
        </p:txBody>
      </p:sp>
      <p:sp>
        <p:nvSpPr>
          <p:cNvPr id="2" name="TextBox 1">
            <a:extLst>
              <a:ext uri="{FF2B5EF4-FFF2-40B4-BE49-F238E27FC236}">
                <a16:creationId xmlns:a16="http://schemas.microsoft.com/office/drawing/2014/main" id="{5D03F7CB-D671-99D9-EB99-F2A71A0BAA8B}"/>
              </a:ext>
            </a:extLst>
          </p:cNvPr>
          <p:cNvSpPr txBox="1"/>
          <p:nvPr/>
        </p:nvSpPr>
        <p:spPr>
          <a:xfrm>
            <a:off x="1447800" y="1295400"/>
            <a:ext cx="8458200" cy="1200329"/>
          </a:xfrm>
          <a:prstGeom prst="rect">
            <a:avLst/>
          </a:prstGeom>
          <a:noFill/>
        </p:spPr>
        <p:txBody>
          <a:bodyPr wrap="square" rtlCol="0">
            <a:spAutoFit/>
          </a:bodyPr>
          <a:lstStyle/>
          <a:p>
            <a:r>
              <a:rPr lang="en-US" b="1" i="0" dirty="0" err="1">
                <a:effectLst/>
                <a:latin typeface="Arial" panose="020B0604020202020204" pitchFamily="34" charset="0"/>
              </a:rPr>
              <a:t>Ipatasertib</a:t>
            </a:r>
            <a:r>
              <a:rPr lang="en-US" b="0" i="0" dirty="0">
                <a:effectLst/>
                <a:latin typeface="Arial" panose="020B0604020202020204" pitchFamily="34" charset="0"/>
              </a:rPr>
              <a:t> (RG7440) is an experimental cancer drug in development by </a:t>
            </a:r>
            <a:r>
              <a:rPr lang="en-US" b="0" i="0" u="none" strike="noStrike" dirty="0">
                <a:effectLst/>
                <a:latin typeface="Arial" panose="020B0604020202020204" pitchFamily="34" charset="0"/>
                <a:hlinkClick r:id="rId3" tooltip="Hoffmann-La Roche">
                  <a:extLst>
                    <a:ext uri="{A12FA001-AC4F-418D-AE19-62706E023703}">
                      <ahyp:hlinkClr xmlns:ahyp="http://schemas.microsoft.com/office/drawing/2018/hyperlinkcolor" val="tx"/>
                    </a:ext>
                  </a:extLst>
                </a:hlinkClick>
              </a:rPr>
              <a:t>Roche</a:t>
            </a:r>
            <a:r>
              <a:rPr lang="en-US" b="0" i="0" dirty="0">
                <a:effectLst/>
                <a:latin typeface="Arial" panose="020B0604020202020204" pitchFamily="34" charset="0"/>
              </a:rPr>
              <a:t>. It is a small molecule inhibitor of </a:t>
            </a:r>
            <a:r>
              <a:rPr lang="en-US" b="0" i="0" u="none" strike="noStrike" dirty="0">
                <a:effectLst/>
                <a:latin typeface="Arial" panose="020B0604020202020204" pitchFamily="34" charset="0"/>
                <a:hlinkClick r:id="rId4" tooltip="AKT">
                  <a:extLst>
                    <a:ext uri="{A12FA001-AC4F-418D-AE19-62706E023703}">
                      <ahyp:hlinkClr xmlns:ahyp="http://schemas.microsoft.com/office/drawing/2018/hyperlinkcolor" val="tx"/>
                    </a:ext>
                  </a:extLst>
                </a:hlinkClick>
              </a:rPr>
              <a:t>AKT</a:t>
            </a:r>
            <a:r>
              <a:rPr lang="en-US" b="0" i="0" dirty="0">
                <a:effectLst/>
                <a:latin typeface="Arial" panose="020B0604020202020204" pitchFamily="34" charset="0"/>
              </a:rPr>
              <a:t>, which is a key component of the </a:t>
            </a:r>
            <a:r>
              <a:rPr lang="en-US" b="0" i="0" u="none" strike="noStrike" dirty="0">
                <a:effectLst/>
                <a:latin typeface="Arial" panose="020B0604020202020204" pitchFamily="34" charset="0"/>
                <a:hlinkClick r:id="rId5" tooltip="PI3K/AKT pathway">
                  <a:extLst>
                    <a:ext uri="{A12FA001-AC4F-418D-AE19-62706E023703}">
                      <ahyp:hlinkClr xmlns:ahyp="http://schemas.microsoft.com/office/drawing/2018/hyperlinkcolor" val="tx"/>
                    </a:ext>
                  </a:extLst>
                </a:hlinkClick>
              </a:rPr>
              <a:t>PI3K/AKT pathway</a:t>
            </a:r>
            <a:r>
              <a:rPr lang="en-US" b="0" i="0" dirty="0">
                <a:effectLst/>
                <a:latin typeface="Arial" panose="020B0604020202020204" pitchFamily="34" charset="0"/>
              </a:rPr>
              <a:t>. </a:t>
            </a:r>
            <a:r>
              <a:rPr lang="en-US" b="0" i="0" dirty="0" err="1">
                <a:effectLst/>
                <a:latin typeface="Arial" panose="020B0604020202020204" pitchFamily="34" charset="0"/>
              </a:rPr>
              <a:t>Ipatasertib</a:t>
            </a:r>
            <a:r>
              <a:rPr lang="en-US" b="0" i="0" dirty="0">
                <a:effectLst/>
                <a:latin typeface="Arial" panose="020B0604020202020204" pitchFamily="34" charset="0"/>
              </a:rPr>
              <a:t> was discovered by </a:t>
            </a:r>
            <a:r>
              <a:rPr lang="en-US" b="0" i="0" u="none" strike="noStrike" dirty="0">
                <a:effectLst/>
                <a:latin typeface="Arial" panose="020B0604020202020204" pitchFamily="34" charset="0"/>
                <a:hlinkClick r:id="rId6" tooltip="Genentech">
                  <a:extLst>
                    <a:ext uri="{A12FA001-AC4F-418D-AE19-62706E023703}">
                      <ahyp:hlinkClr xmlns:ahyp="http://schemas.microsoft.com/office/drawing/2018/hyperlinkcolor" val="tx"/>
                    </a:ext>
                  </a:extLst>
                </a:hlinkClick>
              </a:rPr>
              <a:t>Genentech</a:t>
            </a:r>
            <a:r>
              <a:rPr lang="en-US" b="0" i="0" dirty="0">
                <a:effectLst/>
                <a:latin typeface="Arial" panose="020B0604020202020204" pitchFamily="34" charset="0"/>
              </a:rPr>
              <a:t> in collaboration with </a:t>
            </a:r>
            <a:r>
              <a:rPr lang="en-US" b="0" i="0" u="none" strike="noStrike" dirty="0">
                <a:effectLst/>
                <a:latin typeface="Arial" panose="020B0604020202020204" pitchFamily="34" charset="0"/>
                <a:hlinkClick r:id="rId7" tooltip="Array Biopharma">
                  <a:extLst>
                    <a:ext uri="{A12FA001-AC4F-418D-AE19-62706E023703}">
                      <ahyp:hlinkClr xmlns:ahyp="http://schemas.microsoft.com/office/drawing/2018/hyperlinkcolor" val="tx"/>
                    </a:ext>
                  </a:extLst>
                </a:hlinkClick>
              </a:rPr>
              <a:t>Array Biopharma</a:t>
            </a:r>
            <a:r>
              <a:rPr lang="en-US" b="0" i="0" dirty="0">
                <a:effectLst/>
                <a:latin typeface="Arial" panose="020B0604020202020204" pitchFamily="34" charset="0"/>
              </a:rPr>
              <a:t> and is currently in phase III trials for treatment of </a:t>
            </a:r>
            <a:r>
              <a:rPr lang="en-US" b="0" i="0" u="none" strike="noStrike" dirty="0">
                <a:effectLst/>
                <a:latin typeface="Arial" panose="020B0604020202020204" pitchFamily="34" charset="0"/>
                <a:hlinkClick r:id="rId8" tooltip="Breast cancer">
                  <a:extLst>
                    <a:ext uri="{A12FA001-AC4F-418D-AE19-62706E023703}">
                      <ahyp:hlinkClr xmlns:ahyp="http://schemas.microsoft.com/office/drawing/2018/hyperlinkcolor" val="tx"/>
                    </a:ext>
                  </a:extLst>
                </a:hlinkClick>
              </a:rPr>
              <a:t>breast cancer</a:t>
            </a:r>
            <a:r>
              <a:rPr lang="en-US" b="0" i="0" dirty="0">
                <a:effectLst/>
                <a:latin typeface="Arial" panose="020B0604020202020204" pitchFamily="34" charset="0"/>
              </a:rPr>
              <a:t>.</a:t>
            </a:r>
            <a:r>
              <a:rPr lang="en-US" b="0" i="0" u="none" strike="noStrike" baseline="30000" dirty="0">
                <a:effectLst/>
                <a:latin typeface="Arial" panose="020B0604020202020204" pitchFamily="34" charset="0"/>
                <a:hlinkClick r:id="rId9">
                  <a:extLst>
                    <a:ext uri="{A12FA001-AC4F-418D-AE19-62706E023703}">
                      <ahyp:hlinkClr xmlns:ahyp="http://schemas.microsoft.com/office/drawing/2018/hyperlinkcolor" val="tx"/>
                    </a:ext>
                  </a:extLst>
                </a:hlinkClick>
              </a:rPr>
              <a:t>[1]</a:t>
            </a:r>
            <a:endParaRPr lang="en-US" dirty="0"/>
          </a:p>
        </p:txBody>
      </p:sp>
    </p:spTree>
    <p:extLst>
      <p:ext uri="{BB962C8B-B14F-4D97-AF65-F5344CB8AC3E}">
        <p14:creationId xmlns:p14="http://schemas.microsoft.com/office/powerpoint/2010/main" val="254483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550759A-8F83-2547-FCDA-C3A35E7BB2B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3EDC55-8A06-C2B3-5B38-82FAE43666B8}"/>
              </a:ext>
            </a:extLst>
          </p:cNvPr>
          <p:cNvSpPr>
            <a:spLocks noGrp="1"/>
          </p:cNvSpPr>
          <p:nvPr>
            <p:ph type="ctrTitle"/>
          </p:nvPr>
        </p:nvSpPr>
        <p:spPr>
          <a:xfrm>
            <a:off x="1447800" y="533400"/>
            <a:ext cx="8610600" cy="762000"/>
          </a:xfrm>
        </p:spPr>
        <p:txBody>
          <a:bodyPr>
            <a:normAutofit fontScale="90000"/>
          </a:bodyPr>
          <a:lstStyle/>
          <a:p>
            <a:pPr algn="ctr"/>
            <a:br>
              <a:rPr lang="en-US" sz="3200" dirty="0"/>
            </a:br>
            <a:br>
              <a:rPr lang="en-US" sz="3200" dirty="0"/>
            </a:br>
            <a:br>
              <a:rPr lang="en-US" sz="3200" dirty="0"/>
            </a:br>
            <a:br>
              <a:rPr lang="en-US" sz="3200" dirty="0"/>
            </a:br>
            <a:br>
              <a:rPr lang="en-US" sz="3200" dirty="0"/>
            </a:br>
            <a:r>
              <a:rPr lang="en-US" sz="3200" dirty="0"/>
              <a:t>Avibactam</a:t>
            </a:r>
            <a:br>
              <a:rPr lang="en-US" sz="3200" dirty="0"/>
            </a:br>
            <a:endParaRPr lang="en-US" sz="2000" dirty="0"/>
          </a:p>
        </p:txBody>
      </p:sp>
      <p:sp>
        <p:nvSpPr>
          <p:cNvPr id="2" name="TextBox 1">
            <a:extLst>
              <a:ext uri="{FF2B5EF4-FFF2-40B4-BE49-F238E27FC236}">
                <a16:creationId xmlns:a16="http://schemas.microsoft.com/office/drawing/2014/main" id="{D419279B-03C4-9962-717E-7B6350023393}"/>
              </a:ext>
            </a:extLst>
          </p:cNvPr>
          <p:cNvSpPr txBox="1"/>
          <p:nvPr/>
        </p:nvSpPr>
        <p:spPr>
          <a:xfrm>
            <a:off x="1447800" y="1295400"/>
            <a:ext cx="8458200" cy="1754326"/>
          </a:xfrm>
          <a:prstGeom prst="rect">
            <a:avLst/>
          </a:prstGeom>
          <a:noFill/>
        </p:spPr>
        <p:txBody>
          <a:bodyPr wrap="square" rtlCol="0">
            <a:spAutoFit/>
          </a:bodyPr>
          <a:lstStyle/>
          <a:p>
            <a:r>
              <a:rPr lang="en-US" b="1" i="0" dirty="0">
                <a:effectLst/>
                <a:latin typeface="Arial" panose="020B0604020202020204" pitchFamily="34" charset="0"/>
              </a:rPr>
              <a:t>Avibactam</a:t>
            </a:r>
            <a:r>
              <a:rPr lang="en-US" b="0" i="0" dirty="0">
                <a:effectLst/>
                <a:latin typeface="Arial" panose="020B0604020202020204" pitchFamily="34" charset="0"/>
              </a:rPr>
              <a:t> is a non-</a:t>
            </a:r>
            <a:r>
              <a:rPr lang="el-GR" b="0" i="0" u="none" strike="noStrike" dirty="0">
                <a:effectLst/>
                <a:latin typeface="Arial" panose="020B0604020202020204" pitchFamily="34" charset="0"/>
                <a:hlinkClick r:id="rId3" tooltip="Β-lactam">
                  <a:extLst>
                    <a:ext uri="{A12FA001-AC4F-418D-AE19-62706E023703}">
                      <ahyp:hlinkClr xmlns:ahyp="http://schemas.microsoft.com/office/drawing/2018/hyperlinkcolor" val="tx"/>
                    </a:ext>
                  </a:extLst>
                </a:hlinkClick>
              </a:rPr>
              <a:t>β-</a:t>
            </a:r>
            <a:r>
              <a:rPr lang="en-US" b="0" i="0" u="none" strike="noStrike" dirty="0">
                <a:effectLst/>
                <a:latin typeface="Arial" panose="020B0604020202020204" pitchFamily="34" charset="0"/>
                <a:hlinkClick r:id="rId3" tooltip="Β-lactam">
                  <a:extLst>
                    <a:ext uri="{A12FA001-AC4F-418D-AE19-62706E023703}">
                      <ahyp:hlinkClr xmlns:ahyp="http://schemas.microsoft.com/office/drawing/2018/hyperlinkcolor" val="tx"/>
                    </a:ext>
                  </a:extLst>
                </a:hlinkClick>
              </a:rPr>
              <a:t>lactam</a:t>
            </a:r>
            <a:r>
              <a:rPr lang="en-US" b="0" i="0" dirty="0">
                <a:effectLst/>
                <a:latin typeface="Arial" panose="020B0604020202020204" pitchFamily="34" charset="0"/>
              </a:rPr>
              <a:t> </a:t>
            </a:r>
            <a:r>
              <a:rPr lang="el-GR" b="0" i="0" u="none" strike="noStrike" dirty="0">
                <a:effectLst/>
                <a:latin typeface="Arial" panose="020B0604020202020204" pitchFamily="34" charset="0"/>
                <a:hlinkClick r:id="rId4" tooltip="Β-Lactamase inhibitor">
                  <a:extLst>
                    <a:ext uri="{A12FA001-AC4F-418D-AE19-62706E023703}">
                      <ahyp:hlinkClr xmlns:ahyp="http://schemas.microsoft.com/office/drawing/2018/hyperlinkcolor" val="tx"/>
                    </a:ext>
                  </a:extLst>
                </a:hlinkClick>
              </a:rPr>
              <a:t>β-</a:t>
            </a:r>
            <a:r>
              <a:rPr lang="en-US" b="0" i="0" u="none" strike="noStrike" dirty="0">
                <a:effectLst/>
                <a:latin typeface="Arial" panose="020B0604020202020204" pitchFamily="34" charset="0"/>
                <a:hlinkClick r:id="rId4" tooltip="Β-Lactamase inhibitor">
                  <a:extLst>
                    <a:ext uri="{A12FA001-AC4F-418D-AE19-62706E023703}">
                      <ahyp:hlinkClr xmlns:ahyp="http://schemas.microsoft.com/office/drawing/2018/hyperlinkcolor" val="tx"/>
                    </a:ext>
                  </a:extLst>
                </a:hlinkClick>
              </a:rPr>
              <a:t>lactamase inhibitor</a:t>
            </a:r>
            <a:r>
              <a:rPr lang="en-US" b="0" i="0" u="none" strike="noStrike" baseline="30000" dirty="0">
                <a:effectLst/>
                <a:latin typeface="Arial" panose="020B0604020202020204" pitchFamily="34" charset="0"/>
                <a:hlinkClick r:id="rId5">
                  <a:extLst>
                    <a:ext uri="{A12FA001-AC4F-418D-AE19-62706E023703}">
                      <ahyp:hlinkClr xmlns:ahyp="http://schemas.microsoft.com/office/drawing/2018/hyperlinkcolor" val="tx"/>
                    </a:ext>
                  </a:extLst>
                </a:hlinkClick>
              </a:rPr>
              <a:t>[2]</a:t>
            </a:r>
            <a:r>
              <a:rPr lang="en-US" b="0" i="0" dirty="0">
                <a:effectLst/>
                <a:latin typeface="Arial" panose="020B0604020202020204" pitchFamily="34" charset="0"/>
              </a:rPr>
              <a:t> developed by </a:t>
            </a:r>
            <a:r>
              <a:rPr lang="en-US" b="0" i="0" u="none" strike="noStrike" dirty="0">
                <a:effectLst/>
                <a:latin typeface="Arial" panose="020B0604020202020204" pitchFamily="34" charset="0"/>
                <a:hlinkClick r:id="rId6" tooltip="Actavis">
                  <a:extLst>
                    <a:ext uri="{A12FA001-AC4F-418D-AE19-62706E023703}">
                      <ahyp:hlinkClr xmlns:ahyp="http://schemas.microsoft.com/office/drawing/2018/hyperlinkcolor" val="tx"/>
                    </a:ext>
                  </a:extLst>
                </a:hlinkClick>
              </a:rPr>
              <a:t>Actavis</a:t>
            </a:r>
            <a:r>
              <a:rPr lang="en-US" b="0" i="0" dirty="0">
                <a:effectLst/>
                <a:latin typeface="Arial" panose="020B0604020202020204" pitchFamily="34" charset="0"/>
              </a:rPr>
              <a:t> (now </a:t>
            </a:r>
            <a:r>
              <a:rPr lang="en-US" b="0" i="0" u="none" strike="noStrike" dirty="0">
                <a:effectLst/>
                <a:latin typeface="Arial" panose="020B0604020202020204" pitchFamily="34" charset="0"/>
                <a:hlinkClick r:id="rId7" tooltip="Teva Pharmaceuticals">
                  <a:extLst>
                    <a:ext uri="{A12FA001-AC4F-418D-AE19-62706E023703}">
                      <ahyp:hlinkClr xmlns:ahyp="http://schemas.microsoft.com/office/drawing/2018/hyperlinkcolor" val="tx"/>
                    </a:ext>
                  </a:extLst>
                </a:hlinkClick>
              </a:rPr>
              <a:t>Teva</a:t>
            </a:r>
            <a:r>
              <a:rPr lang="en-US" b="0" i="0" dirty="0">
                <a:effectLst/>
                <a:latin typeface="Arial" panose="020B0604020202020204" pitchFamily="34" charset="0"/>
              </a:rPr>
              <a:t>) jointly with </a:t>
            </a:r>
            <a:r>
              <a:rPr lang="en-US" b="0" i="0" u="none" strike="noStrike" dirty="0">
                <a:effectLst/>
                <a:latin typeface="Arial" panose="020B0604020202020204" pitchFamily="34" charset="0"/>
                <a:hlinkClick r:id="rId8" tooltip="AstraZeneca">
                  <a:extLst>
                    <a:ext uri="{A12FA001-AC4F-418D-AE19-62706E023703}">
                      <ahyp:hlinkClr xmlns:ahyp="http://schemas.microsoft.com/office/drawing/2018/hyperlinkcolor" val="tx"/>
                    </a:ext>
                  </a:extLst>
                </a:hlinkClick>
              </a:rPr>
              <a:t>AstraZeneca</a:t>
            </a:r>
            <a:r>
              <a:rPr lang="en-US" b="0" i="0" dirty="0">
                <a:effectLst/>
                <a:latin typeface="Arial" panose="020B0604020202020204" pitchFamily="34" charset="0"/>
              </a:rPr>
              <a:t>. A </a:t>
            </a:r>
            <a:r>
              <a:rPr lang="en-US" b="0" i="0" u="none" strike="noStrike" dirty="0">
                <a:effectLst/>
                <a:latin typeface="Arial" panose="020B0604020202020204" pitchFamily="34" charset="0"/>
                <a:hlinkClick r:id="rId9" tooltip="New drug application">
                  <a:extLst>
                    <a:ext uri="{A12FA001-AC4F-418D-AE19-62706E023703}">
                      <ahyp:hlinkClr xmlns:ahyp="http://schemas.microsoft.com/office/drawing/2018/hyperlinkcolor" val="tx"/>
                    </a:ext>
                  </a:extLst>
                </a:hlinkClick>
              </a:rPr>
              <a:t>new drug application</a:t>
            </a:r>
            <a:r>
              <a:rPr lang="en-US" b="0" i="0" dirty="0">
                <a:effectLst/>
                <a:latin typeface="Arial" panose="020B0604020202020204" pitchFamily="34" charset="0"/>
              </a:rPr>
              <a:t> for avibactam in </a:t>
            </a:r>
            <a:r>
              <a:rPr lang="en-US" b="0" i="0" u="none" strike="noStrike" dirty="0">
                <a:effectLst/>
                <a:latin typeface="Arial" panose="020B0604020202020204" pitchFamily="34" charset="0"/>
                <a:hlinkClick r:id="rId10" tooltip="Ceftazidime/avibactam">
                  <a:extLst>
                    <a:ext uri="{A12FA001-AC4F-418D-AE19-62706E023703}">
                      <ahyp:hlinkClr xmlns:ahyp="http://schemas.microsoft.com/office/drawing/2018/hyperlinkcolor" val="tx"/>
                    </a:ext>
                  </a:extLst>
                </a:hlinkClick>
              </a:rPr>
              <a:t>combination with ceftazidime</a:t>
            </a:r>
            <a:r>
              <a:rPr lang="en-US" b="0" i="0" dirty="0">
                <a:effectLst/>
                <a:latin typeface="Arial" panose="020B0604020202020204" pitchFamily="34" charset="0"/>
              </a:rPr>
              <a:t> was approved by the FDA in 2015 for treating complicated </a:t>
            </a:r>
            <a:r>
              <a:rPr lang="en-US" b="0" i="0" u="none" strike="noStrike" dirty="0">
                <a:effectLst/>
                <a:latin typeface="Arial" panose="020B0604020202020204" pitchFamily="34" charset="0"/>
                <a:hlinkClick r:id="rId11" tooltip="Urinary tract infection">
                  <a:extLst>
                    <a:ext uri="{A12FA001-AC4F-418D-AE19-62706E023703}">
                      <ahyp:hlinkClr xmlns:ahyp="http://schemas.microsoft.com/office/drawing/2018/hyperlinkcolor" val="tx"/>
                    </a:ext>
                  </a:extLst>
                </a:hlinkClick>
              </a:rPr>
              <a:t>urinary tract</a:t>
            </a:r>
            <a:r>
              <a:rPr lang="en-US" b="0" i="0" dirty="0">
                <a:effectLst/>
                <a:latin typeface="Arial" panose="020B0604020202020204" pitchFamily="34" charset="0"/>
              </a:rPr>
              <a:t> (</a:t>
            </a:r>
            <a:r>
              <a:rPr lang="en-US" b="0" i="0" dirty="0" err="1">
                <a:effectLst/>
                <a:latin typeface="Arial" panose="020B0604020202020204" pitchFamily="34" charset="0"/>
              </a:rPr>
              <a:t>cUTI</a:t>
            </a:r>
            <a:r>
              <a:rPr lang="en-US" b="0" i="0" dirty="0">
                <a:effectLst/>
                <a:latin typeface="Arial" panose="020B0604020202020204" pitchFamily="34" charset="0"/>
              </a:rPr>
              <a:t>) and complicated </a:t>
            </a:r>
            <a:r>
              <a:rPr lang="en-US" b="0" i="0" u="none" strike="noStrike" dirty="0">
                <a:effectLst/>
                <a:latin typeface="Arial" panose="020B0604020202020204" pitchFamily="34" charset="0"/>
                <a:hlinkClick r:id="rId12" tooltip="Intra-abdominal infection">
                  <a:extLst>
                    <a:ext uri="{A12FA001-AC4F-418D-AE19-62706E023703}">
                      <ahyp:hlinkClr xmlns:ahyp="http://schemas.microsoft.com/office/drawing/2018/hyperlinkcolor" val="tx"/>
                    </a:ext>
                  </a:extLst>
                </a:hlinkClick>
              </a:rPr>
              <a:t>intra-abdominal infections</a:t>
            </a:r>
            <a:r>
              <a:rPr lang="en-US" b="0" i="0" dirty="0">
                <a:effectLst/>
                <a:latin typeface="Arial" panose="020B0604020202020204" pitchFamily="34" charset="0"/>
              </a:rPr>
              <a:t> (</a:t>
            </a:r>
            <a:r>
              <a:rPr lang="en-US" b="0" i="0" dirty="0" err="1">
                <a:effectLst/>
                <a:latin typeface="Arial" panose="020B0604020202020204" pitchFamily="34" charset="0"/>
              </a:rPr>
              <a:t>cIAI</a:t>
            </a:r>
            <a:r>
              <a:rPr lang="en-US" b="0" i="0" dirty="0">
                <a:effectLst/>
                <a:latin typeface="Arial" panose="020B0604020202020204" pitchFamily="34" charset="0"/>
              </a:rPr>
              <a:t>) caused by </a:t>
            </a:r>
            <a:r>
              <a:rPr lang="en-US" b="0" i="0" u="none" strike="noStrike" dirty="0">
                <a:effectLst/>
                <a:latin typeface="Arial" panose="020B0604020202020204" pitchFamily="34" charset="0"/>
                <a:hlinkClick r:id="rId13" tooltip="Antibiotic resistance">
                  <a:extLst>
                    <a:ext uri="{A12FA001-AC4F-418D-AE19-62706E023703}">
                      <ahyp:hlinkClr xmlns:ahyp="http://schemas.microsoft.com/office/drawing/2018/hyperlinkcolor" val="tx"/>
                    </a:ext>
                  </a:extLst>
                </a:hlinkClick>
              </a:rPr>
              <a:t>antibiotic-resistant</a:t>
            </a:r>
            <a:r>
              <a:rPr lang="en-US" b="0" i="0" dirty="0">
                <a:effectLst/>
                <a:latin typeface="Arial" panose="020B0604020202020204" pitchFamily="34" charset="0"/>
              </a:rPr>
              <a:t> pathogens, including those caused by multidrug resistant </a:t>
            </a:r>
            <a:r>
              <a:rPr lang="en-US" b="0" i="0" u="none" strike="noStrike" dirty="0">
                <a:effectLst/>
                <a:latin typeface="Arial" panose="020B0604020202020204" pitchFamily="34" charset="0"/>
                <a:hlinkClick r:id="rId14" tooltip="Gram-negative bacteria">
                  <a:extLst>
                    <a:ext uri="{A12FA001-AC4F-418D-AE19-62706E023703}">
                      <ahyp:hlinkClr xmlns:ahyp="http://schemas.microsoft.com/office/drawing/2018/hyperlinkcolor" val="tx"/>
                    </a:ext>
                  </a:extLst>
                </a:hlinkClick>
              </a:rPr>
              <a:t>Gram-negative</a:t>
            </a:r>
            <a:r>
              <a:rPr lang="en-US" b="0" i="0" dirty="0">
                <a:effectLst/>
                <a:latin typeface="Arial" panose="020B0604020202020204" pitchFamily="34" charset="0"/>
              </a:rPr>
              <a:t> bacterial pathogens.</a:t>
            </a:r>
            <a:r>
              <a:rPr lang="en-US" b="0" i="0" u="none" strike="noStrike" baseline="30000" dirty="0">
                <a:effectLst/>
                <a:latin typeface="Arial" panose="020B0604020202020204" pitchFamily="34" charset="0"/>
                <a:hlinkClick r:id="rId15">
                  <a:extLst>
                    <a:ext uri="{A12FA001-AC4F-418D-AE19-62706E023703}">
                      <ahyp:hlinkClr xmlns:ahyp="http://schemas.microsoft.com/office/drawing/2018/hyperlinkcolor" val="tx"/>
                    </a:ext>
                  </a:extLst>
                </a:hlinkClick>
              </a:rPr>
              <a:t>[3]</a:t>
            </a:r>
            <a:r>
              <a:rPr lang="en-US" b="0" i="0" u="none" strike="noStrike" baseline="30000" dirty="0">
                <a:effectLst/>
                <a:latin typeface="Arial" panose="020B0604020202020204" pitchFamily="34" charset="0"/>
                <a:hlinkClick r:id="rId16">
                  <a:extLst>
                    <a:ext uri="{A12FA001-AC4F-418D-AE19-62706E023703}">
                      <ahyp:hlinkClr xmlns:ahyp="http://schemas.microsoft.com/office/drawing/2018/hyperlinkcolor" val="tx"/>
                    </a:ext>
                  </a:extLst>
                </a:hlinkClick>
              </a:rPr>
              <a:t>[4]</a:t>
            </a:r>
            <a:r>
              <a:rPr lang="en-US" b="0" i="0" u="none" strike="noStrike" baseline="30000" dirty="0">
                <a:effectLst/>
                <a:latin typeface="Arial" panose="020B0604020202020204" pitchFamily="34" charset="0"/>
                <a:hlinkClick r:id="rId17">
                  <a:extLst>
                    <a:ext uri="{A12FA001-AC4F-418D-AE19-62706E023703}">
                      <ahyp:hlinkClr xmlns:ahyp="http://schemas.microsoft.com/office/drawing/2018/hyperlinkcolor" val="tx"/>
                    </a:ext>
                  </a:extLst>
                </a:hlinkClick>
              </a:rPr>
              <a:t>[5]</a:t>
            </a:r>
            <a:endParaRPr lang="en-US" dirty="0"/>
          </a:p>
        </p:txBody>
      </p:sp>
    </p:spTree>
    <p:extLst>
      <p:ext uri="{BB962C8B-B14F-4D97-AF65-F5344CB8AC3E}">
        <p14:creationId xmlns:p14="http://schemas.microsoft.com/office/powerpoint/2010/main" val="41642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6A39B2F-4310-9799-4238-248B23FBFD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8B54D17-7AE9-7CC0-2A46-829D548CAABF}"/>
              </a:ext>
            </a:extLst>
          </p:cNvPr>
          <p:cNvSpPr>
            <a:spLocks noGrp="1"/>
          </p:cNvSpPr>
          <p:nvPr>
            <p:ph type="ctrTitle"/>
          </p:nvPr>
        </p:nvSpPr>
        <p:spPr>
          <a:xfrm>
            <a:off x="1447800" y="533400"/>
            <a:ext cx="8610600" cy="762000"/>
          </a:xfrm>
        </p:spPr>
        <p:txBody>
          <a:bodyPr>
            <a:normAutofit fontScale="90000"/>
          </a:bodyPr>
          <a:lstStyle/>
          <a:p>
            <a:pPr algn="ctr"/>
            <a:br>
              <a:rPr lang="en-US" sz="3200" dirty="0"/>
            </a:br>
            <a:br>
              <a:rPr lang="en-US" sz="3200" dirty="0"/>
            </a:br>
            <a:br>
              <a:rPr lang="en-US" sz="3200" dirty="0"/>
            </a:br>
            <a:br>
              <a:rPr lang="en-US" sz="3200" dirty="0"/>
            </a:br>
            <a:br>
              <a:rPr lang="en-US" sz="3200" dirty="0"/>
            </a:br>
            <a:r>
              <a:rPr lang="en-US" sz="3200" dirty="0"/>
              <a:t>NSAID against Caspase-3</a:t>
            </a:r>
            <a:br>
              <a:rPr lang="en-US" sz="3200" dirty="0"/>
            </a:br>
            <a:endParaRPr lang="en-US" sz="2000" dirty="0"/>
          </a:p>
        </p:txBody>
      </p:sp>
      <p:sp>
        <p:nvSpPr>
          <p:cNvPr id="2" name="TextBox 1">
            <a:extLst>
              <a:ext uri="{FF2B5EF4-FFF2-40B4-BE49-F238E27FC236}">
                <a16:creationId xmlns:a16="http://schemas.microsoft.com/office/drawing/2014/main" id="{5D16DDC0-DFC2-0299-54CF-F1498752FAC7}"/>
              </a:ext>
            </a:extLst>
          </p:cNvPr>
          <p:cNvSpPr txBox="1"/>
          <p:nvPr/>
        </p:nvSpPr>
        <p:spPr>
          <a:xfrm>
            <a:off x="1447800" y="1295400"/>
            <a:ext cx="8458200" cy="1477328"/>
          </a:xfrm>
          <a:prstGeom prst="rect">
            <a:avLst/>
          </a:prstGeom>
          <a:noFill/>
        </p:spPr>
        <p:txBody>
          <a:bodyPr wrap="square" rtlCol="0">
            <a:spAutoFit/>
          </a:bodyPr>
          <a:lstStyle/>
          <a:p>
            <a:r>
              <a:rPr lang="en-US" b="1" i="0" dirty="0">
                <a:effectLst/>
                <a:latin typeface="Arial" panose="020B0604020202020204" pitchFamily="34" charset="0"/>
              </a:rPr>
              <a:t>Non-steroidal anti-inflammatory drugs</a:t>
            </a:r>
            <a:r>
              <a:rPr lang="en-US" b="0" i="0" u="none" strike="noStrike" baseline="30000" dirty="0">
                <a:effectLst/>
                <a:latin typeface="Arial" panose="020B0604020202020204" pitchFamily="34" charset="0"/>
                <a:hlinkClick r:id="rId3">
                  <a:extLst>
                    <a:ext uri="{A12FA001-AC4F-418D-AE19-62706E023703}">
                      <ahyp:hlinkClr xmlns:ahyp="http://schemas.microsoft.com/office/drawing/2018/hyperlinkcolor" val="tx"/>
                    </a:ext>
                  </a:extLst>
                </a:hlinkClick>
              </a:rPr>
              <a:t>[1]</a:t>
            </a:r>
            <a:r>
              <a:rPr lang="en-US" b="0" i="0" u="none" strike="noStrike" baseline="30000" dirty="0">
                <a:effectLst/>
                <a:latin typeface="Arial" panose="020B0604020202020204" pitchFamily="34" charset="0"/>
                <a:hlinkClick r:id="rId4">
                  <a:extLst>
                    <a:ext uri="{A12FA001-AC4F-418D-AE19-62706E023703}">
                      <ahyp:hlinkClr xmlns:ahyp="http://schemas.microsoft.com/office/drawing/2018/hyperlinkcolor" val="tx"/>
                    </a:ext>
                  </a:extLst>
                </a:hlinkClick>
              </a:rPr>
              <a:t>[3]</a:t>
            </a:r>
            <a:r>
              <a:rPr lang="en-US" b="0" i="0" dirty="0">
                <a:effectLst/>
                <a:latin typeface="Arial" panose="020B0604020202020204" pitchFamily="34" charset="0"/>
              </a:rPr>
              <a:t> (</a:t>
            </a:r>
            <a:r>
              <a:rPr lang="en-US" b="1" i="0" dirty="0">
                <a:effectLst/>
                <a:latin typeface="Arial" panose="020B0604020202020204" pitchFamily="34" charset="0"/>
              </a:rPr>
              <a:t>NSAID</a:t>
            </a:r>
            <a:r>
              <a:rPr lang="en-US" b="0" i="0" dirty="0">
                <a:effectLst/>
                <a:latin typeface="Arial" panose="020B0604020202020204" pitchFamily="34" charset="0"/>
              </a:rPr>
              <a:t>)</a:t>
            </a:r>
            <a:r>
              <a:rPr lang="en-US" b="0" i="0" u="none" strike="noStrike" baseline="30000" dirty="0">
                <a:effectLst/>
                <a:latin typeface="Arial" panose="020B0604020202020204" pitchFamily="34" charset="0"/>
                <a:hlinkClick r:id="rId3">
                  <a:extLst>
                    <a:ext uri="{A12FA001-AC4F-418D-AE19-62706E023703}">
                      <ahyp:hlinkClr xmlns:ahyp="http://schemas.microsoft.com/office/drawing/2018/hyperlinkcolor" val="tx"/>
                    </a:ext>
                  </a:extLst>
                </a:hlinkClick>
              </a:rPr>
              <a:t>[1]</a:t>
            </a:r>
            <a:r>
              <a:rPr lang="en-US" b="0" i="0" dirty="0">
                <a:effectLst/>
                <a:latin typeface="Arial" panose="020B0604020202020204" pitchFamily="34" charset="0"/>
              </a:rPr>
              <a:t> are members of a </a:t>
            </a:r>
            <a:r>
              <a:rPr lang="en-US" b="0" i="0" u="none" strike="noStrike" dirty="0">
                <a:effectLst/>
                <a:latin typeface="Arial" panose="020B0604020202020204" pitchFamily="34" charset="0"/>
                <a:hlinkClick r:id="rId5" tooltip="Indication (medicine)">
                  <a:extLst>
                    <a:ext uri="{A12FA001-AC4F-418D-AE19-62706E023703}">
                      <ahyp:hlinkClr xmlns:ahyp="http://schemas.microsoft.com/office/drawing/2018/hyperlinkcolor" val="tx"/>
                    </a:ext>
                  </a:extLst>
                </a:hlinkClick>
              </a:rPr>
              <a:t>therapeutic</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6" tooltip="Drug class">
                  <a:extLst>
                    <a:ext uri="{A12FA001-AC4F-418D-AE19-62706E023703}">
                      <ahyp:hlinkClr xmlns:ahyp="http://schemas.microsoft.com/office/drawing/2018/hyperlinkcolor" val="tx"/>
                    </a:ext>
                  </a:extLst>
                </a:hlinkClick>
              </a:rPr>
              <a:t>drug class</a:t>
            </a:r>
            <a:r>
              <a:rPr lang="en-US" b="0" i="0" dirty="0">
                <a:effectLst/>
                <a:latin typeface="Arial" panose="020B0604020202020204" pitchFamily="34" charset="0"/>
              </a:rPr>
              <a:t> which </a:t>
            </a:r>
            <a:r>
              <a:rPr lang="en-US" b="0" i="0" u="none" strike="noStrike" dirty="0">
                <a:effectLst/>
                <a:latin typeface="Arial" panose="020B0604020202020204" pitchFamily="34" charset="0"/>
                <a:hlinkClick r:id="rId7" tooltip="Analgesic">
                  <a:extLst>
                    <a:ext uri="{A12FA001-AC4F-418D-AE19-62706E023703}">
                      <ahyp:hlinkClr xmlns:ahyp="http://schemas.microsoft.com/office/drawing/2018/hyperlinkcolor" val="tx"/>
                    </a:ext>
                  </a:extLst>
                </a:hlinkClick>
              </a:rPr>
              <a:t>reduces pain</a:t>
            </a:r>
            <a:r>
              <a:rPr lang="en-US" b="0" i="0" dirty="0">
                <a:effectLst/>
                <a:latin typeface="Arial" panose="020B0604020202020204" pitchFamily="34" charset="0"/>
              </a:rPr>
              <a:t>,</a:t>
            </a:r>
            <a:r>
              <a:rPr lang="en-US" b="0" i="0" u="none" strike="noStrike" baseline="30000" dirty="0">
                <a:effectLst/>
                <a:latin typeface="Arial" panose="020B0604020202020204" pitchFamily="34" charset="0"/>
                <a:hlinkClick r:id="rId8">
                  <a:extLst>
                    <a:ext uri="{A12FA001-AC4F-418D-AE19-62706E023703}">
                      <ahyp:hlinkClr xmlns:ahyp="http://schemas.microsoft.com/office/drawing/2018/hyperlinkcolor" val="tx"/>
                    </a:ext>
                  </a:extLst>
                </a:hlinkClick>
              </a:rPr>
              <a:t>[4]</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9" tooltip="Anti-inflammatory">
                  <a:extLst>
                    <a:ext uri="{A12FA001-AC4F-418D-AE19-62706E023703}">
                      <ahyp:hlinkClr xmlns:ahyp="http://schemas.microsoft.com/office/drawing/2018/hyperlinkcolor" val="tx"/>
                    </a:ext>
                  </a:extLst>
                </a:hlinkClick>
              </a:rPr>
              <a:t>decreases inflammation</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0" tooltip="Antipyretic">
                  <a:extLst>
                    <a:ext uri="{A12FA001-AC4F-418D-AE19-62706E023703}">
                      <ahyp:hlinkClr xmlns:ahyp="http://schemas.microsoft.com/office/drawing/2018/hyperlinkcolor" val="tx"/>
                    </a:ext>
                  </a:extLst>
                </a:hlinkClick>
              </a:rPr>
              <a:t>decreases fever</a:t>
            </a:r>
            <a:r>
              <a:rPr lang="en-US" b="0" i="0" dirty="0">
                <a:effectLst/>
                <a:latin typeface="Arial" panose="020B0604020202020204" pitchFamily="34" charset="0"/>
              </a:rPr>
              <a:t>,</a:t>
            </a:r>
            <a:r>
              <a:rPr lang="en-US" b="0" i="0" u="none" strike="noStrike" baseline="30000" dirty="0">
                <a:effectLst/>
                <a:latin typeface="Arial" panose="020B0604020202020204" pitchFamily="34" charset="0"/>
                <a:hlinkClick r:id="rId3">
                  <a:extLst>
                    <a:ext uri="{A12FA001-AC4F-418D-AE19-62706E023703}">
                      <ahyp:hlinkClr xmlns:ahyp="http://schemas.microsoft.com/office/drawing/2018/hyperlinkcolor" val="tx"/>
                    </a:ext>
                  </a:extLst>
                </a:hlinkClick>
              </a:rPr>
              <a:t>[1]</a:t>
            </a:r>
            <a:r>
              <a:rPr lang="en-US" b="0" i="0" dirty="0">
                <a:effectLst/>
                <a:latin typeface="Arial" panose="020B0604020202020204" pitchFamily="34" charset="0"/>
              </a:rPr>
              <a:t> and </a:t>
            </a:r>
            <a:r>
              <a:rPr lang="en-US" b="0" i="0" u="none" strike="noStrike" dirty="0">
                <a:effectLst/>
                <a:latin typeface="Arial" panose="020B0604020202020204" pitchFamily="34" charset="0"/>
                <a:hlinkClick r:id="rId11" tooltip="Antithrombotic">
                  <a:extLst>
                    <a:ext uri="{A12FA001-AC4F-418D-AE19-62706E023703}">
                      <ahyp:hlinkClr xmlns:ahyp="http://schemas.microsoft.com/office/drawing/2018/hyperlinkcolor" val="tx"/>
                    </a:ext>
                  </a:extLst>
                </a:hlinkClick>
              </a:rPr>
              <a:t>prevents blood clots</a:t>
            </a:r>
            <a:r>
              <a:rPr lang="en-US" b="0" i="0" dirty="0">
                <a:effectLst/>
                <a:latin typeface="Arial" panose="020B0604020202020204" pitchFamily="34" charset="0"/>
              </a:rPr>
              <a:t>. Side effects depend on the specific drug, its dose and duration of use, but largely include an increased risk of </a:t>
            </a:r>
            <a:r>
              <a:rPr lang="en-US" b="0" i="0" u="none" strike="noStrike" dirty="0">
                <a:effectLst/>
                <a:latin typeface="Arial" panose="020B0604020202020204" pitchFamily="34" charset="0"/>
                <a:hlinkClick r:id="rId12" tooltip="Stomach ulcers">
                  <a:extLst>
                    <a:ext uri="{A12FA001-AC4F-418D-AE19-62706E023703}">
                      <ahyp:hlinkClr xmlns:ahyp="http://schemas.microsoft.com/office/drawing/2018/hyperlinkcolor" val="tx"/>
                    </a:ext>
                  </a:extLst>
                </a:hlinkClick>
              </a:rPr>
              <a:t>gastrointestinal ulcers and bleeds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3" tooltip="Heart attack">
                  <a:extLst>
                    <a:ext uri="{A12FA001-AC4F-418D-AE19-62706E023703}">
                      <ahyp:hlinkClr xmlns:ahyp="http://schemas.microsoft.com/office/drawing/2018/hyperlinkcolor" val="tx"/>
                    </a:ext>
                  </a:extLst>
                </a:hlinkClick>
              </a:rPr>
              <a:t>heart attack</a:t>
            </a:r>
            <a:r>
              <a:rPr lang="en-US" b="0" i="0" dirty="0">
                <a:effectLst/>
                <a:latin typeface="Arial" panose="020B0604020202020204" pitchFamily="34" charset="0"/>
              </a:rPr>
              <a:t>, and </a:t>
            </a:r>
            <a:r>
              <a:rPr lang="en-US" b="0" i="0" u="none" strike="noStrike" dirty="0">
                <a:effectLst/>
                <a:latin typeface="Arial" panose="020B0604020202020204" pitchFamily="34" charset="0"/>
                <a:hlinkClick r:id="rId14" tooltip="Kidney disease">
                  <a:extLst>
                    <a:ext uri="{A12FA001-AC4F-418D-AE19-62706E023703}">
                      <ahyp:hlinkClr xmlns:ahyp="http://schemas.microsoft.com/office/drawing/2018/hyperlinkcolor" val="tx"/>
                    </a:ext>
                  </a:extLst>
                </a:hlinkClick>
              </a:rPr>
              <a:t>kidney disease</a:t>
            </a:r>
            <a:r>
              <a:rPr lang="en-US" b="0" i="0" dirty="0">
                <a:effectLst/>
                <a:latin typeface="Arial" panose="020B0604020202020204" pitchFamily="34" charset="0"/>
              </a:rPr>
              <a:t>.</a:t>
            </a:r>
            <a:r>
              <a:rPr lang="en-US" b="0" i="0" u="none" strike="noStrike" baseline="30000" dirty="0">
                <a:effectLst/>
                <a:latin typeface="Arial" panose="020B0604020202020204" pitchFamily="34" charset="0"/>
                <a:hlinkClick r:id="rId15">
                  <a:extLst>
                    <a:ext uri="{A12FA001-AC4F-418D-AE19-62706E023703}">
                      <ahyp:hlinkClr xmlns:ahyp="http://schemas.microsoft.com/office/drawing/2018/hyperlinkcolor" val="tx"/>
                    </a:ext>
                  </a:extLst>
                </a:hlinkClick>
              </a:rPr>
              <a:t>[5]</a:t>
            </a:r>
            <a:r>
              <a:rPr lang="en-US" b="0" i="0" u="none" strike="noStrike" baseline="30000" dirty="0">
                <a:effectLst/>
                <a:latin typeface="Arial" panose="020B0604020202020204" pitchFamily="34" charset="0"/>
                <a:hlinkClick r:id="rId16">
                  <a:extLst>
                    <a:ext uri="{A12FA001-AC4F-418D-AE19-62706E023703}">
                      <ahyp:hlinkClr xmlns:ahyp="http://schemas.microsoft.com/office/drawing/2018/hyperlinkcolor" val="tx"/>
                    </a:ext>
                  </a:extLst>
                </a:hlinkClick>
              </a:rPr>
              <a:t>[6]</a:t>
            </a:r>
            <a:endParaRPr lang="en-US" dirty="0"/>
          </a:p>
        </p:txBody>
      </p:sp>
    </p:spTree>
    <p:extLst>
      <p:ext uri="{BB962C8B-B14F-4D97-AF65-F5344CB8AC3E}">
        <p14:creationId xmlns:p14="http://schemas.microsoft.com/office/powerpoint/2010/main" val="161863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BD91D70-F813-9B32-D34E-4F91483CE3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4954FF-502F-C541-45FA-D20252C85A64}"/>
              </a:ext>
            </a:extLst>
          </p:cNvPr>
          <p:cNvSpPr>
            <a:spLocks noGrp="1"/>
          </p:cNvSpPr>
          <p:nvPr>
            <p:ph type="ctrTitle"/>
          </p:nvPr>
        </p:nvSpPr>
        <p:spPr>
          <a:xfrm>
            <a:off x="1447800" y="533400"/>
            <a:ext cx="8610600" cy="762000"/>
          </a:xfrm>
        </p:spPr>
        <p:txBody>
          <a:bodyPr>
            <a:normAutofit fontScale="90000"/>
          </a:bodyPr>
          <a:lstStyle/>
          <a:p>
            <a:pPr algn="ctr"/>
            <a:br>
              <a:rPr lang="en-US" sz="3200" dirty="0"/>
            </a:br>
            <a:br>
              <a:rPr lang="en-US" sz="3200" dirty="0"/>
            </a:br>
            <a:br>
              <a:rPr lang="en-US" sz="3200" dirty="0"/>
            </a:br>
            <a:br>
              <a:rPr lang="en-US" sz="3200" dirty="0"/>
            </a:br>
            <a:br>
              <a:rPr lang="en-US" sz="3200" dirty="0"/>
            </a:br>
            <a:r>
              <a:rPr lang="en-US" sz="3200" dirty="0"/>
              <a:t>Ritonavir</a:t>
            </a:r>
            <a:br>
              <a:rPr lang="en-US" sz="3200" dirty="0"/>
            </a:br>
            <a:endParaRPr lang="en-US" sz="2000" dirty="0"/>
          </a:p>
        </p:txBody>
      </p:sp>
      <p:sp>
        <p:nvSpPr>
          <p:cNvPr id="2" name="TextBox 1">
            <a:extLst>
              <a:ext uri="{FF2B5EF4-FFF2-40B4-BE49-F238E27FC236}">
                <a16:creationId xmlns:a16="http://schemas.microsoft.com/office/drawing/2014/main" id="{64A69D7A-F835-D7E7-86EA-21FAB5AA25FB}"/>
              </a:ext>
            </a:extLst>
          </p:cNvPr>
          <p:cNvSpPr txBox="1"/>
          <p:nvPr/>
        </p:nvSpPr>
        <p:spPr>
          <a:xfrm>
            <a:off x="1447800" y="1295400"/>
            <a:ext cx="8458200" cy="1754326"/>
          </a:xfrm>
          <a:prstGeom prst="rect">
            <a:avLst/>
          </a:prstGeom>
          <a:noFill/>
        </p:spPr>
        <p:txBody>
          <a:bodyPr wrap="square" rtlCol="0">
            <a:spAutoFit/>
          </a:bodyPr>
          <a:lstStyle/>
          <a:p>
            <a:r>
              <a:rPr lang="en-US" b="1" i="0" dirty="0">
                <a:effectLst/>
                <a:latin typeface="Arial" panose="020B0604020202020204" pitchFamily="34" charset="0"/>
              </a:rPr>
              <a:t>Ritonavir</a:t>
            </a:r>
            <a:r>
              <a:rPr lang="en-US" i="0" dirty="0">
                <a:effectLst/>
                <a:latin typeface="Arial" panose="020B0604020202020204" pitchFamily="34" charset="0"/>
              </a:rPr>
              <a:t>, sold under the brand name </a:t>
            </a:r>
            <a:r>
              <a:rPr lang="en-US" i="0" dirty="0" err="1">
                <a:effectLst/>
                <a:latin typeface="Arial" panose="020B0604020202020204" pitchFamily="34" charset="0"/>
              </a:rPr>
              <a:t>Norvir</a:t>
            </a:r>
            <a:r>
              <a:rPr lang="en-US" i="0" dirty="0">
                <a:effectLst/>
                <a:latin typeface="Arial" panose="020B0604020202020204" pitchFamily="34" charset="0"/>
              </a:rPr>
              <a:t>, is an antiretroviral medication used along with other medications to treat HIV/AIDS.[4][5][8] This combination treatment is known as highly active antiretroviral therapy (HAART).[8] Ritonavir is a protease inhibitor, though it now mainly serves to boost the potency of other protease inhibitors.[8][9] It may also be used in combination with other medications to treat hepatitis C and COVID-19.[10][11] It is taken by mouth.[8]</a:t>
            </a:r>
            <a:endParaRPr lang="en-US" dirty="0"/>
          </a:p>
        </p:txBody>
      </p:sp>
    </p:spTree>
    <p:extLst>
      <p:ext uri="{BB962C8B-B14F-4D97-AF65-F5344CB8AC3E}">
        <p14:creationId xmlns:p14="http://schemas.microsoft.com/office/powerpoint/2010/main" val="3021488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7E3A06D-6E53-726C-984A-5EEF5090846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AC9E58-A3F9-81E2-CF47-16350BF12F5F}"/>
              </a:ext>
            </a:extLst>
          </p:cNvPr>
          <p:cNvSpPr>
            <a:spLocks noGrp="1"/>
          </p:cNvSpPr>
          <p:nvPr>
            <p:ph type="ctrTitle"/>
          </p:nvPr>
        </p:nvSpPr>
        <p:spPr>
          <a:xfrm>
            <a:off x="1447800" y="533400"/>
            <a:ext cx="8610600" cy="762000"/>
          </a:xfrm>
        </p:spPr>
        <p:txBody>
          <a:bodyPr>
            <a:normAutofit fontScale="90000"/>
          </a:bodyPr>
          <a:lstStyle/>
          <a:p>
            <a:pPr algn="ctr"/>
            <a:br>
              <a:rPr lang="en-US" sz="3200" dirty="0"/>
            </a:br>
            <a:br>
              <a:rPr lang="en-US" sz="3200" dirty="0"/>
            </a:br>
            <a:br>
              <a:rPr lang="en-US" sz="3200" dirty="0"/>
            </a:br>
            <a:br>
              <a:rPr lang="en-US" sz="3200" dirty="0"/>
            </a:br>
            <a:br>
              <a:rPr lang="en-US" sz="3200" dirty="0"/>
            </a:br>
            <a:r>
              <a:rPr lang="en-US" sz="3200" dirty="0"/>
              <a:t>Plerixafor</a:t>
            </a:r>
            <a:br>
              <a:rPr lang="en-US" sz="3200" dirty="0"/>
            </a:br>
            <a:endParaRPr lang="en-US" sz="2000" dirty="0"/>
          </a:p>
        </p:txBody>
      </p:sp>
      <p:sp>
        <p:nvSpPr>
          <p:cNvPr id="2" name="TextBox 1">
            <a:extLst>
              <a:ext uri="{FF2B5EF4-FFF2-40B4-BE49-F238E27FC236}">
                <a16:creationId xmlns:a16="http://schemas.microsoft.com/office/drawing/2014/main" id="{77D99C30-A030-CEB9-49B4-83ACF18749E8}"/>
              </a:ext>
            </a:extLst>
          </p:cNvPr>
          <p:cNvSpPr txBox="1"/>
          <p:nvPr/>
        </p:nvSpPr>
        <p:spPr>
          <a:xfrm>
            <a:off x="1447800" y="1295400"/>
            <a:ext cx="8458200" cy="1477328"/>
          </a:xfrm>
          <a:prstGeom prst="rect">
            <a:avLst/>
          </a:prstGeom>
          <a:noFill/>
        </p:spPr>
        <p:txBody>
          <a:bodyPr wrap="square" rtlCol="0">
            <a:spAutoFit/>
          </a:bodyPr>
          <a:lstStyle/>
          <a:p>
            <a:r>
              <a:rPr lang="en-US" b="1" i="0" dirty="0">
                <a:effectLst/>
                <a:latin typeface="Arial" panose="020B0604020202020204" pitchFamily="34" charset="0"/>
              </a:rPr>
              <a:t>Plerixafor</a:t>
            </a:r>
            <a:r>
              <a:rPr lang="en-US" i="0" dirty="0">
                <a:effectLst/>
                <a:latin typeface="Arial" panose="020B0604020202020204" pitchFamily="34" charset="0"/>
              </a:rPr>
              <a:t>, sold under the brand name </a:t>
            </a:r>
            <a:r>
              <a:rPr lang="en-US" i="0" dirty="0" err="1">
                <a:effectLst/>
                <a:latin typeface="Arial" panose="020B0604020202020204" pitchFamily="34" charset="0"/>
              </a:rPr>
              <a:t>Mozobil</a:t>
            </a:r>
            <a:r>
              <a:rPr lang="en-US" i="0" dirty="0">
                <a:effectLst/>
                <a:latin typeface="Arial" panose="020B0604020202020204" pitchFamily="34" charset="0"/>
              </a:rPr>
              <a:t>, is an immunostimulant used to mobilize hematopoietic stem cells in cancer patients into the bloodstream. The stem cells are then extracted from the blood and transplanted back to the patient. The drug was developed by </a:t>
            </a:r>
            <a:r>
              <a:rPr lang="en-US" i="0" dirty="0" err="1">
                <a:effectLst/>
                <a:latin typeface="Arial" panose="020B0604020202020204" pitchFamily="34" charset="0"/>
              </a:rPr>
              <a:t>AnorMED</a:t>
            </a:r>
            <a:r>
              <a:rPr lang="en-US" i="0" dirty="0">
                <a:effectLst/>
                <a:latin typeface="Arial" panose="020B0604020202020204" pitchFamily="34" charset="0"/>
              </a:rPr>
              <a:t>, which was subsequently bought by Genzyme.</a:t>
            </a:r>
            <a:endParaRPr lang="en-US" dirty="0"/>
          </a:p>
        </p:txBody>
      </p:sp>
    </p:spTree>
    <p:extLst>
      <p:ext uri="{BB962C8B-B14F-4D97-AF65-F5344CB8AC3E}">
        <p14:creationId xmlns:p14="http://schemas.microsoft.com/office/powerpoint/2010/main" val="102145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FD815FD-C961-73AE-4174-903E79CFFEB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7A85A0-6E89-9043-367A-498B5B711B9F}"/>
              </a:ext>
            </a:extLst>
          </p:cNvPr>
          <p:cNvSpPr>
            <a:spLocks noGrp="1"/>
          </p:cNvSpPr>
          <p:nvPr>
            <p:ph type="ctrTitle"/>
          </p:nvPr>
        </p:nvSpPr>
        <p:spPr>
          <a:xfrm>
            <a:off x="1447800" y="533400"/>
            <a:ext cx="8610600" cy="762000"/>
          </a:xfrm>
        </p:spPr>
        <p:txBody>
          <a:bodyPr>
            <a:normAutofit fontScale="90000"/>
          </a:bodyPr>
          <a:lstStyle/>
          <a:p>
            <a:pPr algn="ctr"/>
            <a:br>
              <a:rPr lang="en-US" sz="3200" dirty="0"/>
            </a:br>
            <a:br>
              <a:rPr lang="en-US" sz="3200" dirty="0"/>
            </a:br>
            <a:br>
              <a:rPr lang="en-US" sz="3200" dirty="0"/>
            </a:br>
            <a:br>
              <a:rPr lang="en-US" sz="3200" dirty="0"/>
            </a:br>
            <a:br>
              <a:rPr lang="en-US" sz="3200" dirty="0"/>
            </a:br>
            <a:r>
              <a:rPr lang="en-US" sz="3200" dirty="0" err="1"/>
              <a:t>Varespladib</a:t>
            </a:r>
            <a:br>
              <a:rPr lang="en-US" sz="3200" dirty="0"/>
            </a:br>
            <a:endParaRPr lang="en-US" sz="2000" dirty="0"/>
          </a:p>
        </p:txBody>
      </p:sp>
      <p:sp>
        <p:nvSpPr>
          <p:cNvPr id="2" name="TextBox 1">
            <a:extLst>
              <a:ext uri="{FF2B5EF4-FFF2-40B4-BE49-F238E27FC236}">
                <a16:creationId xmlns:a16="http://schemas.microsoft.com/office/drawing/2014/main" id="{0385AA6A-25E8-0628-2AC1-F84968B45D40}"/>
              </a:ext>
            </a:extLst>
          </p:cNvPr>
          <p:cNvSpPr txBox="1"/>
          <p:nvPr/>
        </p:nvSpPr>
        <p:spPr>
          <a:xfrm>
            <a:off x="1447800" y="1295400"/>
            <a:ext cx="8458200" cy="5355312"/>
          </a:xfrm>
          <a:prstGeom prst="rect">
            <a:avLst/>
          </a:prstGeom>
          <a:noFill/>
        </p:spPr>
        <p:txBody>
          <a:bodyPr wrap="square" rtlCol="0">
            <a:spAutoFit/>
          </a:bodyPr>
          <a:lstStyle/>
          <a:p>
            <a:r>
              <a:rPr lang="en-US" b="1" i="0" dirty="0" err="1">
                <a:effectLst/>
                <a:latin typeface="Arial" panose="020B0604020202020204" pitchFamily="34" charset="0"/>
              </a:rPr>
              <a:t>Varespladib</a:t>
            </a:r>
            <a:r>
              <a:rPr lang="en-US" b="0" i="0" dirty="0">
                <a:effectLst/>
                <a:latin typeface="Arial" panose="020B0604020202020204" pitchFamily="34" charset="0"/>
              </a:rPr>
              <a:t> is an </a:t>
            </a:r>
            <a:r>
              <a:rPr lang="en-US" b="0" i="0" u="none" strike="noStrike" dirty="0">
                <a:effectLst/>
                <a:latin typeface="Arial" panose="020B0604020202020204" pitchFamily="34" charset="0"/>
                <a:hlinkClick r:id="rId3" tooltip="Enzyme inhibitor">
                  <a:extLst>
                    <a:ext uri="{A12FA001-AC4F-418D-AE19-62706E023703}">
                      <ahyp:hlinkClr xmlns:ahyp="http://schemas.microsoft.com/office/drawing/2018/hyperlinkcolor" val="tx"/>
                    </a:ext>
                  </a:extLst>
                </a:hlinkClick>
              </a:rPr>
              <a:t>inhibitor</a:t>
            </a:r>
            <a:r>
              <a:rPr lang="en-US" b="0" i="0" dirty="0">
                <a:effectLst/>
                <a:latin typeface="Arial" panose="020B0604020202020204" pitchFamily="34" charset="0"/>
              </a:rPr>
              <a:t> of the </a:t>
            </a:r>
            <a:r>
              <a:rPr lang="en-US" b="0" i="0" dirty="0" err="1">
                <a:effectLst/>
                <a:latin typeface="Arial" panose="020B0604020202020204" pitchFamily="34" charset="0"/>
              </a:rPr>
              <a:t>IIa</a:t>
            </a:r>
            <a:r>
              <a:rPr lang="en-US" b="0" i="0" dirty="0">
                <a:effectLst/>
                <a:latin typeface="Arial" panose="020B0604020202020204" pitchFamily="34" charset="0"/>
              </a:rPr>
              <a:t>, V, and X </a:t>
            </a:r>
            <a:r>
              <a:rPr lang="en-US" b="0" i="0" u="none" strike="noStrike" dirty="0">
                <a:effectLst/>
                <a:latin typeface="Arial" panose="020B0604020202020204" pitchFamily="34" charset="0"/>
                <a:hlinkClick r:id="rId4" tooltip="Isoforms">
                  <a:extLst>
                    <a:ext uri="{A12FA001-AC4F-418D-AE19-62706E023703}">
                      <ahyp:hlinkClr xmlns:ahyp="http://schemas.microsoft.com/office/drawing/2018/hyperlinkcolor" val="tx"/>
                    </a:ext>
                  </a:extLst>
                </a:hlinkClick>
              </a:rPr>
              <a:t>isoforms</a:t>
            </a:r>
            <a:r>
              <a:rPr lang="en-US" b="0" i="0" dirty="0">
                <a:effectLst/>
                <a:latin typeface="Arial" panose="020B0604020202020204" pitchFamily="34" charset="0"/>
              </a:rPr>
              <a:t> of </a:t>
            </a:r>
            <a:r>
              <a:rPr lang="en-US" b="0" i="0" u="none" strike="noStrike" dirty="0">
                <a:effectLst/>
                <a:latin typeface="Arial" panose="020B0604020202020204" pitchFamily="34" charset="0"/>
                <a:hlinkClick r:id="rId5" tooltip="Phospholipase A2">
                  <a:extLst>
                    <a:ext uri="{A12FA001-AC4F-418D-AE19-62706E023703}">
                      <ahyp:hlinkClr xmlns:ahyp="http://schemas.microsoft.com/office/drawing/2018/hyperlinkcolor" val="tx"/>
                    </a:ext>
                  </a:extLst>
                </a:hlinkClick>
              </a:rPr>
              <a:t>secretory phospholipase A2</a:t>
            </a:r>
            <a:r>
              <a:rPr lang="en-US" b="0" i="0" dirty="0">
                <a:effectLst/>
                <a:latin typeface="Arial" panose="020B0604020202020204" pitchFamily="34" charset="0"/>
              </a:rPr>
              <a:t> (sPLA2).</a:t>
            </a:r>
            <a:r>
              <a:rPr lang="en-US" b="0" i="0" u="none" strike="noStrike" baseline="30000" dirty="0">
                <a:effectLst/>
                <a:latin typeface="Arial" panose="020B0604020202020204" pitchFamily="34" charset="0"/>
                <a:hlinkClick r:id="rId6">
                  <a:extLst>
                    <a:ext uri="{A12FA001-AC4F-418D-AE19-62706E023703}">
                      <ahyp:hlinkClr xmlns:ahyp="http://schemas.microsoft.com/office/drawing/2018/hyperlinkcolor" val="tx"/>
                    </a:ext>
                  </a:extLst>
                </a:hlinkClick>
              </a:rPr>
              <a:t>[1]</a:t>
            </a:r>
            <a:r>
              <a:rPr lang="en-US" b="0" i="0" u="none" strike="noStrike" baseline="30000" dirty="0">
                <a:effectLst/>
                <a:latin typeface="Arial" panose="020B0604020202020204" pitchFamily="34" charset="0"/>
                <a:hlinkClick r:id="rId7">
                  <a:extLst>
                    <a:ext uri="{A12FA001-AC4F-418D-AE19-62706E023703}">
                      <ahyp:hlinkClr xmlns:ahyp="http://schemas.microsoft.com/office/drawing/2018/hyperlinkcolor" val="tx"/>
                    </a:ext>
                  </a:extLst>
                </a:hlinkClick>
              </a:rPr>
              <a:t>[2]</a:t>
            </a:r>
            <a:r>
              <a:rPr lang="en-US" b="0" i="0" u="none" strike="noStrike" baseline="30000" dirty="0">
                <a:effectLst/>
                <a:latin typeface="Arial" panose="020B0604020202020204" pitchFamily="34" charset="0"/>
                <a:hlinkClick r:id="rId8">
                  <a:extLst>
                    <a:ext uri="{A12FA001-AC4F-418D-AE19-62706E023703}">
                      <ahyp:hlinkClr xmlns:ahyp="http://schemas.microsoft.com/office/drawing/2018/hyperlinkcolor" val="tx"/>
                    </a:ext>
                  </a:extLst>
                </a:hlinkClick>
              </a:rPr>
              <a:t>[3]</a:t>
            </a:r>
            <a:r>
              <a:rPr lang="en-US" b="0" i="0" dirty="0">
                <a:effectLst/>
                <a:latin typeface="Arial" panose="020B0604020202020204" pitchFamily="34" charset="0"/>
              </a:rPr>
              <a:t> The </a:t>
            </a:r>
            <a:r>
              <a:rPr lang="en-US" b="0" i="0" u="none" strike="noStrike" dirty="0">
                <a:effectLst/>
                <a:latin typeface="Arial" panose="020B0604020202020204" pitchFamily="34" charset="0"/>
                <a:hlinkClick r:id="rId9" tooltip="Molecule">
                  <a:extLst>
                    <a:ext uri="{A12FA001-AC4F-418D-AE19-62706E023703}">
                      <ahyp:hlinkClr xmlns:ahyp="http://schemas.microsoft.com/office/drawing/2018/hyperlinkcolor" val="tx"/>
                    </a:ext>
                  </a:extLst>
                </a:hlinkClick>
              </a:rPr>
              <a:t>molecule</a:t>
            </a:r>
            <a:r>
              <a:rPr lang="en-US" b="0" i="0" dirty="0">
                <a:effectLst/>
                <a:latin typeface="Arial" panose="020B0604020202020204" pitchFamily="34" charset="0"/>
              </a:rPr>
              <a:t> acts as an anti-inflammatory agent by disrupting the first step of the </a:t>
            </a:r>
            <a:r>
              <a:rPr lang="en-US" b="0" i="0" u="none" strike="noStrike" dirty="0">
                <a:effectLst/>
                <a:latin typeface="Arial" panose="020B0604020202020204" pitchFamily="34" charset="0"/>
                <a:hlinkClick r:id="rId10" tooltip="Arachidonic acid pathway">
                  <a:extLst>
                    <a:ext uri="{A12FA001-AC4F-418D-AE19-62706E023703}">
                      <ahyp:hlinkClr xmlns:ahyp="http://schemas.microsoft.com/office/drawing/2018/hyperlinkcolor" val="tx"/>
                    </a:ext>
                  </a:extLst>
                </a:hlinkClick>
              </a:rPr>
              <a:t>arachidonic acid pathway</a:t>
            </a:r>
            <a:r>
              <a:rPr lang="en-US" b="0" i="0" dirty="0">
                <a:effectLst/>
                <a:latin typeface="Arial" panose="020B0604020202020204" pitchFamily="34" charset="0"/>
              </a:rPr>
              <a:t> of </a:t>
            </a:r>
            <a:r>
              <a:rPr lang="en-US" b="0" i="0" u="none" strike="noStrike" dirty="0">
                <a:effectLst/>
                <a:latin typeface="Arial" panose="020B0604020202020204" pitchFamily="34" charset="0"/>
                <a:hlinkClick r:id="rId11" tooltip="Inflammation">
                  <a:extLst>
                    <a:ext uri="{A12FA001-AC4F-418D-AE19-62706E023703}">
                      <ahyp:hlinkClr xmlns:ahyp="http://schemas.microsoft.com/office/drawing/2018/hyperlinkcolor" val="tx"/>
                    </a:ext>
                  </a:extLst>
                </a:hlinkClick>
              </a:rPr>
              <a:t>inflammation</a:t>
            </a:r>
            <a:r>
              <a:rPr lang="en-US" b="0" i="0" dirty="0">
                <a:effectLst/>
                <a:latin typeface="Arial" panose="020B0604020202020204" pitchFamily="34" charset="0"/>
              </a:rPr>
              <a:t>.</a:t>
            </a:r>
            <a:r>
              <a:rPr lang="en-US" b="0" i="0" u="none" strike="noStrike" baseline="30000" dirty="0">
                <a:effectLst/>
                <a:latin typeface="Arial" panose="020B0604020202020204" pitchFamily="34" charset="0"/>
                <a:hlinkClick r:id="rId12">
                  <a:extLst>
                    <a:ext uri="{A12FA001-AC4F-418D-AE19-62706E023703}">
                      <ahyp:hlinkClr xmlns:ahyp="http://schemas.microsoft.com/office/drawing/2018/hyperlinkcolor" val="tx"/>
                    </a:ext>
                  </a:extLst>
                </a:hlinkClick>
              </a:rPr>
              <a:t>[4]</a:t>
            </a:r>
            <a:r>
              <a:rPr lang="en-US" b="0" i="0" dirty="0">
                <a:effectLst/>
                <a:latin typeface="Arial" panose="020B0604020202020204" pitchFamily="34" charset="0"/>
              </a:rPr>
              <a:t> From 2006 to 2012, </a:t>
            </a:r>
            <a:r>
              <a:rPr lang="en-US" b="0" i="0" dirty="0" err="1">
                <a:effectLst/>
                <a:latin typeface="Arial" panose="020B0604020202020204" pitchFamily="34" charset="0"/>
              </a:rPr>
              <a:t>varespladib</a:t>
            </a:r>
            <a:r>
              <a:rPr lang="en-US" b="0" i="0" dirty="0">
                <a:effectLst/>
                <a:latin typeface="Arial" panose="020B0604020202020204" pitchFamily="34" charset="0"/>
              </a:rPr>
              <a:t> was under active investigation by </a:t>
            </a:r>
            <a:r>
              <a:rPr lang="en-US" b="0" i="0" u="none" strike="noStrike" dirty="0">
                <a:effectLst/>
                <a:latin typeface="Arial" panose="020B0604020202020204" pitchFamily="34" charset="0"/>
                <a:hlinkClick r:id="rId13" tooltip="Anthera Pharmaceuticals">
                  <a:extLst>
                    <a:ext uri="{A12FA001-AC4F-418D-AE19-62706E023703}">
                      <ahyp:hlinkClr xmlns:ahyp="http://schemas.microsoft.com/office/drawing/2018/hyperlinkcolor" val="tx"/>
                    </a:ext>
                  </a:extLst>
                </a:hlinkClick>
              </a:rPr>
              <a:t>Anthera Pharmaceuticals</a:t>
            </a:r>
            <a:r>
              <a:rPr lang="en-US" b="0" i="0" dirty="0">
                <a:effectLst/>
                <a:latin typeface="Arial" panose="020B0604020202020204" pitchFamily="34" charset="0"/>
              </a:rPr>
              <a:t> as a potential therapy for several </a:t>
            </a:r>
            <a:r>
              <a:rPr lang="en-US" b="0" i="0" u="none" strike="noStrike" dirty="0">
                <a:effectLst/>
                <a:latin typeface="Arial" panose="020B0604020202020204" pitchFamily="34" charset="0"/>
                <a:hlinkClick r:id="rId14" tooltip="Inflammatory diseases">
                  <a:extLst>
                    <a:ext uri="{A12FA001-AC4F-418D-AE19-62706E023703}">
                      <ahyp:hlinkClr xmlns:ahyp="http://schemas.microsoft.com/office/drawing/2018/hyperlinkcolor" val="tx"/>
                    </a:ext>
                  </a:extLst>
                </a:hlinkClick>
              </a:rPr>
              <a:t>inflammatory diseases</a:t>
            </a:r>
            <a:r>
              <a:rPr lang="en-US" b="0" i="0" dirty="0">
                <a:effectLst/>
                <a:latin typeface="Arial" panose="020B0604020202020204" pitchFamily="34" charset="0"/>
              </a:rPr>
              <a:t>, including </a:t>
            </a:r>
            <a:r>
              <a:rPr lang="en-US" b="0" i="0" u="none" strike="noStrike" dirty="0">
                <a:effectLst/>
                <a:latin typeface="Arial" panose="020B0604020202020204" pitchFamily="34" charset="0"/>
                <a:hlinkClick r:id="rId15" tooltip="Acute coronary syndrome">
                  <a:extLst>
                    <a:ext uri="{A12FA001-AC4F-418D-AE19-62706E023703}">
                      <ahyp:hlinkClr xmlns:ahyp="http://schemas.microsoft.com/office/drawing/2018/hyperlinkcolor" val="tx"/>
                    </a:ext>
                  </a:extLst>
                </a:hlinkClick>
              </a:rPr>
              <a:t>acute coronary syndrome</a:t>
            </a:r>
            <a:r>
              <a:rPr lang="en-US" b="0" i="0" dirty="0">
                <a:effectLst/>
                <a:latin typeface="Arial" panose="020B0604020202020204" pitchFamily="34" charset="0"/>
              </a:rPr>
              <a:t> and </a:t>
            </a:r>
            <a:r>
              <a:rPr lang="en-US" b="0" i="0" u="none" strike="noStrike" dirty="0">
                <a:effectLst/>
                <a:latin typeface="Arial" panose="020B0604020202020204" pitchFamily="34" charset="0"/>
                <a:hlinkClick r:id="rId16" tooltip="Acute chest syndrome">
                  <a:extLst>
                    <a:ext uri="{A12FA001-AC4F-418D-AE19-62706E023703}">
                      <ahyp:hlinkClr xmlns:ahyp="http://schemas.microsoft.com/office/drawing/2018/hyperlinkcolor" val="tx"/>
                    </a:ext>
                  </a:extLst>
                </a:hlinkClick>
              </a:rPr>
              <a:t>acute chest syndrome</a:t>
            </a:r>
            <a:r>
              <a:rPr lang="en-US" b="0" i="0" dirty="0">
                <a:effectLst/>
                <a:latin typeface="Arial" panose="020B0604020202020204" pitchFamily="34" charset="0"/>
              </a:rPr>
              <a:t>.</a:t>
            </a:r>
            <a:r>
              <a:rPr lang="en-US" b="0" i="0" u="none" strike="noStrike" baseline="30000" dirty="0">
                <a:effectLst/>
                <a:latin typeface="Arial" panose="020B0604020202020204" pitchFamily="34" charset="0"/>
                <a:hlinkClick r:id="rId17">
                  <a:extLst>
                    <a:ext uri="{A12FA001-AC4F-418D-AE19-62706E023703}">
                      <ahyp:hlinkClr xmlns:ahyp="http://schemas.microsoft.com/office/drawing/2018/hyperlinkcolor" val="tx"/>
                    </a:ext>
                  </a:extLst>
                </a:hlinkClick>
              </a:rPr>
              <a:t>[5]</a:t>
            </a:r>
            <a:r>
              <a:rPr lang="en-US" b="0" i="0" u="none" strike="noStrike" baseline="30000" dirty="0">
                <a:effectLst/>
                <a:latin typeface="Arial" panose="020B0604020202020204" pitchFamily="34" charset="0"/>
                <a:hlinkClick r:id="rId18">
                  <a:extLst>
                    <a:ext uri="{A12FA001-AC4F-418D-AE19-62706E023703}">
                      <ahyp:hlinkClr xmlns:ahyp="http://schemas.microsoft.com/office/drawing/2018/hyperlinkcolor" val="tx"/>
                    </a:ext>
                  </a:extLst>
                </a:hlinkClick>
              </a:rPr>
              <a:t>[6]</a:t>
            </a:r>
            <a:r>
              <a:rPr lang="en-US" b="0" i="0" dirty="0">
                <a:effectLst/>
                <a:latin typeface="Arial" panose="020B0604020202020204" pitchFamily="34" charset="0"/>
              </a:rPr>
              <a:t> The trial was halted in March 2012 due to inadequate efficacy.</a:t>
            </a:r>
            <a:r>
              <a:rPr lang="en-US" b="0" i="0" u="none" strike="noStrike" baseline="30000" dirty="0">
                <a:effectLst/>
                <a:latin typeface="Arial" panose="020B0604020202020204" pitchFamily="34" charset="0"/>
                <a:hlinkClick r:id="rId19">
                  <a:extLst>
                    <a:ext uri="{A12FA001-AC4F-418D-AE19-62706E023703}">
                      <ahyp:hlinkClr xmlns:ahyp="http://schemas.microsoft.com/office/drawing/2018/hyperlinkcolor" val="tx"/>
                    </a:ext>
                  </a:extLst>
                </a:hlinkClick>
              </a:rPr>
              <a:t>[7]</a:t>
            </a:r>
            <a:r>
              <a:rPr lang="en-US" b="0" i="0" dirty="0">
                <a:effectLst/>
                <a:latin typeface="Arial" panose="020B0604020202020204" pitchFamily="34" charset="0"/>
              </a:rPr>
              <a:t> The selective sPLA2 inhibitor </a:t>
            </a:r>
            <a:r>
              <a:rPr lang="en-US" b="0" i="0" dirty="0" err="1">
                <a:effectLst/>
                <a:latin typeface="Arial" panose="020B0604020202020204" pitchFamily="34" charset="0"/>
              </a:rPr>
              <a:t>varespladib</a:t>
            </a:r>
            <a:r>
              <a:rPr lang="en-US" b="0" i="0" dirty="0">
                <a:effectLst/>
                <a:latin typeface="Arial" panose="020B0604020202020204" pitchFamily="34" charset="0"/>
              </a:rPr>
              <a:t> (IC50 value 0.009 </a:t>
            </a:r>
            <a:r>
              <a:rPr lang="el-GR" b="0" i="0" dirty="0">
                <a:effectLst/>
                <a:latin typeface="Arial" panose="020B0604020202020204" pitchFamily="34" charset="0"/>
              </a:rPr>
              <a:t>μ</a:t>
            </a:r>
            <a:r>
              <a:rPr lang="en-US" b="0" i="0" dirty="0">
                <a:effectLst/>
                <a:latin typeface="Arial" panose="020B0604020202020204" pitchFamily="34" charset="0"/>
              </a:rPr>
              <a:t>M in chromogenic assay, mole fraction 7.3X10-6)</a:t>
            </a:r>
            <a:r>
              <a:rPr lang="en-US" b="0" i="0" u="none" strike="noStrike" baseline="30000" dirty="0">
                <a:effectLst/>
                <a:latin typeface="Arial" panose="020B0604020202020204" pitchFamily="34" charset="0"/>
                <a:hlinkClick r:id="rId20">
                  <a:extLst>
                    <a:ext uri="{A12FA001-AC4F-418D-AE19-62706E023703}">
                      <ahyp:hlinkClr xmlns:ahyp="http://schemas.microsoft.com/office/drawing/2018/hyperlinkcolor" val="tx"/>
                    </a:ext>
                  </a:extLst>
                </a:hlinkClick>
              </a:rPr>
              <a:t>[8]</a:t>
            </a:r>
            <a:r>
              <a:rPr lang="en-US" b="0" i="0" dirty="0">
                <a:effectLst/>
                <a:latin typeface="Arial" panose="020B0604020202020204" pitchFamily="34" charset="0"/>
              </a:rPr>
              <a:t> was studied in the VISTA-16 randomized clinical trial (</a:t>
            </a:r>
            <a:r>
              <a:rPr lang="en-US" b="0" i="0" dirty="0" err="1">
                <a:effectLst/>
                <a:latin typeface="Arial" panose="020B0604020202020204" pitchFamily="34" charset="0"/>
              </a:rPr>
              <a:t>clinicaltrials.gov</a:t>
            </a:r>
            <a:r>
              <a:rPr lang="en-US" b="0" i="0" dirty="0">
                <a:effectLst/>
                <a:latin typeface="Arial" panose="020B0604020202020204" pitchFamily="34" charset="0"/>
              </a:rPr>
              <a:t> Identifier: NCT01130246) and the results were published in 2014.</a:t>
            </a:r>
            <a:r>
              <a:rPr lang="en-US" b="0" i="0" u="none" strike="noStrike" baseline="30000" dirty="0">
                <a:effectLst/>
                <a:latin typeface="Arial" panose="020B0604020202020204" pitchFamily="34" charset="0"/>
                <a:hlinkClick r:id="rId20">
                  <a:extLst>
                    <a:ext uri="{A12FA001-AC4F-418D-AE19-62706E023703}">
                      <ahyp:hlinkClr xmlns:ahyp="http://schemas.microsoft.com/office/drawing/2018/hyperlinkcolor" val="tx"/>
                    </a:ext>
                  </a:extLst>
                </a:hlinkClick>
              </a:rPr>
              <a:t>[8]</a:t>
            </a:r>
            <a:r>
              <a:rPr lang="en-US" b="0" i="0" dirty="0">
                <a:effectLst/>
                <a:latin typeface="Arial" panose="020B0604020202020204" pitchFamily="34" charset="0"/>
              </a:rPr>
              <a:t> The sPLA2 inhibition by </a:t>
            </a:r>
            <a:r>
              <a:rPr lang="en-US" b="0" i="0" dirty="0" err="1">
                <a:effectLst/>
                <a:latin typeface="Arial" panose="020B0604020202020204" pitchFamily="34" charset="0"/>
              </a:rPr>
              <a:t>varespladib</a:t>
            </a:r>
            <a:r>
              <a:rPr lang="en-US" b="0" i="0" dirty="0">
                <a:effectLst/>
                <a:latin typeface="Arial" panose="020B0604020202020204" pitchFamily="34" charset="0"/>
              </a:rPr>
              <a:t> in this setting seemed to be potentially harmful, and thus not  a useful strategy for reducing adverse cardiovascular outcomes from acute coronary syndrome. Since 2016, scientific research has focused on the use of </a:t>
            </a:r>
            <a:r>
              <a:rPr lang="en-US" b="0" i="0" dirty="0" err="1">
                <a:effectLst/>
                <a:latin typeface="Arial" panose="020B0604020202020204" pitchFamily="34" charset="0"/>
              </a:rPr>
              <a:t>Varespladib</a:t>
            </a:r>
            <a:r>
              <a:rPr lang="en-US" b="0" i="0" dirty="0">
                <a:effectLst/>
                <a:latin typeface="Arial" panose="020B0604020202020204" pitchFamily="34" charset="0"/>
              </a:rPr>
              <a:t> as an inhibitor of snake venom toxins</a:t>
            </a:r>
            <a:r>
              <a:rPr lang="en-US" b="0" i="0" u="none" strike="noStrike" baseline="30000" dirty="0">
                <a:effectLst/>
                <a:latin typeface="Arial" panose="020B0604020202020204" pitchFamily="34" charset="0"/>
                <a:hlinkClick r:id="rId21">
                  <a:extLst>
                    <a:ext uri="{A12FA001-AC4F-418D-AE19-62706E023703}">
                      <ahyp:hlinkClr xmlns:ahyp="http://schemas.microsoft.com/office/drawing/2018/hyperlinkcolor" val="tx"/>
                    </a:ext>
                  </a:extLst>
                </a:hlinkClick>
              </a:rPr>
              <a:t>[9]</a:t>
            </a:r>
            <a:r>
              <a:rPr lang="en-US" b="0" i="0" u="none" strike="noStrike" baseline="30000" dirty="0">
                <a:effectLst/>
                <a:latin typeface="Arial" panose="020B0604020202020204" pitchFamily="34" charset="0"/>
                <a:hlinkClick r:id="rId22">
                  <a:extLst>
                    <a:ext uri="{A12FA001-AC4F-418D-AE19-62706E023703}">
                      <ahyp:hlinkClr xmlns:ahyp="http://schemas.microsoft.com/office/drawing/2018/hyperlinkcolor" val="tx"/>
                    </a:ext>
                  </a:extLst>
                </a:hlinkClick>
              </a:rPr>
              <a:t>[10]</a:t>
            </a:r>
            <a:r>
              <a:rPr lang="en-US" b="0" i="0" u="none" strike="noStrike" baseline="30000" dirty="0">
                <a:effectLst/>
                <a:latin typeface="Arial" panose="020B0604020202020204" pitchFamily="34" charset="0"/>
                <a:hlinkClick r:id="rId23">
                  <a:extLst>
                    <a:ext uri="{A12FA001-AC4F-418D-AE19-62706E023703}">
                      <ahyp:hlinkClr xmlns:ahyp="http://schemas.microsoft.com/office/drawing/2018/hyperlinkcolor" val="tx"/>
                    </a:ext>
                  </a:extLst>
                </a:hlinkClick>
              </a:rPr>
              <a:t>[11]</a:t>
            </a:r>
            <a:r>
              <a:rPr lang="en-US" b="0" i="0" u="none" strike="noStrike" baseline="30000" dirty="0">
                <a:effectLst/>
                <a:latin typeface="Arial" panose="020B0604020202020204" pitchFamily="34" charset="0"/>
                <a:hlinkClick r:id="rId24">
                  <a:extLst>
                    <a:ext uri="{A12FA001-AC4F-418D-AE19-62706E023703}">
                      <ahyp:hlinkClr xmlns:ahyp="http://schemas.microsoft.com/office/drawing/2018/hyperlinkcolor" val="tx"/>
                    </a:ext>
                  </a:extLst>
                </a:hlinkClick>
              </a:rPr>
              <a:t>[12]</a:t>
            </a:r>
            <a:r>
              <a:rPr lang="en-US" b="0" i="0" u="none" strike="noStrike" baseline="30000" dirty="0">
                <a:effectLst/>
                <a:latin typeface="Arial" panose="020B0604020202020204" pitchFamily="34" charset="0"/>
                <a:hlinkClick r:id="rId25">
                  <a:extLst>
                    <a:ext uri="{A12FA001-AC4F-418D-AE19-62706E023703}">
                      <ahyp:hlinkClr xmlns:ahyp="http://schemas.microsoft.com/office/drawing/2018/hyperlinkcolor" val="tx"/>
                    </a:ext>
                  </a:extLst>
                </a:hlinkClick>
              </a:rPr>
              <a:t>[13]</a:t>
            </a:r>
            <a:r>
              <a:rPr lang="en-US" b="0" i="0" dirty="0">
                <a:effectLst/>
                <a:latin typeface="Arial" panose="020B0604020202020204" pitchFamily="34" charset="0"/>
              </a:rPr>
              <a:t> using various types of  in vitro and in vivo models. </a:t>
            </a:r>
            <a:r>
              <a:rPr lang="en-US" b="0" i="0" dirty="0" err="1">
                <a:effectLst/>
                <a:latin typeface="Arial" panose="020B0604020202020204" pitchFamily="34" charset="0"/>
              </a:rPr>
              <a:t>Varespladib</a:t>
            </a:r>
            <a:r>
              <a:rPr lang="en-US" b="0" i="0" dirty="0">
                <a:effectLst/>
                <a:latin typeface="Arial" panose="020B0604020202020204" pitchFamily="34" charset="0"/>
              </a:rPr>
              <a:t> showed a significant inhibitory effect to snake venom PLA</a:t>
            </a:r>
            <a:r>
              <a:rPr lang="en-US" b="0" i="0" baseline="-25000" dirty="0">
                <a:effectLst/>
                <a:latin typeface="Arial" panose="020B0604020202020204" pitchFamily="34" charset="0"/>
              </a:rPr>
              <a:t>2</a:t>
            </a:r>
            <a:r>
              <a:rPr lang="en-US" b="0" i="0" dirty="0">
                <a:effectLst/>
                <a:latin typeface="Arial" panose="020B0604020202020204" pitchFamily="34" charset="0"/>
              </a:rPr>
              <a:t> which makes it a potential first-line drug candidate in snakebite envenomation therapy.  In 2019, the U.S. Food and Drug Administration (FDA) granted </a:t>
            </a:r>
            <a:r>
              <a:rPr lang="en-US" b="0" i="0" dirty="0" err="1">
                <a:effectLst/>
                <a:latin typeface="Arial" panose="020B0604020202020204" pitchFamily="34" charset="0"/>
              </a:rPr>
              <a:t>varespladib</a:t>
            </a:r>
            <a:r>
              <a:rPr lang="en-US" b="0" i="0" dirty="0">
                <a:effectLst/>
                <a:latin typeface="Arial" panose="020B0604020202020204" pitchFamily="34" charset="0"/>
              </a:rPr>
              <a:t> orphan drug status for its potential to treat snakebite.</a:t>
            </a:r>
            <a:endParaRPr lang="en-US" dirty="0"/>
          </a:p>
        </p:txBody>
      </p:sp>
    </p:spTree>
    <p:extLst>
      <p:ext uri="{BB962C8B-B14F-4D97-AF65-F5344CB8AC3E}">
        <p14:creationId xmlns:p14="http://schemas.microsoft.com/office/powerpoint/2010/main" val="293492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C7BD3F2-2322-4F52-A1BC-9361D0D832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B0ACD3-C125-ED3B-FBAD-6BB0EC67B89D}"/>
              </a:ext>
            </a:extLst>
          </p:cNvPr>
          <p:cNvSpPr>
            <a:spLocks noGrp="1"/>
          </p:cNvSpPr>
          <p:nvPr>
            <p:ph type="ctrTitle"/>
          </p:nvPr>
        </p:nvSpPr>
        <p:spPr>
          <a:xfrm>
            <a:off x="1447800" y="533400"/>
            <a:ext cx="8610600" cy="762000"/>
          </a:xfrm>
        </p:spPr>
        <p:txBody>
          <a:bodyPr>
            <a:normAutofit fontScale="90000"/>
          </a:bodyPr>
          <a:lstStyle/>
          <a:p>
            <a:pPr algn="ctr"/>
            <a:br>
              <a:rPr lang="en-US" sz="3200" dirty="0"/>
            </a:br>
            <a:br>
              <a:rPr lang="en-US" sz="3200" dirty="0"/>
            </a:br>
            <a:br>
              <a:rPr lang="en-US" sz="3200" dirty="0"/>
            </a:br>
            <a:br>
              <a:rPr lang="en-US" sz="3200" dirty="0"/>
            </a:br>
            <a:br>
              <a:rPr lang="en-US" sz="3200" dirty="0"/>
            </a:br>
            <a:r>
              <a:rPr lang="en-US" sz="3200" dirty="0" err="1"/>
              <a:t>Adavosertib</a:t>
            </a:r>
            <a:br>
              <a:rPr lang="en-US" sz="3200" dirty="0"/>
            </a:br>
            <a:endParaRPr lang="en-US" sz="2000" dirty="0"/>
          </a:p>
        </p:txBody>
      </p:sp>
      <p:sp>
        <p:nvSpPr>
          <p:cNvPr id="2" name="TextBox 1">
            <a:extLst>
              <a:ext uri="{FF2B5EF4-FFF2-40B4-BE49-F238E27FC236}">
                <a16:creationId xmlns:a16="http://schemas.microsoft.com/office/drawing/2014/main" id="{3CE96985-BE13-DF2F-DA6E-E54705E9902F}"/>
              </a:ext>
            </a:extLst>
          </p:cNvPr>
          <p:cNvSpPr txBox="1"/>
          <p:nvPr/>
        </p:nvSpPr>
        <p:spPr>
          <a:xfrm>
            <a:off x="1447800" y="2286000"/>
            <a:ext cx="8458200" cy="2031325"/>
          </a:xfrm>
          <a:prstGeom prst="rect">
            <a:avLst/>
          </a:prstGeom>
          <a:noFill/>
        </p:spPr>
        <p:txBody>
          <a:bodyPr wrap="square" rtlCol="0">
            <a:spAutoFit/>
          </a:bodyPr>
          <a:lstStyle/>
          <a:p>
            <a:r>
              <a:rPr lang="en-US" b="1" i="0" dirty="0" err="1">
                <a:effectLst/>
                <a:latin typeface="Arial" panose="020B0604020202020204" pitchFamily="34" charset="0"/>
              </a:rPr>
              <a:t>Adavosertib</a:t>
            </a:r>
            <a:r>
              <a:rPr lang="en-US" b="0" i="0" dirty="0">
                <a:effectLst/>
                <a:latin typeface="Arial" panose="020B0604020202020204" pitchFamily="34" charset="0"/>
              </a:rPr>
              <a:t> (development codes </a:t>
            </a:r>
            <a:r>
              <a:rPr lang="en-US" b="1" i="0" dirty="0">
                <a:effectLst/>
                <a:latin typeface="Arial" panose="020B0604020202020204" pitchFamily="34" charset="0"/>
              </a:rPr>
              <a:t>AZD1775</a:t>
            </a:r>
            <a:r>
              <a:rPr lang="en-US" b="0" i="0" dirty="0">
                <a:effectLst/>
                <a:latin typeface="Arial" panose="020B0604020202020204" pitchFamily="34" charset="0"/>
              </a:rPr>
              <a:t>, </a:t>
            </a:r>
            <a:r>
              <a:rPr lang="en-US" b="1" i="0" dirty="0">
                <a:effectLst/>
                <a:latin typeface="Arial" panose="020B0604020202020204" pitchFamily="34" charset="0"/>
              </a:rPr>
              <a:t>MK-1775</a:t>
            </a:r>
            <a:r>
              <a:rPr lang="en-US" b="0" i="0" dirty="0">
                <a:effectLst/>
                <a:latin typeface="Arial" panose="020B0604020202020204" pitchFamily="34" charset="0"/>
              </a:rPr>
              <a:t>) is an </a:t>
            </a:r>
            <a:r>
              <a:rPr lang="en-US" b="0" i="0" u="none" strike="noStrike" dirty="0">
                <a:effectLst/>
                <a:latin typeface="Arial" panose="020B0604020202020204" pitchFamily="34" charset="0"/>
                <a:hlinkClick r:id="rId3" tooltip="Experimental drug">
                  <a:extLst>
                    <a:ext uri="{A12FA001-AC4F-418D-AE19-62706E023703}">
                      <ahyp:hlinkClr xmlns:ahyp="http://schemas.microsoft.com/office/drawing/2018/hyperlinkcolor" val="tx"/>
                    </a:ext>
                  </a:extLst>
                </a:hlinkClick>
              </a:rPr>
              <a:t>experimental</a:t>
            </a:r>
            <a:r>
              <a:rPr lang="en-US" b="0" i="0" dirty="0">
                <a:effectLst/>
                <a:latin typeface="Arial" panose="020B0604020202020204" pitchFamily="34" charset="0"/>
              </a:rPr>
              <a:t> anti-cancer drug candidate. It is a small molecule inhibitor of the tyrosine kinase </a:t>
            </a:r>
            <a:r>
              <a:rPr lang="en-US" b="0" i="0" u="none" strike="noStrike" dirty="0">
                <a:effectLst/>
                <a:latin typeface="Arial" panose="020B0604020202020204" pitchFamily="34" charset="0"/>
                <a:hlinkClick r:id="rId4" tooltip="WEE1">
                  <a:extLst>
                    <a:ext uri="{A12FA001-AC4F-418D-AE19-62706E023703}">
                      <ahyp:hlinkClr xmlns:ahyp="http://schemas.microsoft.com/office/drawing/2018/hyperlinkcolor" val="tx"/>
                    </a:ext>
                  </a:extLst>
                </a:hlinkClick>
              </a:rPr>
              <a:t>WEE1</a:t>
            </a:r>
            <a:r>
              <a:rPr lang="en-US" b="0" i="0" dirty="0">
                <a:effectLst/>
                <a:latin typeface="Arial" panose="020B0604020202020204" pitchFamily="34" charset="0"/>
              </a:rPr>
              <a:t> with potential antineoplastic sensitizing activity.</a:t>
            </a:r>
            <a:r>
              <a:rPr lang="en-US" b="0" i="0" u="none" strike="noStrike" baseline="30000" dirty="0">
                <a:effectLst/>
                <a:latin typeface="Arial" panose="020B0604020202020204" pitchFamily="34" charset="0"/>
                <a:hlinkClick r:id="rId5">
                  <a:extLst>
                    <a:ext uri="{A12FA001-AC4F-418D-AE19-62706E023703}">
                      <ahyp:hlinkClr xmlns:ahyp="http://schemas.microsoft.com/office/drawing/2018/hyperlinkcolor" val="tx"/>
                    </a:ext>
                  </a:extLst>
                </a:hlinkClick>
              </a:rPr>
              <a:t>[1]</a:t>
            </a:r>
            <a:r>
              <a:rPr lang="en-US" b="0" i="0" dirty="0">
                <a:effectLst/>
                <a:latin typeface="Arial" panose="020B0604020202020204" pitchFamily="34" charset="0"/>
              </a:rPr>
              <a:t> It is being developed by </a:t>
            </a:r>
            <a:r>
              <a:rPr lang="en-US" b="0" i="0" u="none" strike="noStrike" dirty="0">
                <a:effectLst/>
                <a:latin typeface="Arial" panose="020B0604020202020204" pitchFamily="34" charset="0"/>
                <a:hlinkClick r:id="rId6" tooltip="AstraZeneca">
                  <a:extLst>
                    <a:ext uri="{A12FA001-AC4F-418D-AE19-62706E023703}">
                      <ahyp:hlinkClr xmlns:ahyp="http://schemas.microsoft.com/office/drawing/2018/hyperlinkcolor" val="tx"/>
                    </a:ext>
                  </a:extLst>
                </a:hlinkClick>
              </a:rPr>
              <a:t>AstraZeneca</a:t>
            </a:r>
            <a:r>
              <a:rPr lang="en-US" b="0" i="0" dirty="0">
                <a:effectLst/>
                <a:latin typeface="Arial" panose="020B0604020202020204" pitchFamily="34" charset="0"/>
              </a:rPr>
              <a:t>.</a:t>
            </a:r>
            <a:r>
              <a:rPr lang="en-US" b="0" i="0" u="none" strike="noStrike" baseline="30000" dirty="0">
                <a:effectLst/>
                <a:latin typeface="Arial" panose="020B0604020202020204" pitchFamily="34" charset="0"/>
                <a:hlinkClick r:id="rId7">
                  <a:extLst>
                    <a:ext uri="{A12FA001-AC4F-418D-AE19-62706E023703}">
                      <ahyp:hlinkClr xmlns:ahyp="http://schemas.microsoft.com/office/drawing/2018/hyperlinkcolor" val="tx"/>
                    </a:ext>
                  </a:extLst>
                </a:hlinkClick>
              </a:rPr>
              <a:t>[2]</a:t>
            </a:r>
            <a:r>
              <a:rPr lang="en-US" b="0" i="0" dirty="0">
                <a:effectLst/>
                <a:latin typeface="Arial" panose="020B0604020202020204" pitchFamily="34" charset="0"/>
              </a:rPr>
              <a:t> It is being investigated as a treatment for </a:t>
            </a:r>
            <a:r>
              <a:rPr lang="en-US" b="0" i="0" u="none" strike="noStrike" dirty="0">
                <a:effectLst/>
                <a:latin typeface="Arial" panose="020B0604020202020204" pitchFamily="34" charset="0"/>
                <a:hlinkClick r:id="rId8" tooltip="Pancreatic cancer">
                  <a:extLst>
                    <a:ext uri="{A12FA001-AC4F-418D-AE19-62706E023703}">
                      <ahyp:hlinkClr xmlns:ahyp="http://schemas.microsoft.com/office/drawing/2018/hyperlinkcolor" val="tx"/>
                    </a:ext>
                  </a:extLst>
                </a:hlinkClick>
              </a:rPr>
              <a:t>pancreatic cancer</a:t>
            </a:r>
            <a:r>
              <a:rPr lang="en-US" b="0" i="0" dirty="0">
                <a:effectLst/>
                <a:latin typeface="Arial" panose="020B0604020202020204" pitchFamily="34" charset="0"/>
              </a:rPr>
              <a:t> with a </a:t>
            </a:r>
            <a:r>
              <a:rPr lang="en-US" b="0" i="0" u="none" strike="noStrike" dirty="0">
                <a:effectLst/>
                <a:latin typeface="Arial" panose="020B0604020202020204" pitchFamily="34" charset="0"/>
                <a:hlinkClick r:id="rId9" tooltip="Phase 1 trial">
                  <a:extLst>
                    <a:ext uri="{A12FA001-AC4F-418D-AE19-62706E023703}">
                      <ahyp:hlinkClr xmlns:ahyp="http://schemas.microsoft.com/office/drawing/2018/hyperlinkcolor" val="tx"/>
                    </a:ext>
                  </a:extLst>
                </a:hlinkClick>
              </a:rPr>
              <a:t>phase 1</a:t>
            </a:r>
            <a:r>
              <a:rPr lang="en-US" b="0" i="0" dirty="0">
                <a:effectLst/>
                <a:latin typeface="Arial" panose="020B0604020202020204" pitchFamily="34" charset="0"/>
              </a:rPr>
              <a:t> trial (University of Michigan researchers are as of 2019 planning a </a:t>
            </a:r>
            <a:r>
              <a:rPr lang="en-US" b="0" i="0" u="none" strike="noStrike" dirty="0">
                <a:effectLst/>
                <a:latin typeface="Arial" panose="020B0604020202020204" pitchFamily="34" charset="0"/>
                <a:hlinkClick r:id="rId10" tooltip="Phase II trial">
                  <a:extLst>
                    <a:ext uri="{A12FA001-AC4F-418D-AE19-62706E023703}">
                      <ahyp:hlinkClr xmlns:ahyp="http://schemas.microsoft.com/office/drawing/2018/hyperlinkcolor" val="tx"/>
                    </a:ext>
                  </a:extLst>
                </a:hlinkClick>
              </a:rPr>
              <a:t>phase 2</a:t>
            </a:r>
            <a:r>
              <a:rPr lang="en-US" b="0" i="0" dirty="0">
                <a:effectLst/>
                <a:latin typeface="Arial" panose="020B0604020202020204" pitchFamily="34" charset="0"/>
              </a:rPr>
              <a:t> study.</a:t>
            </a:r>
            <a:r>
              <a:rPr lang="en-US" b="0" i="0" u="none" strike="noStrike" baseline="30000" dirty="0">
                <a:effectLst/>
                <a:latin typeface="Arial" panose="020B0604020202020204" pitchFamily="34" charset="0"/>
                <a:hlinkClick r:id="rId11">
                  <a:extLst>
                    <a:ext uri="{A12FA001-AC4F-418D-AE19-62706E023703}">
                      <ahyp:hlinkClr xmlns:ahyp="http://schemas.microsoft.com/office/drawing/2018/hyperlinkcolor" val="tx"/>
                    </a:ext>
                  </a:extLst>
                </a:hlinkClick>
              </a:rPr>
              <a:t>[3]</a:t>
            </a:r>
            <a:r>
              <a:rPr lang="en-US" b="0" i="0" dirty="0">
                <a:effectLst/>
                <a:latin typeface="Arial" panose="020B0604020202020204" pitchFamily="34" charset="0"/>
              </a:rPr>
              <a:t>), and </a:t>
            </a:r>
            <a:r>
              <a:rPr lang="en-US" b="0" i="0" u="none" strike="noStrike" dirty="0">
                <a:effectLst/>
                <a:latin typeface="Arial" panose="020B0604020202020204" pitchFamily="34" charset="0"/>
                <a:hlinkClick r:id="rId12" tooltip="Ovarian cancer">
                  <a:extLst>
                    <a:ext uri="{A12FA001-AC4F-418D-AE19-62706E023703}">
                      <ahyp:hlinkClr xmlns:ahyp="http://schemas.microsoft.com/office/drawing/2018/hyperlinkcolor" val="tx"/>
                    </a:ext>
                  </a:extLst>
                </a:hlinkClick>
              </a:rPr>
              <a:t>ovarian cancer</a:t>
            </a:r>
            <a:r>
              <a:rPr lang="en-US" b="0" i="0" dirty="0">
                <a:effectLst/>
                <a:latin typeface="Arial" panose="020B0604020202020204" pitchFamily="34" charset="0"/>
              </a:rPr>
              <a:t>, in combination with another anti-cancer drug, </a:t>
            </a:r>
            <a:r>
              <a:rPr lang="en-US" b="0" i="0" u="none" strike="noStrike" dirty="0">
                <a:effectLst/>
                <a:latin typeface="Arial" panose="020B0604020202020204" pitchFamily="34" charset="0"/>
                <a:hlinkClick r:id="rId13" tooltip="Gemcitabine">
                  <a:extLst>
                    <a:ext uri="{A12FA001-AC4F-418D-AE19-62706E023703}">
                      <ahyp:hlinkClr xmlns:ahyp="http://schemas.microsoft.com/office/drawing/2018/hyperlinkcolor" val="tx"/>
                    </a:ext>
                  </a:extLst>
                </a:hlinkClick>
              </a:rPr>
              <a:t>gemcitabine</a:t>
            </a:r>
            <a:r>
              <a:rPr lang="en-US" b="0" i="0" dirty="0">
                <a:effectLst/>
                <a:latin typeface="Arial" panose="020B0604020202020204" pitchFamily="34" charset="0"/>
              </a:rPr>
              <a:t>, as a </a:t>
            </a:r>
            <a:r>
              <a:rPr lang="en-US" b="0" i="0" u="none" strike="noStrike" dirty="0">
                <a:effectLst/>
                <a:latin typeface="Arial" panose="020B0604020202020204" pitchFamily="34" charset="0"/>
                <a:hlinkClick r:id="rId14" tooltip="Phase 2 trial">
                  <a:extLst>
                    <a:ext uri="{A12FA001-AC4F-418D-AE19-62706E023703}">
                      <ahyp:hlinkClr xmlns:ahyp="http://schemas.microsoft.com/office/drawing/2018/hyperlinkcolor" val="tx"/>
                    </a:ext>
                  </a:extLst>
                </a:hlinkClick>
              </a:rPr>
              <a:t>phase 2</a:t>
            </a:r>
            <a:r>
              <a:rPr lang="en-US" b="0" i="0" dirty="0">
                <a:effectLst/>
                <a:latin typeface="Arial" panose="020B0604020202020204" pitchFamily="34" charset="0"/>
              </a:rPr>
              <a:t> trial.</a:t>
            </a:r>
            <a:endParaRPr lang="en-US" dirty="0"/>
          </a:p>
        </p:txBody>
      </p:sp>
    </p:spTree>
    <p:extLst>
      <p:ext uri="{BB962C8B-B14F-4D97-AF65-F5344CB8AC3E}">
        <p14:creationId xmlns:p14="http://schemas.microsoft.com/office/powerpoint/2010/main" val="75407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95D2-F1F6-2E49-B9C2-697F2C0C47C8}"/>
              </a:ext>
            </a:extLst>
          </p:cNvPr>
          <p:cNvSpPr>
            <a:spLocks noGrp="1"/>
          </p:cNvSpPr>
          <p:nvPr>
            <p:ph type="title"/>
          </p:nvPr>
        </p:nvSpPr>
        <p:spPr/>
        <p:txBody>
          <a:bodyPr/>
          <a:lstStyle/>
          <a:p>
            <a:r>
              <a:rPr lang="en-US" dirty="0"/>
              <a:t>Today’s Instructor</a:t>
            </a:r>
          </a:p>
        </p:txBody>
      </p:sp>
      <p:sp>
        <p:nvSpPr>
          <p:cNvPr id="3" name="Content Placeholder 2">
            <a:extLst>
              <a:ext uri="{FF2B5EF4-FFF2-40B4-BE49-F238E27FC236}">
                <a16:creationId xmlns:a16="http://schemas.microsoft.com/office/drawing/2014/main" id="{E837FF54-41E6-3A4B-859A-1574CE7DFBCC}"/>
              </a:ext>
            </a:extLst>
          </p:cNvPr>
          <p:cNvSpPr>
            <a:spLocks noGrp="1"/>
          </p:cNvSpPr>
          <p:nvPr>
            <p:ph idx="1"/>
          </p:nvPr>
        </p:nvSpPr>
        <p:spPr>
          <a:xfrm>
            <a:off x="4534286" y="3200400"/>
            <a:ext cx="6914002" cy="3044952"/>
          </a:xfrm>
        </p:spPr>
        <p:txBody>
          <a:bodyPr>
            <a:normAutofit fontScale="92500" lnSpcReduction="20000"/>
          </a:bodyPr>
          <a:lstStyle/>
          <a:p>
            <a:r>
              <a:rPr lang="en-US" dirty="0"/>
              <a:t>Faculty affiliate at the Department Of Biomedical And Pharmaceutical Sciences, University of Montana</a:t>
            </a:r>
          </a:p>
          <a:p>
            <a:endParaRPr lang="en-US" dirty="0"/>
          </a:p>
          <a:p>
            <a:r>
              <a:rPr lang="en-US" dirty="0"/>
              <a:t>CEO, </a:t>
            </a:r>
            <a:r>
              <a:rPr lang="en-US" dirty="0" err="1"/>
              <a:t>Geval</a:t>
            </a:r>
            <a:r>
              <a:rPr lang="en-US" dirty="0"/>
              <a:t> Inc</a:t>
            </a:r>
          </a:p>
          <a:p>
            <a:endParaRPr lang="en-US" dirty="0"/>
          </a:p>
          <a:p>
            <a:r>
              <a:rPr lang="en-US" dirty="0"/>
              <a:t>Research interest: Computational Structural Biology and Drug Development</a:t>
            </a:r>
          </a:p>
          <a:p>
            <a:endParaRPr lang="en-US" dirty="0"/>
          </a:p>
          <a:p>
            <a:r>
              <a:rPr lang="en-US" dirty="0"/>
              <a:t>Email: </a:t>
            </a:r>
            <a:r>
              <a:rPr lang="en-US" dirty="0" err="1"/>
              <a:t>amitava.roy@umontana.edu</a:t>
            </a:r>
            <a:endParaRPr lang="en-US" dirty="0"/>
          </a:p>
        </p:txBody>
      </p:sp>
      <p:sp>
        <p:nvSpPr>
          <p:cNvPr id="4" name="Slide Number Placeholder 3">
            <a:extLst>
              <a:ext uri="{FF2B5EF4-FFF2-40B4-BE49-F238E27FC236}">
                <a16:creationId xmlns:a16="http://schemas.microsoft.com/office/drawing/2014/main" id="{D3DF2F39-804C-764A-90BD-629EBCDE162F}"/>
              </a:ext>
            </a:extLst>
          </p:cNvPr>
          <p:cNvSpPr>
            <a:spLocks noGrp="1"/>
          </p:cNvSpPr>
          <p:nvPr>
            <p:ph type="sldNum" sz="quarter" idx="12"/>
          </p:nvPr>
        </p:nvSpPr>
        <p:spPr/>
        <p:txBody>
          <a:bodyPr/>
          <a:lstStyle/>
          <a:p>
            <a:fld id="{0235576B-7F3C-4840-ADD7-A9DF1158E3A5}" type="slidenum">
              <a:rPr lang="en-US" smtClean="0"/>
              <a:pPr/>
              <a:t>2</a:t>
            </a:fld>
            <a:endParaRPr lang="en-US"/>
          </a:p>
        </p:txBody>
      </p:sp>
      <p:sp>
        <p:nvSpPr>
          <p:cNvPr id="5" name="Content Placeholder 2">
            <a:extLst>
              <a:ext uri="{FF2B5EF4-FFF2-40B4-BE49-F238E27FC236}">
                <a16:creationId xmlns:a16="http://schemas.microsoft.com/office/drawing/2014/main" id="{73095422-EF8E-EF49-AA28-9194EBCB0D27}"/>
              </a:ext>
            </a:extLst>
          </p:cNvPr>
          <p:cNvSpPr txBox="1">
            <a:spLocks/>
          </p:cNvSpPr>
          <p:nvPr/>
        </p:nvSpPr>
        <p:spPr>
          <a:xfrm>
            <a:off x="457200" y="1906524"/>
            <a:ext cx="3352800" cy="3044952"/>
          </a:xfrm>
          <a:prstGeom prst="rect">
            <a:avLst/>
          </a:prstGeom>
        </p:spPr>
        <p:txBody>
          <a:bodyPr vert="horz" lIns="0" tIns="0" rIns="0" bIns="0">
            <a:normAutofit/>
          </a:bodyPr>
          <a:lstStyle>
            <a:lvl1pPr marL="228600" indent="-228600" algn="l" rtl="0" eaLnBrk="1" latinLnBrk="0" hangingPunct="1">
              <a:spcBef>
                <a:spcPct val="20000"/>
              </a:spcBef>
              <a:buClr>
                <a:schemeClr val="tx2"/>
              </a:buClr>
              <a:buSzPct val="100000"/>
              <a:buFont typeface="Wingdings" pitchFamily="2" charset="2"/>
              <a:buChar char="§"/>
              <a:defRPr kumimoji="0" sz="2400" kern="1200">
                <a:solidFill>
                  <a:schemeClr val="tx1"/>
                </a:solidFill>
                <a:latin typeface="+mn-lt"/>
                <a:ea typeface="+mn-ea"/>
                <a:cs typeface="+mn-cs"/>
              </a:defRPr>
            </a:lvl1pPr>
            <a:lvl2pPr marL="455613" indent="-227013" algn="l" rtl="0" eaLnBrk="1" latinLnBrk="0" hangingPunct="1">
              <a:spcBef>
                <a:spcPct val="20000"/>
              </a:spcBef>
              <a:buClr>
                <a:schemeClr val="tx2"/>
              </a:buClr>
              <a:buSzPct val="100000"/>
              <a:buFont typeface="Arial" pitchFamily="34" charset="0"/>
              <a:buChar char="•"/>
              <a:defRPr kumimoji="0" sz="2400" kern="1200">
                <a:solidFill>
                  <a:schemeClr val="tx1"/>
                </a:solidFill>
                <a:latin typeface="+mn-lt"/>
                <a:ea typeface="+mn-ea"/>
                <a:cs typeface="+mn-cs"/>
              </a:defRPr>
            </a:lvl2pPr>
            <a:lvl3pPr marL="685800" indent="-228600" algn="l" rtl="0" eaLnBrk="1" latinLnBrk="0" hangingPunct="1">
              <a:spcBef>
                <a:spcPct val="20000"/>
              </a:spcBef>
              <a:buClr>
                <a:schemeClr val="tx2"/>
              </a:buClr>
              <a:buSzPct val="100000"/>
              <a:buFont typeface="Arial" pitchFamily="34" charset="0"/>
              <a:buChar char="–"/>
              <a:defRPr kumimoji="0" sz="2000" kern="1200">
                <a:solidFill>
                  <a:schemeClr val="tx1"/>
                </a:solidFill>
                <a:latin typeface="+mn-lt"/>
                <a:ea typeface="+mn-ea"/>
                <a:cs typeface="+mn-cs"/>
              </a:defRPr>
            </a:lvl3pPr>
            <a:lvl4pPr marL="914400" indent="-228600" algn="l" rtl="0" eaLnBrk="1" latinLnBrk="0" hangingPunct="1">
              <a:spcBef>
                <a:spcPct val="20000"/>
              </a:spcBef>
              <a:buClr>
                <a:schemeClr val="accent2"/>
              </a:buClr>
              <a:buSzPct val="100000"/>
              <a:buFont typeface="Wingdings" pitchFamily="2" charset="2"/>
              <a:buChar char="§"/>
              <a:defRPr kumimoji="0" sz="2000" kern="1200">
                <a:solidFill>
                  <a:schemeClr val="tx1"/>
                </a:solidFill>
                <a:latin typeface="+mn-lt"/>
                <a:ea typeface="+mn-ea"/>
                <a:cs typeface="+mn-cs"/>
              </a:defRPr>
            </a:lvl4pPr>
            <a:lvl5pPr marL="1144588" indent="-230188" algn="l" rtl="0" eaLnBrk="1" latinLnBrk="0" hangingPunct="1">
              <a:spcBef>
                <a:spcPct val="20000"/>
              </a:spcBef>
              <a:buClr>
                <a:schemeClr val="accent2"/>
              </a:buClr>
              <a:buSzPct val="100000"/>
              <a:buFont typeface="Arial" pitchFamily="34" charset="0"/>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a:t>Amitava</a:t>
            </a:r>
            <a:r>
              <a:rPr lang="en-US" dirty="0"/>
              <a:t> Roy, PhD</a:t>
            </a:r>
          </a:p>
          <a:p>
            <a:pPr marL="0" indent="0">
              <a:buNone/>
            </a:pPr>
            <a:endParaRPr lang="en-US" sz="1400" dirty="0"/>
          </a:p>
        </p:txBody>
      </p:sp>
    </p:spTree>
    <p:extLst>
      <p:ext uri="{BB962C8B-B14F-4D97-AF65-F5344CB8AC3E}">
        <p14:creationId xmlns:p14="http://schemas.microsoft.com/office/powerpoint/2010/main" val="141815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DFE229-1946-4E40-0B60-F031B9FD47DE}"/>
              </a:ext>
            </a:extLst>
          </p:cNvPr>
          <p:cNvSpPr>
            <a:spLocks noGrp="1"/>
          </p:cNvSpPr>
          <p:nvPr>
            <p:ph type="sldNum" sz="quarter" idx="12"/>
          </p:nvPr>
        </p:nvSpPr>
        <p:spPr/>
        <p:txBody>
          <a:bodyPr/>
          <a:lstStyle/>
          <a:p>
            <a:fld id="{0235576B-7F3C-4840-ADD7-A9DF1158E3A5}" type="slidenum">
              <a:rPr lang="en-US" smtClean="0"/>
              <a:pPr/>
              <a:t>3</a:t>
            </a:fld>
            <a:endParaRPr lang="en-US"/>
          </a:p>
        </p:txBody>
      </p:sp>
      <p:pic>
        <p:nvPicPr>
          <p:cNvPr id="5" name="Picture 4">
            <a:extLst>
              <a:ext uri="{FF2B5EF4-FFF2-40B4-BE49-F238E27FC236}">
                <a16:creationId xmlns:a16="http://schemas.microsoft.com/office/drawing/2014/main" id="{C1061A5E-F3B3-659E-F30F-EBCB770B03BE}"/>
              </a:ext>
            </a:extLst>
          </p:cNvPr>
          <p:cNvPicPr>
            <a:picLocks noChangeAspect="1"/>
          </p:cNvPicPr>
          <p:nvPr/>
        </p:nvPicPr>
        <p:blipFill>
          <a:blip r:embed="rId2"/>
          <a:stretch>
            <a:fillRect/>
          </a:stretch>
        </p:blipFill>
        <p:spPr>
          <a:xfrm>
            <a:off x="1588770" y="0"/>
            <a:ext cx="9014460" cy="6858000"/>
          </a:xfrm>
          <a:prstGeom prst="rect">
            <a:avLst/>
          </a:prstGeom>
        </p:spPr>
      </p:pic>
    </p:spTree>
    <p:extLst>
      <p:ext uri="{BB962C8B-B14F-4D97-AF65-F5344CB8AC3E}">
        <p14:creationId xmlns:p14="http://schemas.microsoft.com/office/powerpoint/2010/main" val="264729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644EC-4D98-963E-8EE5-354CD4376B1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24E896-F1BC-DBB4-ECE3-3A7068523F28}"/>
              </a:ext>
            </a:extLst>
          </p:cNvPr>
          <p:cNvSpPr>
            <a:spLocks noGrp="1"/>
          </p:cNvSpPr>
          <p:nvPr>
            <p:ph type="sldNum" sz="quarter" idx="12"/>
          </p:nvPr>
        </p:nvSpPr>
        <p:spPr/>
        <p:txBody>
          <a:bodyPr/>
          <a:lstStyle/>
          <a:p>
            <a:fld id="{0235576B-7F3C-4840-ADD7-A9DF1158E3A5}" type="slidenum">
              <a:rPr lang="en-US" smtClean="0"/>
              <a:pPr/>
              <a:t>4</a:t>
            </a:fld>
            <a:endParaRPr lang="en-US"/>
          </a:p>
        </p:txBody>
      </p:sp>
      <p:pic>
        <p:nvPicPr>
          <p:cNvPr id="2" name="Molecular Docking of Ligand Candidates on PD-L1 Protein Structure [TubeRipper.com].mp4">
            <a:hlinkClick r:id="" action="ppaction://media"/>
            <a:extLst>
              <a:ext uri="{FF2B5EF4-FFF2-40B4-BE49-F238E27FC236}">
                <a16:creationId xmlns:a16="http://schemas.microsoft.com/office/drawing/2014/main" id="{290855AF-918B-0274-4817-5BCE3AA49C1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0055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9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6BE67-686F-9592-24F3-A8C5829EB031}"/>
            </a:ext>
          </a:extLst>
        </p:cNvPr>
        <p:cNvGrpSpPr/>
        <p:nvPr/>
      </p:nvGrpSpPr>
      <p:grpSpPr>
        <a:xfrm>
          <a:off x="0" y="0"/>
          <a:ext cx="0" cy="0"/>
          <a:chOff x="0" y="0"/>
          <a:chExt cx="0" cy="0"/>
        </a:xfrm>
      </p:grpSpPr>
      <p:pic>
        <p:nvPicPr>
          <p:cNvPr id="3" name="Proteins are highly dynamic molecules [TubeRipper.com].mp4">
            <a:hlinkClick r:id="" action="ppaction://media"/>
            <a:extLst>
              <a:ext uri="{FF2B5EF4-FFF2-40B4-BE49-F238E27FC236}">
                <a16:creationId xmlns:a16="http://schemas.microsoft.com/office/drawing/2014/main" id="{1D32D65C-29C9-54C6-60BB-1D019AEF7DE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743200" y="76200"/>
            <a:ext cx="6781800" cy="6781800"/>
          </a:xfrm>
          <a:prstGeom prst="rect">
            <a:avLst/>
          </a:prstGeom>
        </p:spPr>
      </p:pic>
    </p:spTree>
    <p:extLst>
      <p:ext uri="{BB962C8B-B14F-4D97-AF65-F5344CB8AC3E}">
        <p14:creationId xmlns:p14="http://schemas.microsoft.com/office/powerpoint/2010/main" val="31194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18841CD-2B31-2442-9075-41647264943D}"/>
              </a:ext>
            </a:extLst>
          </p:cNvPr>
          <p:cNvSpPr txBox="1">
            <a:spLocks/>
          </p:cNvSpPr>
          <p:nvPr/>
        </p:nvSpPr>
        <p:spPr>
          <a:xfrm>
            <a:off x="373026" y="1"/>
            <a:ext cx="6563090" cy="1011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Aldhabi" panose="020F0502020204030204" pitchFamily="34" charset="0"/>
                <a:cs typeface="Aldhabi" panose="020F0502020204030204" pitchFamily="34" charset="0"/>
              </a:rPr>
              <a:t>Computational Hit Identification</a:t>
            </a:r>
          </a:p>
        </p:txBody>
      </p:sp>
      <p:graphicFrame>
        <p:nvGraphicFramePr>
          <p:cNvPr id="5" name="Table 6">
            <a:extLst>
              <a:ext uri="{FF2B5EF4-FFF2-40B4-BE49-F238E27FC236}">
                <a16:creationId xmlns:a16="http://schemas.microsoft.com/office/drawing/2014/main" id="{8F2F69F0-4842-8A4B-967C-8AA615597074}"/>
              </a:ext>
            </a:extLst>
          </p:cNvPr>
          <p:cNvGraphicFramePr>
            <a:graphicFrameLocks noGrp="1"/>
          </p:cNvGraphicFramePr>
          <p:nvPr>
            <p:extLst>
              <p:ext uri="{D42A27DB-BD31-4B8C-83A1-F6EECF244321}">
                <p14:modId xmlns:p14="http://schemas.microsoft.com/office/powerpoint/2010/main" val="442603616"/>
              </p:ext>
            </p:extLst>
          </p:nvPr>
        </p:nvGraphicFramePr>
        <p:xfrm>
          <a:off x="264129" y="1044106"/>
          <a:ext cx="5843516" cy="5741760"/>
        </p:xfrm>
        <a:graphic>
          <a:graphicData uri="http://schemas.openxmlformats.org/drawingml/2006/table">
            <a:tbl>
              <a:tblPr firstRow="1" bandRow="1">
                <a:tableStyleId>{5C22544A-7EE6-4342-B048-85BDC9FD1C3A}</a:tableStyleId>
              </a:tblPr>
              <a:tblGrid>
                <a:gridCol w="1772209">
                  <a:extLst>
                    <a:ext uri="{9D8B030D-6E8A-4147-A177-3AD203B41FA5}">
                      <a16:colId xmlns:a16="http://schemas.microsoft.com/office/drawing/2014/main" val="1698899786"/>
                    </a:ext>
                  </a:extLst>
                </a:gridCol>
                <a:gridCol w="2123468">
                  <a:extLst>
                    <a:ext uri="{9D8B030D-6E8A-4147-A177-3AD203B41FA5}">
                      <a16:colId xmlns:a16="http://schemas.microsoft.com/office/drawing/2014/main" val="620658212"/>
                    </a:ext>
                  </a:extLst>
                </a:gridCol>
                <a:gridCol w="1947839">
                  <a:extLst>
                    <a:ext uri="{9D8B030D-6E8A-4147-A177-3AD203B41FA5}">
                      <a16:colId xmlns:a16="http://schemas.microsoft.com/office/drawing/2014/main" val="301196455"/>
                    </a:ext>
                  </a:extLst>
                </a:gridCol>
              </a:tblGrid>
              <a:tr h="1435440">
                <a:tc>
                  <a:txBody>
                    <a:bodyPr/>
                    <a:lstStyle/>
                    <a:p>
                      <a:endParaRPr lang="en-US" dirty="0"/>
                    </a:p>
                  </a:txBody>
                  <a:tcPr/>
                </a:tc>
                <a:tc>
                  <a:txBody>
                    <a:bodyPr/>
                    <a:lstStyle/>
                    <a:p>
                      <a:r>
                        <a:rPr lang="en-US" sz="1600" dirty="0"/>
                        <a:t>Performance</a:t>
                      </a:r>
                    </a:p>
                  </a:txBody>
                  <a:tcPr/>
                </a:tc>
                <a:tc>
                  <a:txBody>
                    <a:bodyPr/>
                    <a:lstStyle/>
                    <a:p>
                      <a:r>
                        <a:rPr lang="en-US" sz="1600" dirty="0"/>
                        <a:t>Required time for 3.7 billion molecules and 22 pockets</a:t>
                      </a:r>
                    </a:p>
                  </a:txBody>
                  <a:tcPr/>
                </a:tc>
                <a:extLst>
                  <a:ext uri="{0D108BD9-81ED-4DB2-BD59-A6C34878D82A}">
                    <a16:rowId xmlns:a16="http://schemas.microsoft.com/office/drawing/2014/main" val="3900385275"/>
                  </a:ext>
                </a:extLst>
              </a:tr>
              <a:tr h="1435440">
                <a:tc>
                  <a:txBody>
                    <a:bodyPr/>
                    <a:lstStyle/>
                    <a:p>
                      <a:pPr algn="ctr"/>
                      <a:r>
                        <a:rPr lang="en-US" dirty="0"/>
                        <a:t>Quantum Mech</a:t>
                      </a:r>
                    </a:p>
                  </a:txBody>
                  <a:tcPr/>
                </a:tc>
                <a:tc>
                  <a:txBody>
                    <a:bodyPr/>
                    <a:lstStyle/>
                    <a:p>
                      <a:r>
                        <a:rPr lang="en-US" dirty="0"/>
                        <a:t>~ 1000 atoms</a:t>
                      </a:r>
                    </a:p>
                    <a:p>
                      <a:endParaRPr lang="en-US" dirty="0"/>
                    </a:p>
                    <a:p>
                      <a:r>
                        <a:rPr lang="en-US" dirty="0"/>
                        <a:t>~100 CPU hours</a:t>
                      </a:r>
                    </a:p>
                  </a:txBody>
                  <a:tcPr/>
                </a:tc>
                <a:tc>
                  <a:txBody>
                    <a:bodyPr/>
                    <a:lstStyle/>
                    <a:p>
                      <a:endParaRPr lang="en-US" dirty="0"/>
                    </a:p>
                  </a:txBody>
                  <a:tcPr/>
                </a:tc>
                <a:extLst>
                  <a:ext uri="{0D108BD9-81ED-4DB2-BD59-A6C34878D82A}">
                    <a16:rowId xmlns:a16="http://schemas.microsoft.com/office/drawing/2014/main" val="3229980886"/>
                  </a:ext>
                </a:extLst>
              </a:tr>
              <a:tr h="1435440">
                <a:tc>
                  <a:txBody>
                    <a:bodyPr/>
                    <a:lstStyle/>
                    <a:p>
                      <a:r>
                        <a:rPr lang="en-US" dirty="0"/>
                        <a:t>Molecular Mech</a:t>
                      </a:r>
                    </a:p>
                  </a:txBody>
                  <a:tcPr/>
                </a:tc>
                <a:tc>
                  <a:txBody>
                    <a:bodyPr/>
                    <a:lstStyle/>
                    <a:p>
                      <a:r>
                        <a:rPr lang="en-US" dirty="0"/>
                        <a:t>No limit</a:t>
                      </a:r>
                    </a:p>
                    <a:p>
                      <a:endParaRPr lang="en-US" dirty="0"/>
                    </a:p>
                    <a:p>
                      <a:r>
                        <a:rPr lang="en-US" dirty="0"/>
                        <a:t>~10 CPU hours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1200 years with 5000 CPUs</a:t>
                      </a:r>
                    </a:p>
                    <a:p>
                      <a:endParaRPr lang="en-US" dirty="0"/>
                    </a:p>
                  </a:txBody>
                  <a:tcPr/>
                </a:tc>
                <a:extLst>
                  <a:ext uri="{0D108BD9-81ED-4DB2-BD59-A6C34878D82A}">
                    <a16:rowId xmlns:a16="http://schemas.microsoft.com/office/drawing/2014/main" val="613164431"/>
                  </a:ext>
                </a:extLst>
              </a:tr>
              <a:tr h="1435440">
                <a:tc>
                  <a:txBody>
                    <a:bodyPr/>
                    <a:lstStyle/>
                    <a:p>
                      <a:r>
                        <a:rPr lang="en-US" dirty="0"/>
                        <a:t>Docking</a:t>
                      </a:r>
                    </a:p>
                  </a:txBody>
                  <a:tcPr/>
                </a:tc>
                <a:tc>
                  <a:txBody>
                    <a:bodyPr/>
                    <a:lstStyle/>
                    <a:p>
                      <a:r>
                        <a:rPr lang="en-US" dirty="0"/>
                        <a:t>No limit</a:t>
                      </a:r>
                    </a:p>
                    <a:p>
                      <a:endParaRPr lang="en-US" dirty="0"/>
                    </a:p>
                    <a:p>
                      <a:r>
                        <a:rPr lang="en-US" dirty="0"/>
                        <a:t>~0.1 CPU hours</a:t>
                      </a:r>
                    </a:p>
                  </a:txBody>
                  <a:tcPr/>
                </a:tc>
                <a:tc>
                  <a:txBody>
                    <a:bodyPr/>
                    <a:lstStyle/>
                    <a:p>
                      <a:r>
                        <a:rPr lang="en-US" dirty="0"/>
                        <a:t>154 months with 5000 CPUs</a:t>
                      </a:r>
                    </a:p>
                  </a:txBody>
                  <a:tcPr/>
                </a:tc>
                <a:extLst>
                  <a:ext uri="{0D108BD9-81ED-4DB2-BD59-A6C34878D82A}">
                    <a16:rowId xmlns:a16="http://schemas.microsoft.com/office/drawing/2014/main" val="2253490402"/>
                  </a:ext>
                </a:extLst>
              </a:tr>
            </a:tbl>
          </a:graphicData>
        </a:graphic>
      </p:graphicFrame>
      <p:sp>
        <p:nvSpPr>
          <p:cNvPr id="7" name="Right Triangle 6">
            <a:extLst>
              <a:ext uri="{FF2B5EF4-FFF2-40B4-BE49-F238E27FC236}">
                <a16:creationId xmlns:a16="http://schemas.microsoft.com/office/drawing/2014/main" id="{2C8F35D4-CFCE-6D4E-B727-30DD884C2D86}"/>
              </a:ext>
            </a:extLst>
          </p:cNvPr>
          <p:cNvSpPr/>
          <p:nvPr/>
        </p:nvSpPr>
        <p:spPr>
          <a:xfrm rot="10800000" flipH="1">
            <a:off x="6372332" y="2555328"/>
            <a:ext cx="330421" cy="4230538"/>
          </a:xfrm>
          <a:prstGeom prst="rtTriangle">
            <a:avLst/>
          </a:prstGeom>
          <a:solidFill>
            <a:schemeClr val="accent2"/>
          </a:solidFill>
          <a:scene3d>
            <a:camera prst="orthographicFront">
              <a:rot lat="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Accuracy</a:t>
            </a:r>
          </a:p>
        </p:txBody>
      </p:sp>
      <p:sp>
        <p:nvSpPr>
          <p:cNvPr id="15" name="Right Triangle 14">
            <a:extLst>
              <a:ext uri="{FF2B5EF4-FFF2-40B4-BE49-F238E27FC236}">
                <a16:creationId xmlns:a16="http://schemas.microsoft.com/office/drawing/2014/main" id="{8182F743-4AD1-964F-A457-F75A3B833B00}"/>
              </a:ext>
            </a:extLst>
          </p:cNvPr>
          <p:cNvSpPr/>
          <p:nvPr/>
        </p:nvSpPr>
        <p:spPr>
          <a:xfrm rot="10800000" flipH="1">
            <a:off x="6739006" y="3914986"/>
            <a:ext cx="330421" cy="2846581"/>
          </a:xfrm>
          <a:prstGeom prst="rtTriangle">
            <a:avLst/>
          </a:prstGeom>
          <a:solidFill>
            <a:schemeClr val="accent5"/>
          </a:solidFill>
          <a:scene3d>
            <a:camera prst="orthographicFront">
              <a:rot lat="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Entropy</a:t>
            </a:r>
          </a:p>
        </p:txBody>
      </p:sp>
      <p:pic>
        <p:nvPicPr>
          <p:cNvPr id="2" name="Picture 1">
            <a:extLst>
              <a:ext uri="{FF2B5EF4-FFF2-40B4-BE49-F238E27FC236}">
                <a16:creationId xmlns:a16="http://schemas.microsoft.com/office/drawing/2014/main" id="{776FDAF7-949A-E66D-FC31-CC5B0934131A}"/>
              </a:ext>
            </a:extLst>
          </p:cNvPr>
          <p:cNvPicPr>
            <a:picLocks noChangeAspect="1"/>
          </p:cNvPicPr>
          <p:nvPr/>
        </p:nvPicPr>
        <p:blipFill rotWithShape="1">
          <a:blip r:embed="rId3"/>
          <a:srcRect l="2332" r="2680" b="13275"/>
          <a:stretch/>
        </p:blipFill>
        <p:spPr>
          <a:xfrm>
            <a:off x="7105681" y="17417"/>
            <a:ext cx="5034372" cy="2737758"/>
          </a:xfrm>
          <a:prstGeom prst="rect">
            <a:avLst/>
          </a:prstGeom>
        </p:spPr>
      </p:pic>
    </p:spTree>
    <p:extLst>
      <p:ext uri="{BB962C8B-B14F-4D97-AF65-F5344CB8AC3E}">
        <p14:creationId xmlns:p14="http://schemas.microsoft.com/office/powerpoint/2010/main" val="46229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D3B5C2-3970-C900-C08B-863F010D3908}"/>
              </a:ext>
            </a:extLst>
          </p:cNvPr>
          <p:cNvPicPr>
            <a:picLocks noChangeAspect="1"/>
          </p:cNvPicPr>
          <p:nvPr/>
        </p:nvPicPr>
        <p:blipFill rotWithShape="1">
          <a:blip r:embed="rId3">
            <a:extLst>
              <a:ext uri="{28A0092B-C50C-407E-A947-70E740481C1C}">
                <a14:useLocalDpi xmlns:a14="http://schemas.microsoft.com/office/drawing/2010/main" val="0"/>
              </a:ext>
            </a:extLst>
          </a:blip>
          <a:srcRect r="24299" b="72"/>
          <a:stretch/>
        </p:blipFill>
        <p:spPr>
          <a:xfrm>
            <a:off x="5630949" y="2073441"/>
            <a:ext cx="6443729" cy="4784559"/>
          </a:xfrm>
          <a:prstGeom prst="rect">
            <a:avLst/>
          </a:prstGeom>
        </p:spPr>
      </p:pic>
      <p:sp>
        <p:nvSpPr>
          <p:cNvPr id="13" name="Rectangle 12">
            <a:extLst>
              <a:ext uri="{FF2B5EF4-FFF2-40B4-BE49-F238E27FC236}">
                <a16:creationId xmlns:a16="http://schemas.microsoft.com/office/drawing/2014/main" id="{A2255511-0CA5-A3C7-5EA8-84C4C776FF70}"/>
              </a:ext>
            </a:extLst>
          </p:cNvPr>
          <p:cNvSpPr/>
          <p:nvPr/>
        </p:nvSpPr>
        <p:spPr>
          <a:xfrm>
            <a:off x="7665645" y="4706000"/>
            <a:ext cx="1210614" cy="1790163"/>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F04E76F-30CA-4FA6-9DF7-8FB1413BF23C}"/>
              </a:ext>
            </a:extLst>
          </p:cNvPr>
          <p:cNvSpPr/>
          <p:nvPr/>
        </p:nvSpPr>
        <p:spPr>
          <a:xfrm>
            <a:off x="159836" y="711340"/>
            <a:ext cx="5471113" cy="1938992"/>
          </a:xfrm>
          <a:prstGeom prst="rect">
            <a:avLst/>
          </a:prstGeom>
        </p:spPr>
        <p:txBody>
          <a:bodyPr wrap="none">
            <a:spAutoFit/>
          </a:bodyPr>
          <a:lstStyle/>
          <a:p>
            <a:pPr lvl="0">
              <a:defRPr/>
            </a:pPr>
            <a:r>
              <a:rPr lang="en-US" sz="2000" strike="sngStrike" dirty="0">
                <a:solidFill>
                  <a:schemeClr val="bg1"/>
                </a:solidFill>
              </a:rPr>
              <a:t>Physical High-throughput</a:t>
            </a:r>
            <a:r>
              <a:rPr lang="en-US" sz="2000" dirty="0">
                <a:solidFill>
                  <a:schemeClr val="bg1"/>
                </a:solidFill>
              </a:rPr>
              <a:t> Screening</a:t>
            </a:r>
          </a:p>
          <a:p>
            <a:pPr lvl="0">
              <a:defRPr/>
            </a:pPr>
            <a:endParaRPr lang="en-US" sz="2000" dirty="0">
              <a:solidFill>
                <a:schemeClr val="bg1"/>
              </a:solidFill>
            </a:endParaRPr>
          </a:p>
          <a:p>
            <a:pPr lvl="0">
              <a:defRPr/>
            </a:pPr>
            <a:r>
              <a:rPr lang="en-US" sz="2000" dirty="0">
                <a:solidFill>
                  <a:schemeClr val="bg1"/>
                </a:solidFill>
              </a:rPr>
              <a:t>- Construct a molecule to match the pocket</a:t>
            </a:r>
          </a:p>
          <a:p>
            <a:pPr lvl="0">
              <a:defRPr/>
            </a:pPr>
            <a:r>
              <a:rPr lang="en-US" sz="2000" dirty="0">
                <a:solidFill>
                  <a:schemeClr val="bg1"/>
                </a:solidFill>
              </a:rPr>
              <a:t>       - not a solved problem</a:t>
            </a:r>
          </a:p>
          <a:p>
            <a:pPr lvl="0">
              <a:defRPr/>
            </a:pPr>
            <a:r>
              <a:rPr lang="en-US" sz="2000" dirty="0"/>
              <a:t>- Scan a </a:t>
            </a:r>
            <a:r>
              <a:rPr lang="en-US" sz="2000" u="sng" dirty="0">
                <a:solidFill>
                  <a:srgbClr val="FF0000"/>
                </a:solidFill>
              </a:rPr>
              <a:t>large</a:t>
            </a:r>
            <a:r>
              <a:rPr lang="en-US" sz="2000" dirty="0"/>
              <a:t> collection of synthesizable molecules</a:t>
            </a:r>
          </a:p>
          <a:p>
            <a:pPr lvl="0">
              <a:defRPr/>
            </a:pPr>
            <a:r>
              <a:rPr lang="en-US" sz="2000" dirty="0"/>
              <a:t>       - predict binding affinity</a:t>
            </a:r>
          </a:p>
        </p:txBody>
      </p:sp>
      <p:graphicFrame>
        <p:nvGraphicFramePr>
          <p:cNvPr id="3" name="Content Placeholder 3">
            <a:extLst>
              <a:ext uri="{FF2B5EF4-FFF2-40B4-BE49-F238E27FC236}">
                <a16:creationId xmlns:a16="http://schemas.microsoft.com/office/drawing/2014/main" id="{8EC916F8-E074-4112-87BA-1D8C66975643}"/>
              </a:ext>
            </a:extLst>
          </p:cNvPr>
          <p:cNvGraphicFramePr>
            <a:graphicFrameLocks/>
          </p:cNvGraphicFramePr>
          <p:nvPr/>
        </p:nvGraphicFramePr>
        <p:xfrm>
          <a:off x="1511557" y="2718844"/>
          <a:ext cx="3219468" cy="4084320"/>
        </p:xfrm>
        <a:graphic>
          <a:graphicData uri="http://schemas.openxmlformats.org/drawingml/2006/table">
            <a:tbl>
              <a:tblPr/>
              <a:tblGrid>
                <a:gridCol w="1987016">
                  <a:extLst>
                    <a:ext uri="{9D8B030D-6E8A-4147-A177-3AD203B41FA5}">
                      <a16:colId xmlns:a16="http://schemas.microsoft.com/office/drawing/2014/main" val="1320660091"/>
                    </a:ext>
                  </a:extLst>
                </a:gridCol>
                <a:gridCol w="1232452">
                  <a:extLst>
                    <a:ext uri="{9D8B030D-6E8A-4147-A177-3AD203B41FA5}">
                      <a16:colId xmlns:a16="http://schemas.microsoft.com/office/drawing/2014/main" val="2000849664"/>
                    </a:ext>
                  </a:extLst>
                </a:gridCol>
              </a:tblGrid>
              <a:tr h="323022">
                <a:tc>
                  <a:txBody>
                    <a:bodyPr/>
                    <a:lstStyle/>
                    <a:p>
                      <a:pPr algn="ctr" rtl="0" fontAlgn="t">
                        <a:spcBef>
                          <a:spcPts val="0"/>
                        </a:spcBef>
                        <a:spcAft>
                          <a:spcPts val="0"/>
                        </a:spcAft>
                      </a:pPr>
                      <a:r>
                        <a:rPr lang="en-US" sz="1400" b="1" i="0" u="none" strike="noStrike" dirty="0">
                          <a:solidFill>
                            <a:srgbClr val="000000"/>
                          </a:solidFill>
                          <a:effectLst/>
                          <a:latin typeface="Calibri" panose="020F0502020204030204" pitchFamily="34" charset="0"/>
                        </a:rPr>
                        <a:t>Database</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a:solidFill>
                            <a:srgbClr val="000000"/>
                          </a:solidFill>
                          <a:effectLst/>
                          <a:latin typeface="Calibri" panose="020F0502020204030204" pitchFamily="34" charset="0"/>
                        </a:rPr>
                        <a:t>Ligands</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9175132"/>
                  </a:ext>
                </a:extLst>
              </a:tr>
              <a:tr h="323022">
                <a:tc>
                  <a:txBody>
                    <a:bodyPr/>
                    <a:lstStyle/>
                    <a:p>
                      <a:pPr algn="ctr" rtl="0" fontAlgn="t">
                        <a:spcBef>
                          <a:spcPts val="0"/>
                        </a:spcBef>
                        <a:spcAft>
                          <a:spcPts val="0"/>
                        </a:spcAft>
                      </a:pPr>
                      <a:r>
                        <a:rPr lang="en-US" sz="1400" b="0" i="0" u="none" strike="noStrike" dirty="0" err="1">
                          <a:solidFill>
                            <a:srgbClr val="000000"/>
                          </a:solidFill>
                          <a:effectLst/>
                          <a:latin typeface="Calibri" panose="020F0502020204030204" pitchFamily="34" charset="0"/>
                        </a:rPr>
                        <a:t>Sweetlead</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Calibri" panose="020F0502020204030204" pitchFamily="34" charset="0"/>
                        </a:rPr>
                        <a:t>~4K</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63330"/>
                  </a:ext>
                </a:extLst>
              </a:tr>
              <a:tr h="323022">
                <a:tc>
                  <a:txBody>
                    <a:bodyPr/>
                    <a:lstStyle/>
                    <a:p>
                      <a:pPr algn="ctr" rtl="0" fontAlgn="t">
                        <a:spcBef>
                          <a:spcPts val="0"/>
                        </a:spcBef>
                        <a:spcAft>
                          <a:spcPts val="0"/>
                        </a:spcAft>
                      </a:pPr>
                      <a:r>
                        <a:rPr lang="en-US" sz="1400" b="0" i="0" u="none" strike="noStrike" dirty="0" err="1">
                          <a:solidFill>
                            <a:srgbClr val="000000"/>
                          </a:solidFill>
                          <a:effectLst/>
                          <a:latin typeface="Calibri" panose="020F0502020204030204" pitchFamily="34" charset="0"/>
                        </a:rPr>
                        <a:t>Drugbank</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~10K</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4036403"/>
                  </a:ext>
                </a:extLst>
              </a:tr>
              <a:tr h="323022">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CAS Antivirals</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~50K</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2763932"/>
                  </a:ext>
                </a:extLst>
              </a:tr>
              <a:tr h="323022">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Merck</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Calibri" panose="020F0502020204030204" pitchFamily="34" charset="0"/>
                        </a:rPr>
                        <a:t>~5.0M</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052924"/>
                  </a:ext>
                </a:extLst>
              </a:tr>
              <a:tr h="323022">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MOLPORT</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~7.6M</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8529399"/>
                  </a:ext>
                </a:extLst>
              </a:tr>
              <a:tr h="323022">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PUBCHEM</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~103M</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480159"/>
                  </a:ext>
                </a:extLst>
              </a:tr>
              <a:tr h="323022">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ZINC15</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~417M</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8881488"/>
                  </a:ext>
                </a:extLst>
              </a:tr>
              <a:tr h="323022">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GDB</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~1.03B</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242880"/>
                  </a:ext>
                </a:extLst>
              </a:tr>
              <a:tr h="323022">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SAVI</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~1.09B</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773887"/>
                  </a:ext>
                </a:extLst>
              </a:tr>
              <a:tr h="323022">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ENAMINE</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Calibri" panose="020F0502020204030204" pitchFamily="34" charset="0"/>
                        </a:rPr>
                        <a:t>~1.2 B</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3736906"/>
                  </a:ext>
                </a:extLst>
              </a:tr>
              <a:tr h="323022">
                <a:tc>
                  <a:txBody>
                    <a:bodyPr/>
                    <a:lstStyle/>
                    <a:p>
                      <a:pPr algn="ctr" rtl="0" fontAlgn="t">
                        <a:spcBef>
                          <a:spcPts val="0"/>
                        </a:spcBef>
                        <a:spcAft>
                          <a:spcPts val="0"/>
                        </a:spcAft>
                      </a:pPr>
                      <a:r>
                        <a:rPr lang="en-US" sz="1400" b="1" i="0" u="none" strike="noStrike" dirty="0">
                          <a:solidFill>
                            <a:srgbClr val="000000"/>
                          </a:solidFill>
                          <a:effectLst/>
                          <a:latin typeface="Calibri" panose="020F0502020204030204" pitchFamily="34" charset="0"/>
                        </a:rPr>
                        <a:t>Total</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dirty="0">
                          <a:solidFill>
                            <a:srgbClr val="FF0000"/>
                          </a:solidFill>
                          <a:effectLst/>
                          <a:latin typeface="Calibri" panose="020F0502020204030204" pitchFamily="34" charset="0"/>
                        </a:rPr>
                        <a:t>~3.7B unique</a:t>
                      </a:r>
                      <a:endParaRPr lang="en-US" sz="1400" dirty="0">
                        <a:solidFill>
                          <a:srgbClr val="FF0000"/>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652847"/>
                  </a:ext>
                </a:extLst>
              </a:tr>
            </a:tbl>
          </a:graphicData>
        </a:graphic>
      </p:graphicFrame>
    </p:spTree>
    <p:extLst>
      <p:ext uri="{BB962C8B-B14F-4D97-AF65-F5344CB8AC3E}">
        <p14:creationId xmlns:p14="http://schemas.microsoft.com/office/powerpoint/2010/main" val="97315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92C4B89-A63F-2EB1-2A49-7D2B2772D01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5389531-DCC0-715A-71CA-A8D582EAB6E3}"/>
              </a:ext>
            </a:extLst>
          </p:cNvPr>
          <p:cNvSpPr txBox="1"/>
          <p:nvPr/>
        </p:nvSpPr>
        <p:spPr>
          <a:xfrm>
            <a:off x="838200" y="1524000"/>
            <a:ext cx="9906000" cy="2862322"/>
          </a:xfrm>
          <a:prstGeom prst="rect">
            <a:avLst/>
          </a:prstGeom>
          <a:noFill/>
        </p:spPr>
        <p:txBody>
          <a:bodyPr wrap="square" rtlCol="0">
            <a:spAutoFit/>
          </a:bodyPr>
          <a:lstStyle/>
          <a:p>
            <a:pPr marL="342900" indent="-342900">
              <a:buAutoNum type="arabicParenR"/>
            </a:pPr>
            <a:r>
              <a:rPr lang="en-US" sz="1800" dirty="0"/>
              <a:t>Which protein does the drug target to?</a:t>
            </a:r>
          </a:p>
          <a:p>
            <a:pPr marL="342900" indent="-342900">
              <a:buAutoNum type="arabicParenR"/>
            </a:pPr>
            <a:r>
              <a:rPr lang="en-US" sz="1800" dirty="0"/>
              <a:t>Identify the PDB ID associated with the protein.</a:t>
            </a:r>
          </a:p>
          <a:p>
            <a:pPr marL="342900" indent="-342900">
              <a:buAutoNum type="arabicParenR"/>
            </a:pPr>
            <a:r>
              <a:rPr lang="en-US" sz="1800" dirty="0"/>
              <a:t>Take an image of the pocket (where a drug or ligand can bind). </a:t>
            </a:r>
            <a:endParaRPr lang="en-US" dirty="0"/>
          </a:p>
          <a:p>
            <a:pPr marL="342900" indent="-342900">
              <a:buAutoNum type="arabicParenR"/>
            </a:pPr>
            <a:r>
              <a:rPr lang="en-US" sz="1800" dirty="0"/>
              <a:t>Are there any other drugs available targeting the same protein?</a:t>
            </a:r>
            <a:endParaRPr lang="en-US" dirty="0"/>
          </a:p>
          <a:p>
            <a:pPr marL="342900" indent="-342900">
              <a:buAutoNum type="arabicParenR"/>
            </a:pPr>
            <a:r>
              <a:rPr lang="en-US" sz="1800" dirty="0"/>
              <a:t>What other protein is interacting with the identified protein?</a:t>
            </a:r>
            <a:endParaRPr lang="en-US" dirty="0"/>
          </a:p>
          <a:p>
            <a:pPr marL="342900" indent="-342900">
              <a:buAutoNum type="arabicParenR"/>
            </a:pPr>
            <a:r>
              <a:rPr lang="en-US" sz="1800" dirty="0"/>
              <a:t>What other possible diseases can this drug be effective against?</a:t>
            </a:r>
          </a:p>
          <a:p>
            <a:pPr marL="342900" indent="-342900">
              <a:buAutoNum type="arabicParenR"/>
            </a:pPr>
            <a:r>
              <a:rPr lang="en-US" dirty="0"/>
              <a:t>Are there any mutations in the pocket region that can potentially make a drug ineffective?</a:t>
            </a:r>
            <a:endParaRPr lang="en-US" sz="1800" dirty="0"/>
          </a:p>
          <a:p>
            <a:pPr marL="342900" indent="-342900">
              <a:buAutoNum type="arabicParenR"/>
            </a:pPr>
            <a:r>
              <a:rPr lang="en-US" dirty="0"/>
              <a:t>Create an ML model to screen possible drug candidates against the protein.</a:t>
            </a:r>
          </a:p>
          <a:p>
            <a:pPr marL="342900" indent="-342900">
              <a:buAutoNum type="arabicParenR"/>
            </a:pPr>
            <a:r>
              <a:rPr lang="en-US" sz="1800" dirty="0"/>
              <a:t>How does your model work against another protein </a:t>
            </a:r>
            <a:r>
              <a:rPr lang="en-US" dirty="0"/>
              <a:t>in the list?</a:t>
            </a:r>
            <a:endParaRPr lang="en-US" sz="1800" dirty="0"/>
          </a:p>
          <a:p>
            <a:endParaRPr lang="en-US" dirty="0"/>
          </a:p>
        </p:txBody>
      </p:sp>
    </p:spTree>
    <p:extLst>
      <p:ext uri="{BB962C8B-B14F-4D97-AF65-F5344CB8AC3E}">
        <p14:creationId xmlns:p14="http://schemas.microsoft.com/office/powerpoint/2010/main" val="31128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B93A22C-2540-D119-7352-6EEEE037812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26D4F6-E61D-B13F-11F5-CEF7B972B414}"/>
              </a:ext>
            </a:extLst>
          </p:cNvPr>
          <p:cNvSpPr>
            <a:spLocks noGrp="1"/>
          </p:cNvSpPr>
          <p:nvPr>
            <p:ph type="ctrTitle"/>
          </p:nvPr>
        </p:nvSpPr>
        <p:spPr>
          <a:xfrm>
            <a:off x="1447800" y="533400"/>
            <a:ext cx="8610600" cy="762000"/>
          </a:xfrm>
        </p:spPr>
        <p:txBody>
          <a:bodyPr>
            <a:normAutofit fontScale="90000"/>
          </a:bodyPr>
          <a:lstStyle/>
          <a:p>
            <a:pPr algn="ctr"/>
            <a:br>
              <a:rPr lang="en-US" sz="3200" dirty="0"/>
            </a:br>
            <a:br>
              <a:rPr lang="en-US" sz="3200" dirty="0"/>
            </a:br>
            <a:br>
              <a:rPr lang="en-US" sz="3200" dirty="0"/>
            </a:br>
            <a:br>
              <a:rPr lang="en-US" sz="3200" dirty="0"/>
            </a:br>
            <a:br>
              <a:rPr lang="en-US" sz="3200" dirty="0"/>
            </a:br>
            <a:r>
              <a:rPr lang="en-US" sz="3200" dirty="0" err="1"/>
              <a:t>Pentostatin</a:t>
            </a:r>
            <a:br>
              <a:rPr lang="en-US" sz="3200" dirty="0"/>
            </a:br>
            <a:endParaRPr lang="en-US" sz="2000" dirty="0"/>
          </a:p>
        </p:txBody>
      </p:sp>
      <p:sp>
        <p:nvSpPr>
          <p:cNvPr id="2" name="TextBox 1">
            <a:extLst>
              <a:ext uri="{FF2B5EF4-FFF2-40B4-BE49-F238E27FC236}">
                <a16:creationId xmlns:a16="http://schemas.microsoft.com/office/drawing/2014/main" id="{A0FF0462-9487-C1B6-2DB2-DD81F9B3037E}"/>
              </a:ext>
            </a:extLst>
          </p:cNvPr>
          <p:cNvSpPr txBox="1"/>
          <p:nvPr/>
        </p:nvSpPr>
        <p:spPr>
          <a:xfrm>
            <a:off x="1447800" y="1295400"/>
            <a:ext cx="8458200" cy="646331"/>
          </a:xfrm>
          <a:prstGeom prst="rect">
            <a:avLst/>
          </a:prstGeom>
          <a:noFill/>
        </p:spPr>
        <p:txBody>
          <a:bodyPr wrap="square" rtlCol="0">
            <a:spAutoFit/>
          </a:bodyPr>
          <a:lstStyle/>
          <a:p>
            <a:r>
              <a:rPr lang="en-US" b="1" i="0" dirty="0" err="1">
                <a:effectLst/>
                <a:latin typeface="Arial" panose="020B0604020202020204" pitchFamily="34" charset="0"/>
              </a:rPr>
              <a:t>Pentostatin</a:t>
            </a:r>
            <a:r>
              <a:rPr lang="en-US" b="0" i="0" dirty="0">
                <a:effectLst/>
                <a:latin typeface="Arial" panose="020B0604020202020204" pitchFamily="34" charset="0"/>
              </a:rPr>
              <a:t> (or </a:t>
            </a:r>
            <a:r>
              <a:rPr lang="en-US" b="1" i="0" dirty="0" err="1">
                <a:effectLst/>
                <a:latin typeface="Arial" panose="020B0604020202020204" pitchFamily="34" charset="0"/>
              </a:rPr>
              <a:t>deoxycoformycin</a:t>
            </a:r>
            <a:r>
              <a:rPr lang="en-US" b="0" i="0" dirty="0">
                <a:effectLst/>
                <a:latin typeface="Arial" panose="020B0604020202020204" pitchFamily="34" charset="0"/>
              </a:rPr>
              <a:t>, trade name </a:t>
            </a:r>
            <a:r>
              <a:rPr lang="en-US" b="1" i="0" dirty="0" err="1">
                <a:effectLst/>
                <a:latin typeface="Arial" panose="020B0604020202020204" pitchFamily="34" charset="0"/>
              </a:rPr>
              <a:t>Nipent</a:t>
            </a:r>
            <a:r>
              <a:rPr lang="en-US" b="0" i="0" dirty="0">
                <a:effectLst/>
                <a:latin typeface="Arial" panose="020B0604020202020204" pitchFamily="34" charset="0"/>
              </a:rPr>
              <a:t>, manufactured by </a:t>
            </a:r>
            <a:r>
              <a:rPr lang="en-US" b="0" i="0" dirty="0" err="1">
                <a:effectLst/>
                <a:latin typeface="Arial" panose="020B0604020202020204" pitchFamily="34" charset="0"/>
              </a:rPr>
              <a:t>SuperGen</a:t>
            </a:r>
            <a:r>
              <a:rPr lang="en-US" b="0" i="0" dirty="0">
                <a:effectLst/>
                <a:latin typeface="Arial" panose="020B0604020202020204" pitchFamily="34" charset="0"/>
              </a:rPr>
              <a:t>) is an anticancer </a:t>
            </a:r>
            <a:r>
              <a:rPr lang="en-US" b="0" i="0" u="none" strike="noStrike" dirty="0">
                <a:effectLst/>
                <a:latin typeface="Arial" panose="020B0604020202020204" pitchFamily="34" charset="0"/>
                <a:hlinkClick r:id="rId3" tooltip="Chemotherapeutic">
                  <a:extLst>
                    <a:ext uri="{A12FA001-AC4F-418D-AE19-62706E023703}">
                      <ahyp:hlinkClr xmlns:ahyp="http://schemas.microsoft.com/office/drawing/2018/hyperlinkcolor" val="tx"/>
                    </a:ext>
                  </a:extLst>
                </a:hlinkClick>
              </a:rPr>
              <a:t>chemotherapeutic</a:t>
            </a:r>
            <a:r>
              <a:rPr lang="en-US" b="0" i="0" dirty="0">
                <a:effectLst/>
                <a:latin typeface="Arial" panose="020B0604020202020204" pitchFamily="34" charset="0"/>
              </a:rPr>
              <a:t> drug.</a:t>
            </a:r>
            <a:r>
              <a:rPr lang="en-US" b="0" i="0" u="none" strike="noStrike" baseline="30000" dirty="0">
                <a:effectLst/>
                <a:latin typeface="Arial" panose="020B0604020202020204" pitchFamily="34" charset="0"/>
                <a:hlinkClick r:id="rId4">
                  <a:extLst>
                    <a:ext uri="{A12FA001-AC4F-418D-AE19-62706E023703}">
                      <ahyp:hlinkClr xmlns:ahyp="http://schemas.microsoft.com/office/drawing/2018/hyperlinkcolor" val="tx"/>
                    </a:ext>
                  </a:extLst>
                </a:hlinkClick>
              </a:rPr>
              <a:t>[2]</a:t>
            </a:r>
            <a:endParaRPr lang="en-US" dirty="0"/>
          </a:p>
        </p:txBody>
      </p:sp>
    </p:spTree>
    <p:extLst>
      <p:ext uri="{BB962C8B-B14F-4D97-AF65-F5344CB8AC3E}">
        <p14:creationId xmlns:p14="http://schemas.microsoft.com/office/powerpoint/2010/main" val="753919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AIDBrandedPP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39AA3741B4804E9C39F4B85F9F7789" ma:contentTypeVersion="2" ma:contentTypeDescription="Create a new document." ma:contentTypeScope="" ma:versionID="1665dd5b99352ec0686571143c772908">
  <xsd:schema xmlns:xsd="http://www.w3.org/2001/XMLSchema" xmlns:xs="http://www.w3.org/2001/XMLSchema" xmlns:p="http://schemas.microsoft.com/office/2006/metadata/properties" xmlns:ns2="be8b5f6b-700e-45dc-b8a5-de2c80a67e35" targetNamespace="http://schemas.microsoft.com/office/2006/metadata/properties" ma:root="true" ma:fieldsID="2fe0c34ff02bebfc67ebe7d0d9334808" ns2:_="">
    <xsd:import namespace="be8b5f6b-700e-45dc-b8a5-de2c80a67e35"/>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b5f6b-700e-45dc-b8a5-de2c80a67e35"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0 xmlns="be8b5f6b-700e-45dc-b8a5-de2c80a67e35">Standard BCBB Overview slides with new NIH/NIAID branding</Description0>
  </documentManagement>
</p:properties>
</file>

<file path=customXml/itemProps1.xml><?xml version="1.0" encoding="utf-8"?>
<ds:datastoreItem xmlns:ds="http://schemas.openxmlformats.org/officeDocument/2006/customXml" ds:itemID="{AF9C6930-BED2-42B9-A3F9-E2DCB8D665B9}">
  <ds:schemaRefs>
    <ds:schemaRef ds:uri="http://schemas.microsoft.com/sharepoint/v3/contenttype/forms"/>
  </ds:schemaRefs>
</ds:datastoreItem>
</file>

<file path=customXml/itemProps2.xml><?xml version="1.0" encoding="utf-8"?>
<ds:datastoreItem xmlns:ds="http://schemas.openxmlformats.org/officeDocument/2006/customXml" ds:itemID="{838AEA97-6D4B-4B38-84DE-FB3AB915E4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b5f6b-700e-45dc-b8a5-de2c80a67e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955999-F0ED-437E-AABF-6A6F33529ABB}">
  <ds:schemaRefs>
    <ds:schemaRef ds:uri="be8b5f6b-700e-45dc-b8a5-de2c80a67e35"/>
    <ds:schemaRef ds:uri="http://schemas.microsoft.com/office/2006/documentManagement/types"/>
    <ds:schemaRef ds:uri="http://purl.org/dc/elements/1.1/"/>
    <ds:schemaRef ds:uri="http://purl.org/dc/term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33062</TotalTime>
  <Words>1203</Words>
  <Application>Microsoft Macintosh PowerPoint</Application>
  <PresentationFormat>Widescreen</PresentationFormat>
  <Paragraphs>112</Paragraphs>
  <Slides>16</Slides>
  <Notes>12</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Aldhabi</vt:lpstr>
      <vt:lpstr>Arial</vt:lpstr>
      <vt:lpstr>Calibri</vt:lpstr>
      <vt:lpstr>Wingdings</vt:lpstr>
      <vt:lpstr>Wingdings 2</vt:lpstr>
      <vt:lpstr>NIAIDBrandedPPT</vt:lpstr>
      <vt:lpstr>Fun time – let’s play with drugs!</vt:lpstr>
      <vt:lpstr>Today’s Instructor</vt:lpstr>
      <vt:lpstr>PowerPoint Presentation</vt:lpstr>
      <vt:lpstr>PowerPoint Presentation</vt:lpstr>
      <vt:lpstr>PowerPoint Presentation</vt:lpstr>
      <vt:lpstr>PowerPoint Presentation</vt:lpstr>
      <vt:lpstr>PowerPoint Presentation</vt:lpstr>
      <vt:lpstr>PowerPoint Presentation</vt:lpstr>
      <vt:lpstr>     Pentostatin </vt:lpstr>
      <vt:lpstr>     Ipatasertib </vt:lpstr>
      <vt:lpstr>     Avibactam </vt:lpstr>
      <vt:lpstr>     NSAID against Caspase-3 </vt:lpstr>
      <vt:lpstr>     Ritonavir </vt:lpstr>
      <vt:lpstr>     Plerixafor </vt:lpstr>
      <vt:lpstr>     Varespladib </vt:lpstr>
      <vt:lpstr>     Adavosertib </vt:lpstr>
    </vt:vector>
  </TitlesOfParts>
  <Company>NIAID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BCBB Overview Template</dc:title>
  <dc:creator>cfabry</dc:creator>
  <cp:lastModifiedBy>Roy, Amitava</cp:lastModifiedBy>
  <cp:revision>1076</cp:revision>
  <cp:lastPrinted>2018-08-30T16:07:18Z</cp:lastPrinted>
  <dcterms:created xsi:type="dcterms:W3CDTF">2013-02-06T17:17:57Z</dcterms:created>
  <dcterms:modified xsi:type="dcterms:W3CDTF">2025-01-10T01:07:10Z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xd_ProgID">
    <vt:lpwstr/>
  </property>
  <property fmtid="{D5CDD505-2E9C-101B-9397-08002B2CF9AE}" pid="4" name="ContentTypeId">
    <vt:lpwstr>0x0101004839AA3741B4804E9C39F4B85F9F7789</vt:lpwstr>
  </property>
  <property fmtid="{D5CDD505-2E9C-101B-9397-08002B2CF9AE}" pid="5" name="TemplateUrl">
    <vt:lpwstr/>
  </property>
</Properties>
</file>