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6784" autoAdjust="0"/>
  </p:normalViewPr>
  <p:slideViewPr>
    <p:cSldViewPr snapToGrid="0">
      <p:cViewPr varScale="1">
        <p:scale>
          <a:sx n="97" d="100"/>
          <a:sy n="97" d="100"/>
        </p:scale>
        <p:origin x="2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5C39-2348-4719-B3D6-5C0650218E60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498C1-182F-43E8-B53C-DF9F3217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498C1-182F-43E8-B53C-DF9F32172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498C1-182F-43E8-B53C-DF9F321729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7FD3-40CF-DB6A-6EF8-96996717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21A8F-CA25-47F9-5843-18D0D0FDD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869F-3740-DCFC-8073-E7CBB630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2DB6-9BA9-5FD8-5E91-3F0BCBBD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2AE2-3287-D0C6-C166-F7F5B389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3292-DCC2-41D6-1259-EC213AD1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EDD9A-D9D2-0B9B-72A2-795FF450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3B09-FB67-77F1-B8B7-7898670B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E98E-A9AA-3E33-2E05-AF7B68E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EA49-6344-433B-E354-4621A472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ACC5-A240-F630-472F-EEA15F040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2A3B8-F0AD-94FD-05AA-FB61D34C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3513-790A-4C93-EF63-D4F24F0F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69FF-124A-5D5A-FAFB-55C864C7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356D-8C14-60BA-ACA3-817554F2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1C29-73F8-DAD6-A9AA-AD47549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47F6-1301-317F-AD1D-57BA19DD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8D05-DCAA-E6B8-939C-494F9B0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EB94-454F-1FF7-5A40-C6C936F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F859-9FF6-1FC6-2FD9-493611D2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FB7E-4F3D-C127-D0C3-24DFD441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E680-3527-3EE2-B770-75FC21FA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25FF-608C-B819-F442-303F6FD5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0B6-F5C2-6050-5F31-E462FF2F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928F-BED6-7264-1F6A-CA1AC28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7637-2AF2-D618-6520-50F76CEF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BCF6-BF04-CEC8-B7EF-3C9C72DE8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CBA17-DC38-BA90-1DD9-BA6F0F95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2671-1B0D-1ED7-3F07-FF371FE6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901B-9078-2CB3-A1DC-C701FF74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F9074-B061-2B26-0569-9269F18A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1B49-5E77-05F0-B8F5-1729D73C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72CF-4FFE-4473-BECC-66982536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06148-7B7E-0156-7F58-DEC5D410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F500-8A51-038E-07B7-892E9DA5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F117A-9415-B4C0-63DD-E559FD432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4685E-F0E0-19C8-1844-009473EB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A2063-04C2-4944-9EF8-B49FC8C3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77A78-C87E-ABC6-1983-1D95A1B8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C0A0-41F8-489F-EE24-A52B2B63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02DD7-091C-79A9-A013-BAEB3A0E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B510-F973-C80A-54DC-CDCC6501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20AAE-0F31-EF8F-E1B1-9A6BBB4C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3D744-B0DC-476F-1061-88BB281C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1B04F-5A19-DC24-1A60-C9D00522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CC0F-E19D-09D8-DE9A-A3C82F86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5378-C33D-FFDC-068F-74166981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467-8CE9-BE94-08E8-38195B5F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B0C87-2002-003C-C9FD-EE0C5ABA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F7EEC-163B-C213-E119-B22DD353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EAD3-7249-7475-9839-668DB42C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3D0ED-2B19-FBA8-33B9-DA5BDC75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31DC-C78A-B320-5D57-24566587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D81C0-72B3-42FD-FA9B-79F1C5F14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300B2-60A2-8923-C887-F4B3791C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EAE80-5F2A-3612-B98F-01683848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88E9E-86C1-2F30-6A7A-1AA09CAE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C686-5376-673E-7C89-BBAF384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CF84E-E595-F45B-88A1-FDD17E8E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88CA-0A38-9F48-8806-DCEC6993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92BF-4FDA-CF1C-182D-6B9B8385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0A-FED9-468A-B5BF-4848908F4471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6AD3-7FFB-0F8E-8287-7E39657D9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281F-C2C8-288D-7AC3-C288C696A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11F2-F07F-4135-A730-8246CD24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CAE-BF9E-9F39-AA43-6906291CF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MECP2 Analysis for Andrew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867F-6957-45FC-7FF0-E6B8688F0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2022.05.16</a:t>
            </a:r>
          </a:p>
        </p:txBody>
      </p:sp>
    </p:spTree>
    <p:extLst>
      <p:ext uri="{BB962C8B-B14F-4D97-AF65-F5344CB8AC3E}">
        <p14:creationId xmlns:p14="http://schemas.microsoft.com/office/powerpoint/2010/main" val="366994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99B13-ECA3-0D87-8282-70061E59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6661"/>
              </p:ext>
            </p:extLst>
          </p:nvPr>
        </p:nvGraphicFramePr>
        <p:xfrm>
          <a:off x="69669" y="1184366"/>
          <a:ext cx="5869576" cy="5577229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52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6wk Adolescents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#102319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#103119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#121119B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5267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47)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1536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1603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783.6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843.1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928.9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1164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1952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844.6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555.9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1073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1214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1702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1232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663.5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754.1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1327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1570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1467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581.5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889.2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1437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1316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1069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756.9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642.1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960.3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845.6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836.4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1202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1271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784.2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778.1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808.3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1405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1083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837.2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636.5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598.6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795.1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(n = 58)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1626.668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2168.99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1394.012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1219.958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1615.644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1820.627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2552.843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2134.698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1347.143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973.1279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1454.86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1463.915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2342.681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2321.385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1465.147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1050.874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1463.881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1405.368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2254.541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1748.201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1536.654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1410.716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1026.408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1031.047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2226.671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1913.6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1209.415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1140.528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1417.93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1050.603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1809.312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2076.396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1133.917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643.9045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1222.077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1496.795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2133.782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1853.175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1241.127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760.8248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539.6887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1671.213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1812.018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2356.27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1145.085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602.403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835.3302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942.8022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1962.985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2114.524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1071.195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812.9218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659.6071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1058.585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2194.118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2197.03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992.7585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998.5809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4227E-098E-3F64-4EB0-D3A66C78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78316"/>
              </p:ext>
            </p:extLst>
          </p:nvPr>
        </p:nvGraphicFramePr>
        <p:xfrm>
          <a:off x="6252757" y="1184366"/>
          <a:ext cx="5869576" cy="5577229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52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12wk Adults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#013118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#022518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#021818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5267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58)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515.2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654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1057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1104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2343*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751.1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499.5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707.2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877.1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1174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1479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1057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414.6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572.1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839.3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754.5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617.4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707.7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985.2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1130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1420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820.5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496.8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606.5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1106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1036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891.9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750.7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472.8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1514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1587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1357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1295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655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529.3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979.6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1605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1108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1098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578.5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521.9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1441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952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784.8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485.1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1760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1202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655.1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658.3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617.4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1487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2124*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1006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60)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1258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613.1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684.4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512.7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1293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1249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483.8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726.6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518.5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1388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575.8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837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500.4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1439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1276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1244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525.1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728.7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458.9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1180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1380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604.8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889.9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360.6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1913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1186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1732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746.3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1389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888.5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586.1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1590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1564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906.7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1582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549.2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859.6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1691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1347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905.4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1212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1058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865.4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1629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1504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699.7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1041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864.8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727.4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1649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1699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1240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1368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896.5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736.3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1273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44D837-85E1-EE2C-E456-79734779C5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35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Updated Version of BioRxiv Figures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Individual Replicates for Non-PV nuclei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C70C62-4CB1-C0B2-7971-9EA572B7EB70}"/>
              </a:ext>
            </a:extLst>
          </p:cNvPr>
          <p:cNvSpPr txBox="1">
            <a:spLocks/>
          </p:cNvSpPr>
          <p:nvPr/>
        </p:nvSpPr>
        <p:spPr>
          <a:xfrm>
            <a:off x="10432869" y="0"/>
            <a:ext cx="1759131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= excluded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55656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99B13-ECA3-0D87-8282-70061E59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3121"/>
              </p:ext>
            </p:extLst>
          </p:nvPr>
        </p:nvGraphicFramePr>
        <p:xfrm>
          <a:off x="69669" y="1184366"/>
          <a:ext cx="5869576" cy="5577229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464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6wk Adolescents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#102319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#103119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#121119B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2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4645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46)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3551.5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2952.4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2328.7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1959.9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3598.6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3525.6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2703.9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2193.4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2536.8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2839.9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3602.6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4439.9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2578.8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3433.5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3233.8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2466.1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4044.1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3261.2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2165.9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2447.3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2795.8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3413.8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3149.1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2644.7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1935.3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2922.7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3012.9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3277.1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5172.445201*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2537.6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3251.1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2657.8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2595.7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2849.7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2140.3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2261.8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2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3204.9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33)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1808.4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2353.8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2096.3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2731.6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2420.6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2765.4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75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5730.899356*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3020.1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1989.8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3197.9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2743.8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4265.8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2614.6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2547.7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2938.3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75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3509.6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2324.5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2134.3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1194.636915*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2929.8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2686.6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4955.3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2516.6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2232.6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2831.5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2648.3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2617.9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4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325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2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4227E-098E-3F64-4EB0-D3A66C78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78591"/>
              </p:ext>
            </p:extLst>
          </p:nvPr>
        </p:nvGraphicFramePr>
        <p:xfrm>
          <a:off x="6252757" y="1184366"/>
          <a:ext cx="5869576" cy="557722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501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12wk Adults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#013118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#022518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#021818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50142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59)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2544.2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2882.5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3025.5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3701.2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2717.1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4373.7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3392.7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2173.9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3463.5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4459.5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2680.4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2534.8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1948.8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3041.6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3202.4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2765.2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1657.3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3670.5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3543.2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1623.4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3003.6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3116.1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2231.7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3064.9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3347.5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1789.3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2372.2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3694.5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2438.6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4013.1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2090.5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1622.3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2921.9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3310.3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2893.9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3183.9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2557.7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1753.2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3198.6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2780.2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2910.9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1798.2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4025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4109.1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1931.6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46)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4641.4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2107.1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1591.8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2875.5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4483.6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1693.3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3556.2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3615.5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2108.8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2491.2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5004.7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3691.2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4789.4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3603.3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1663.3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2919.4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3917.4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2612.5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4253.6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2070.9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4358.8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4452.8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4377.3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2152.4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3003.9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1511.7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1661.8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4728.2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2901.1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50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305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249.7344633*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2463.5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62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1902.2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44D837-85E1-EE2C-E456-79734779C5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35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Updated Version of BioRxiv Figures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Individual Replicates for PV nuclei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C70C62-4CB1-C0B2-7971-9EA572B7EB70}"/>
              </a:ext>
            </a:extLst>
          </p:cNvPr>
          <p:cNvSpPr txBox="1">
            <a:spLocks/>
          </p:cNvSpPr>
          <p:nvPr/>
        </p:nvSpPr>
        <p:spPr>
          <a:xfrm>
            <a:off x="10432869" y="0"/>
            <a:ext cx="1759131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= excluded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171175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AA0C86-957F-7089-9722-A93E40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Summary &amp; Extra Notes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0447579-A02F-2EBF-4136-5FA28A19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3370"/>
              </p:ext>
            </p:extLst>
          </p:nvPr>
        </p:nvGraphicFramePr>
        <p:xfrm>
          <a:off x="60960" y="862875"/>
          <a:ext cx="12070080" cy="52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566">
                  <a:extLst>
                    <a:ext uri="{9D8B030D-6E8A-4147-A177-3AD203B41FA5}">
                      <a16:colId xmlns:a16="http://schemas.microsoft.com/office/drawing/2014/main" val="223653274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268631699"/>
                    </a:ext>
                  </a:extLst>
                </a:gridCol>
                <a:gridCol w="1759131">
                  <a:extLst>
                    <a:ext uri="{9D8B030D-6E8A-4147-A177-3AD203B41FA5}">
                      <a16:colId xmlns:a16="http://schemas.microsoft.com/office/drawing/2014/main" val="3348844642"/>
                    </a:ext>
                  </a:extLst>
                </a:gridCol>
                <a:gridCol w="8168640">
                  <a:extLst>
                    <a:ext uri="{9D8B030D-6E8A-4147-A177-3AD203B41FA5}">
                      <a16:colId xmlns:a16="http://schemas.microsoft.com/office/drawing/2014/main" val="181482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90048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6wk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Non-PV (PNN-)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fine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937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 (PNN+)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1 excluded value (below); fine otherwise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(6WO, PNN-pos, #102319, NW, RH, Image 2, Cell #1, 5172.44520081688)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047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Non-PV (PNN-)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not-acceptable state (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tables on left between slides 4 &amp;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55301"/>
                  </a:ext>
                </a:extLst>
              </a:tr>
              <a:tr h="534851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 (PNN+)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2 excluded values (below); fine otherwise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(6WO, PNN-pos, #102319, NH, LH, Image 2, Cell #1, 5730.89935587762)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(6WO, PNN-pos, #103119, NH, RH, Image 2, Cell #1, 1194.63691507799)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03701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12wk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Non-PV (PNN-)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2 excluded values (below); fine otherwise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(12WO, PNN-neg, #021818, NW, LH, Image 2, Cell #5, 2123.7970335675)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(12WO, PNN-neg, #021818, NW, RH, Image 1, Cell #1, 2343.1361132966)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464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 (PNN+)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Contained 1 misplaced value (below); fine otherwise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(12WO, PNN-pos, #022518, NW, LH, Image 2, Cell #5, 4024.97970779221)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32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Non-PV (PNN-)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fine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275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 (PNN+)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1 excluded value (below); contained 8 misplaced values (not listed)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(12WO, PNN-pos, #021818, NH, LH, Image 2, Cell #4, 249.734463276836)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4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4B0-43DC-D1C1-BC56-D2DEE53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75657"/>
            <a:ext cx="5111931" cy="56083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Non-PV = PNN-negative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PV = PNN-positive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data shown is for naïve animals at each age (indicated along x-axis)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replicates for each condition shown in parenthesis.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Stats: Kruskal Wallis followed by Uncorrected Dunn’s Test.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Means (represented by circles) for data as shown here are on next slide.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393DC5C0-A0A8-5128-C421-FF688E248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3" t="33397" b="25968"/>
          <a:stretch/>
        </p:blipFill>
        <p:spPr>
          <a:xfrm>
            <a:off x="5442384" y="1105988"/>
            <a:ext cx="6550243" cy="5442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AA0C86-957F-7089-9722-A93E40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Current Version of BioRxiv Figures</a:t>
            </a:r>
          </a:p>
        </p:txBody>
      </p:sp>
    </p:spTree>
    <p:extLst>
      <p:ext uri="{BB962C8B-B14F-4D97-AF65-F5344CB8AC3E}">
        <p14:creationId xmlns:p14="http://schemas.microsoft.com/office/powerpoint/2010/main" val="38269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875D-76E2-F3DC-76B6-C86B9936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Current Version of BioRxiv Figures (Means)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3AF1AFE-FC39-E1B9-2442-2031A1FC5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03659"/>
              </p:ext>
            </p:extLst>
          </p:nvPr>
        </p:nvGraphicFramePr>
        <p:xfrm>
          <a:off x="4481803" y="929277"/>
          <a:ext cx="740850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927">
                  <a:extLst>
                    <a:ext uri="{9D8B030D-6E8A-4147-A177-3AD203B41FA5}">
                      <a16:colId xmlns:a16="http://schemas.microsoft.com/office/drawing/2014/main" val="3759377131"/>
                    </a:ext>
                  </a:extLst>
                </a:gridCol>
                <a:gridCol w="2274181">
                  <a:extLst>
                    <a:ext uri="{9D8B030D-6E8A-4147-A177-3AD203B41FA5}">
                      <a16:colId xmlns:a16="http://schemas.microsoft.com/office/drawing/2014/main" val="4206465117"/>
                    </a:ext>
                  </a:extLst>
                </a:gridCol>
                <a:gridCol w="1235995">
                  <a:extLst>
                    <a:ext uri="{9D8B030D-6E8A-4147-A177-3AD203B41FA5}">
                      <a16:colId xmlns:a16="http://schemas.microsoft.com/office/drawing/2014/main" val="1838232085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1729665561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56706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 (Color)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196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(purple)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#102319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76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(green)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#103119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107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(magenta)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#121119B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1564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(orange)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#013118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1089.05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2022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(blue)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#022518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0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(brown)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0754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CCB5A6-CDA1-A7A2-E2A7-B7993E08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613262"/>
            <a:ext cx="3108960" cy="1138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 1. Non-PV means for naïve MECP2 expression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7C8DA4-FC39-A41C-F70C-8FE97F03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81729"/>
              </p:ext>
            </p:extLst>
          </p:nvPr>
        </p:nvGraphicFramePr>
        <p:xfrm>
          <a:off x="4481803" y="4042592"/>
          <a:ext cx="740850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927">
                  <a:extLst>
                    <a:ext uri="{9D8B030D-6E8A-4147-A177-3AD203B41FA5}">
                      <a16:colId xmlns:a16="http://schemas.microsoft.com/office/drawing/2014/main" val="3759377131"/>
                    </a:ext>
                  </a:extLst>
                </a:gridCol>
                <a:gridCol w="2274181">
                  <a:extLst>
                    <a:ext uri="{9D8B030D-6E8A-4147-A177-3AD203B41FA5}">
                      <a16:colId xmlns:a16="http://schemas.microsoft.com/office/drawing/2014/main" val="4206465117"/>
                    </a:ext>
                  </a:extLst>
                </a:gridCol>
                <a:gridCol w="1235995">
                  <a:extLst>
                    <a:ext uri="{9D8B030D-6E8A-4147-A177-3AD203B41FA5}">
                      <a16:colId xmlns:a16="http://schemas.microsoft.com/office/drawing/2014/main" val="1838232085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1729665561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56706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 (Color)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196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(purple)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#102319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76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(green)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#103119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107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(magenta)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#121119B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3091.5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1564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(orange)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#013118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3814.0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2022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(blue)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#022518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0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(brown)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3195.0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0754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80655-CD88-92CE-F25F-F49AE68CD048}"/>
              </a:ext>
            </a:extLst>
          </p:cNvPr>
          <p:cNvCxnSpPr/>
          <p:nvPr/>
        </p:nvCxnSpPr>
        <p:spPr>
          <a:xfrm>
            <a:off x="3518263" y="2227217"/>
            <a:ext cx="6357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9496C5-C42C-46BC-1543-A011F9B16F4A}"/>
              </a:ext>
            </a:extLst>
          </p:cNvPr>
          <p:cNvSpPr txBox="1">
            <a:spLocks/>
          </p:cNvSpPr>
          <p:nvPr/>
        </p:nvSpPr>
        <p:spPr>
          <a:xfrm>
            <a:off x="182881" y="4771209"/>
            <a:ext cx="3108960" cy="1138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 2. PV means for naïve MECP2 expression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FB260F-0CD7-D5B3-B1C9-8F8CA4FE9187}"/>
              </a:ext>
            </a:extLst>
          </p:cNvPr>
          <p:cNvCxnSpPr/>
          <p:nvPr/>
        </p:nvCxnSpPr>
        <p:spPr>
          <a:xfrm>
            <a:off x="3418114" y="5340532"/>
            <a:ext cx="6357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99B13-ECA3-0D87-8282-70061E59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08784"/>
              </p:ext>
            </p:extLst>
          </p:nvPr>
        </p:nvGraphicFramePr>
        <p:xfrm>
          <a:off x="69669" y="1184366"/>
          <a:ext cx="5869576" cy="5577229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52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6wk Adolescents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#102319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#103119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#121119B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5267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47)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663.5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960.3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845.6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836.4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784.2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808.3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837.2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636.5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598.6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57)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835.3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4227E-098E-3F64-4EB0-D3A66C78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46372"/>
              </p:ext>
            </p:extLst>
          </p:nvPr>
        </p:nvGraphicFramePr>
        <p:xfrm>
          <a:off x="6252757" y="1184366"/>
          <a:ext cx="5869576" cy="5577229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52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12wk Adults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#013118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#022518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#021818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5267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58)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2343*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751.1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877.1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754.5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985.2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820.5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606.5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891.9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979.6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655.1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2124*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60)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889.9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1732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746.3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586.1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906.7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549.2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859.6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865.4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699.7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864.8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727.4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896.5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736.3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44D837-85E1-EE2C-E456-79734779C5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35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Current Version of BioRxiv Figures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Individual Replicates for Non-PV nuclei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C70C62-4CB1-C0B2-7971-9EA572B7EB70}"/>
              </a:ext>
            </a:extLst>
          </p:cNvPr>
          <p:cNvSpPr txBox="1">
            <a:spLocks/>
          </p:cNvSpPr>
          <p:nvPr/>
        </p:nvSpPr>
        <p:spPr>
          <a:xfrm>
            <a:off x="10432869" y="0"/>
            <a:ext cx="1759131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= excluded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66062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99B13-ECA3-0D87-8282-70061E59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77"/>
              </p:ext>
            </p:extLst>
          </p:nvPr>
        </p:nvGraphicFramePr>
        <p:xfrm>
          <a:off x="69669" y="1184366"/>
          <a:ext cx="5869576" cy="557723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4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6wk Adolescents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#102319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#103119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#121119B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5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49057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46)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3414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5172*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5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33)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5731*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3089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3510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1195*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4955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49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328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5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4227E-098E-3F64-4EB0-D3A66C78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58496"/>
              </p:ext>
            </p:extLst>
          </p:nvPr>
        </p:nvGraphicFramePr>
        <p:xfrm>
          <a:off x="6252757" y="1184366"/>
          <a:ext cx="5869576" cy="5577229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294296774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8935132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253086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8674287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78384014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90738363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098685912"/>
                    </a:ext>
                  </a:extLst>
                </a:gridCol>
                <a:gridCol w="757644">
                  <a:extLst>
                    <a:ext uri="{9D8B030D-6E8A-4147-A177-3AD203B41FA5}">
                      <a16:colId xmlns:a16="http://schemas.microsoft.com/office/drawing/2014/main" val="926174940"/>
                    </a:ext>
                  </a:extLst>
                </a:gridCol>
              </a:tblGrid>
              <a:tr h="252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12wk Adults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Cohort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#013118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#022518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#021818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37943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Hemisphere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554996"/>
                  </a:ext>
                </a:extLst>
              </a:tr>
              <a:tr h="25267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Condition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59)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3701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453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5033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99367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43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5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2836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7302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046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7244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70327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8453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Het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46)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4641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384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4484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09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3615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59008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4789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8266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3917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1592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4728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9569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4453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2670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3113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45126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99390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2876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2547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52505"/>
                  </a:ext>
                </a:extLst>
              </a:tr>
              <a:tr h="252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3369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2071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3425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76838"/>
                  </a:ext>
                </a:extLst>
              </a:tr>
              <a:tr h="258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2464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5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44D837-85E1-EE2C-E456-79734779C5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35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Current Version of BioRxiv Figures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Individual Replicates for PV nuclei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C70C62-4CB1-C0B2-7971-9EA572B7EB70}"/>
              </a:ext>
            </a:extLst>
          </p:cNvPr>
          <p:cNvSpPr txBox="1">
            <a:spLocks/>
          </p:cNvSpPr>
          <p:nvPr/>
        </p:nvSpPr>
        <p:spPr>
          <a:xfrm>
            <a:off x="10432869" y="0"/>
            <a:ext cx="1759131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= excluded from dataset</a:t>
            </a:r>
          </a:p>
        </p:txBody>
      </p:sp>
    </p:spTree>
    <p:extLst>
      <p:ext uri="{BB962C8B-B14F-4D97-AF65-F5344CB8AC3E}">
        <p14:creationId xmlns:p14="http://schemas.microsoft.com/office/powerpoint/2010/main" val="95163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4B0-43DC-D1C1-BC56-D2DEE53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5063"/>
            <a:ext cx="7498081" cy="600891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first started with 6wk NH images, and I was drawing circles around nuclei with no consistent system (intermixing PNN-negative and PNN-positive nuclei instead of doing one cell type first and the other second). I developed the system of collecting data from ~5 PNN-negative nuclei first, then ~5 PNN-positive nuclei afterward.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Originally, I also collected mean intensity data for each ROI using the “Measure” tool in ImageJ instead of using the 16-bit XY coordinates (I started doing this for 12wk cohorts, then went back and recollected coordinate data for 6wk).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collected this data in December 2021 / January 2022, and since then, I am on the 11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version of my GraphPad file which currently has 63 data tables and 106 figures / layouts (my point being that I’ve become aware that I’ve mismanaged my data).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AA0C86-957F-7089-9722-A93E40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How I got us into this mess…</a:t>
            </a:r>
          </a:p>
        </p:txBody>
      </p:sp>
      <p:pic>
        <p:nvPicPr>
          <p:cNvPr id="4" name="Picture 3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BC716EC0-BFA1-EAEF-5165-153685E1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51" y="1451657"/>
            <a:ext cx="3312205" cy="39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9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4B0-43DC-D1C1-BC56-D2DEE53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2" y="1541417"/>
            <a:ext cx="5547362" cy="524256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downloaded the 16-bit XY coordinate data that you are currently using to (attempt to) replicate my findings, averaged intensity data for each nucleus, and checked / compared this data to the version used for the figure in the BioRxiv paper.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is all there, and I found no random / altered values while checking (thank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goooood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remade figures and re-ran statistics, and the results do not change.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AA0C86-957F-7089-9722-A93E40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541417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The good news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3C7FEF-0B9D-C894-F747-15FC008D47F9}"/>
              </a:ext>
            </a:extLst>
          </p:cNvPr>
          <p:cNvSpPr txBox="1">
            <a:spLocks/>
          </p:cNvSpPr>
          <p:nvPr/>
        </p:nvSpPr>
        <p:spPr>
          <a:xfrm>
            <a:off x="6096000" y="-4354"/>
            <a:ext cx="6096000" cy="154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The bad news (for me mostly)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64E3C4-2D34-04BD-68C9-E481E40838AA}"/>
              </a:ext>
            </a:extLst>
          </p:cNvPr>
          <p:cNvSpPr txBox="1">
            <a:spLocks/>
          </p:cNvSpPr>
          <p:nvPr/>
        </p:nvSpPr>
        <p:spPr>
          <a:xfrm>
            <a:off x="6418218" y="1537063"/>
            <a:ext cx="5547360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8 datasets (based on age/cell-type combinations), I’ve intermixed data within 3 of them (meaning the mean intensity value is with the wrong animal).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12wk WT PV (PNN+) has a single incident in a dataset of 59 values.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12wk Het PV (PNN+) has 8 misplaced mean intensity values that were incorrectly allocated to the subsequent animal (meaning the last two values for #022518 Het-RH were placed as the first two values for #021818 Het-RH, based on how my data is organized).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6wk Het Non-PV is just bad (in terms of mismatched data; #102319 Het-RH data is actually #103119 Het-LH data… like it needs to be fixed asap…)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the 8 datasets, 4 contain excluded values which you are unaware of.</a:t>
            </a:r>
          </a:p>
        </p:txBody>
      </p:sp>
    </p:spTree>
    <p:extLst>
      <p:ext uri="{BB962C8B-B14F-4D97-AF65-F5344CB8AC3E}">
        <p14:creationId xmlns:p14="http://schemas.microsoft.com/office/powerpoint/2010/main" val="253192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B4B0-43DC-D1C1-BC56-D2DEE53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75657"/>
            <a:ext cx="5111931" cy="56083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Non-PV = PNN-negative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PV = PNN-positive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data shown is for naïve animals at each age (indicated along x-axis)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Updated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number of replicates for each condition shown in parenthesis.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Stats: Kruskal Wallis followed by Uncorrected Dunn’s Test.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Means (represented by circles) for data as shown here are on next slide.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BAA0C86-957F-7089-9722-A93E4042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Updated Version of BioRxiv Figures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1DADF2-D4E2-F44C-C6CC-D88B6DBB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42" y="1245325"/>
            <a:ext cx="3805090" cy="5203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44F85-61B1-217A-B3B6-55FE0BCA80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0" r="12462"/>
          <a:stretch/>
        </p:blipFill>
        <p:spPr>
          <a:xfrm>
            <a:off x="9405232" y="1245325"/>
            <a:ext cx="2368756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875D-76E2-F3DC-76B6-C86B9936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Updated Version of BioRxiv Figures (Means)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3AF1AFE-FC39-E1B9-2442-2031A1FC5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0627"/>
              </p:ext>
            </p:extLst>
          </p:nvPr>
        </p:nvGraphicFramePr>
        <p:xfrm>
          <a:off x="4481803" y="929277"/>
          <a:ext cx="74085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927">
                  <a:extLst>
                    <a:ext uri="{9D8B030D-6E8A-4147-A177-3AD203B41FA5}">
                      <a16:colId xmlns:a16="http://schemas.microsoft.com/office/drawing/2014/main" val="3759377131"/>
                    </a:ext>
                  </a:extLst>
                </a:gridCol>
                <a:gridCol w="2274181">
                  <a:extLst>
                    <a:ext uri="{9D8B030D-6E8A-4147-A177-3AD203B41FA5}">
                      <a16:colId xmlns:a16="http://schemas.microsoft.com/office/drawing/2014/main" val="4206465117"/>
                    </a:ext>
                  </a:extLst>
                </a:gridCol>
                <a:gridCol w="1235995">
                  <a:extLst>
                    <a:ext uri="{9D8B030D-6E8A-4147-A177-3AD203B41FA5}">
                      <a16:colId xmlns:a16="http://schemas.microsoft.com/office/drawing/2014/main" val="1838232085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1729665561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56706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 (Color)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196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(purple)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#102319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1375.0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1524.40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6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(green)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#103119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747.5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1612.84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07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(magenta)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#121119B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1169.5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1273.799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564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(orange)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#013118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775.3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1089.05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022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(blue)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#022518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859.2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853.40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9494"/>
                  </a:ext>
                </a:extLst>
              </a:tr>
              <a:tr h="2246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(brown)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1261.5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1275.00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0754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CCB5A6-CDA1-A7A2-E2A7-B7993E08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613262"/>
            <a:ext cx="3108960" cy="1138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 1. Non-PV means for naïve MECP2 expression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7C8DA4-FC39-A41C-F70C-8FE97F03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77976"/>
              </p:ext>
            </p:extLst>
          </p:nvPr>
        </p:nvGraphicFramePr>
        <p:xfrm>
          <a:off x="4481803" y="4042592"/>
          <a:ext cx="740850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927">
                  <a:extLst>
                    <a:ext uri="{9D8B030D-6E8A-4147-A177-3AD203B41FA5}">
                      <a16:colId xmlns:a16="http://schemas.microsoft.com/office/drawing/2014/main" val="3759377131"/>
                    </a:ext>
                  </a:extLst>
                </a:gridCol>
                <a:gridCol w="2274181">
                  <a:extLst>
                    <a:ext uri="{9D8B030D-6E8A-4147-A177-3AD203B41FA5}">
                      <a16:colId xmlns:a16="http://schemas.microsoft.com/office/drawing/2014/main" val="4206465117"/>
                    </a:ext>
                  </a:extLst>
                </a:gridCol>
                <a:gridCol w="1235995">
                  <a:extLst>
                    <a:ext uri="{9D8B030D-6E8A-4147-A177-3AD203B41FA5}">
                      <a16:colId xmlns:a16="http://schemas.microsoft.com/office/drawing/2014/main" val="1838232085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1729665561"/>
                    </a:ext>
                  </a:extLst>
                </a:gridCol>
                <a:gridCol w="1481701">
                  <a:extLst>
                    <a:ext uri="{9D8B030D-6E8A-4147-A177-3AD203B41FA5}">
                      <a16:colId xmlns:a16="http://schemas.microsoft.com/office/drawing/2014/main" val="56706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 (Color)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196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(purple)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#102319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3563.3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3467.58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6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(green)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#103119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2437.39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2455.23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076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(magenta)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#121119B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3090.02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2792.71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564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12wk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(orange)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#013118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2540.57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3186.35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022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(blue)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#022518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3012.32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2388.72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(brown)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#021818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3151.70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3323.08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0754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80655-CD88-92CE-F25F-F49AE68CD048}"/>
              </a:ext>
            </a:extLst>
          </p:cNvPr>
          <p:cNvCxnSpPr/>
          <p:nvPr/>
        </p:nvCxnSpPr>
        <p:spPr>
          <a:xfrm>
            <a:off x="3518263" y="2227217"/>
            <a:ext cx="6357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9496C5-C42C-46BC-1543-A011F9B16F4A}"/>
              </a:ext>
            </a:extLst>
          </p:cNvPr>
          <p:cNvSpPr txBox="1">
            <a:spLocks/>
          </p:cNvSpPr>
          <p:nvPr/>
        </p:nvSpPr>
        <p:spPr>
          <a:xfrm>
            <a:off x="182881" y="4406901"/>
            <a:ext cx="3108960" cy="1867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Table 2. PV means for naïve MECP2 expression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(Most changes from previous data are minor)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FB260F-0CD7-D5B3-B1C9-8F8CA4FE9187}"/>
              </a:ext>
            </a:extLst>
          </p:cNvPr>
          <p:cNvCxnSpPr/>
          <p:nvPr/>
        </p:nvCxnSpPr>
        <p:spPr>
          <a:xfrm>
            <a:off x="3418114" y="5340532"/>
            <a:ext cx="6357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2349</Words>
  <Application>Microsoft Macintosh PowerPoint</Application>
  <PresentationFormat>Widescreen</PresentationFormat>
  <Paragraphs>1305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MECP2 Analysis for Andrew</vt:lpstr>
      <vt:lpstr>Current Version of BioRxiv Figures</vt:lpstr>
      <vt:lpstr>Current Version of BioRxiv Figures (Means)</vt:lpstr>
      <vt:lpstr>PowerPoint Presentation</vt:lpstr>
      <vt:lpstr>PowerPoint Presentation</vt:lpstr>
      <vt:lpstr>How I got us into this mess…</vt:lpstr>
      <vt:lpstr>The good news</vt:lpstr>
      <vt:lpstr>Updated Version of BioRxiv Figures</vt:lpstr>
      <vt:lpstr>Updated Version of BioRxiv Figures (Means)</vt:lpstr>
      <vt:lpstr>PowerPoint Presentation</vt:lpstr>
      <vt:lpstr>PowerPoint Presentation</vt:lpstr>
      <vt:lpstr>Summary &amp; Extra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Dunn, Logan Reid</dc:creator>
  <cp:lastModifiedBy>Willems, Andrew James</cp:lastModifiedBy>
  <cp:revision>6</cp:revision>
  <dcterms:created xsi:type="dcterms:W3CDTF">2022-05-16T13:59:25Z</dcterms:created>
  <dcterms:modified xsi:type="dcterms:W3CDTF">2022-05-19T18:58:14Z</dcterms:modified>
</cp:coreProperties>
</file>