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42" r:id="rId3"/>
    <p:sldId id="343" r:id="rId4"/>
    <p:sldId id="344" r:id="rId5"/>
    <p:sldId id="345" r:id="rId6"/>
    <p:sldId id="347" r:id="rId7"/>
    <p:sldId id="346" r:id="rId8"/>
    <p:sldId id="340" r:id="rId9"/>
    <p:sldId id="337" r:id="rId10"/>
    <p:sldId id="338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alone4th@gmail.com" initials="w" lastIdx="1" clrIdx="0">
    <p:extLst>
      <p:ext uri="{19B8F6BF-5375-455C-9EA6-DF929625EA0E}">
        <p15:presenceInfo xmlns:p15="http://schemas.microsoft.com/office/powerpoint/2012/main" userId="3808c8fdaec6fd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8T15:11:38.88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3EBB-F66A-4C0F-96FE-C9360A1CEED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6F19-42CA-40C8-9A47-83B7B7A0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167-A3CE-461F-B9C3-66D3C9725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Nonadiabatic </a:t>
            </a:r>
            <a:r>
              <a:rPr lang="en-US" b="1" dirty="0" err="1">
                <a:solidFill>
                  <a:srgbClr val="00B0F0"/>
                </a:solidFill>
              </a:rPr>
              <a:t>EXcited</a:t>
            </a:r>
            <a:r>
              <a:rPr lang="en-US" b="1" dirty="0">
                <a:solidFill>
                  <a:srgbClr val="00B0F0"/>
                </a:solidFill>
              </a:rPr>
              <a:t> state Molecular Dynamics (NEXMD)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C294C-39D4-4240-8FC4-A5D0A4673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CyberTraining</a:t>
            </a:r>
            <a:r>
              <a:rPr lang="en-US" sz="3600" dirty="0"/>
              <a:t> 2021 </a:t>
            </a:r>
            <a:r>
              <a:rPr lang="en-US" sz="3600" dirty="0" smtClean="0"/>
              <a:t>Workshop</a:t>
            </a:r>
          </a:p>
          <a:p>
            <a:endParaRPr lang="en-US" sz="3600" dirty="0"/>
          </a:p>
          <a:p>
            <a:r>
              <a:rPr lang="en-US" sz="3600" dirty="0" smtClean="0"/>
              <a:t>Walter Malone</a:t>
            </a:r>
          </a:p>
          <a:p>
            <a:r>
              <a:rPr lang="en-US" sz="3600" dirty="0" smtClean="0"/>
              <a:t>Los Alamos National Laboratory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843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PES:Benzene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" y="2289602"/>
            <a:ext cx="5559720" cy="4254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20" y="2289602"/>
            <a:ext cx="5559720" cy="425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331" y="1935659"/>
            <a:ext cx="122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6729" y="1935659"/>
            <a:ext cx="1648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At Hop</a:t>
            </a:r>
          </a:p>
        </p:txBody>
      </p:sp>
    </p:spTree>
    <p:extLst>
      <p:ext uri="{BB962C8B-B14F-4D97-AF65-F5344CB8AC3E}">
        <p14:creationId xmlns:p14="http://schemas.microsoft.com/office/powerpoint/2010/main" val="786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9893DAE-3B60-4B94-BB46-A6693E7689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1" y="2429112"/>
            <a:ext cx="5014042" cy="383692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203A71-C295-450B-88FC-E775E9782D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2289775"/>
            <a:ext cx="5014042" cy="383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9B3ED-CAC8-4A0C-BE1B-E64C419B4F43}"/>
              </a:ext>
            </a:extLst>
          </p:cNvPr>
          <p:cNvSpPr txBox="1"/>
          <p:nvPr/>
        </p:nvSpPr>
        <p:spPr>
          <a:xfrm>
            <a:off x="2934789" y="6149890"/>
            <a:ext cx="472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D7C47-C579-415A-B146-6D9F95B96967}"/>
              </a:ext>
            </a:extLst>
          </p:cNvPr>
          <p:cNvSpPr txBox="1"/>
          <p:nvPr/>
        </p:nvSpPr>
        <p:spPr>
          <a:xfrm>
            <a:off x="7620012" y="6164369"/>
            <a:ext cx="472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Ensemble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F1601-6DAE-4C50-AC88-F1A107665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77" y="108856"/>
            <a:ext cx="3350705" cy="2513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75B7E-DAEF-46DF-8B4E-E5B34B316149}"/>
              </a:ext>
            </a:extLst>
          </p:cNvPr>
          <p:cNvSpPr txBox="1"/>
          <p:nvPr/>
        </p:nvSpPr>
        <p:spPr>
          <a:xfrm>
            <a:off x="2211978" y="980649"/>
            <a:ext cx="6174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Benzene</a:t>
            </a:r>
          </a:p>
        </p:txBody>
      </p:sp>
    </p:spTree>
    <p:extLst>
      <p:ext uri="{BB962C8B-B14F-4D97-AF65-F5344CB8AC3E}">
        <p14:creationId xmlns:p14="http://schemas.microsoft.com/office/powerpoint/2010/main" val="326223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20D6469-8D4B-47D6-9997-A549A4F0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11" y="400225"/>
            <a:ext cx="3408589" cy="605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018CA-2C29-4972-BFC3-14BC69A91DB3}"/>
              </a:ext>
            </a:extLst>
          </p:cNvPr>
          <p:cNvSpPr txBox="1"/>
          <p:nvPr/>
        </p:nvSpPr>
        <p:spPr>
          <a:xfrm>
            <a:off x="104503" y="0"/>
            <a:ext cx="2730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polyphenylene ethynylene dendrimer: Populations and Transition Densities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B0BECF-978B-4587-BAA6-FF4253A9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91" y="732451"/>
            <a:ext cx="3686689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8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90143-0552-473D-A83D-B9C2E593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51" y="147251"/>
            <a:ext cx="6670221" cy="6563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6A8D3-E6DA-49CC-AE51-82F1373B77CD}"/>
              </a:ext>
            </a:extLst>
          </p:cNvPr>
          <p:cNvSpPr txBox="1"/>
          <p:nvPr/>
        </p:nvSpPr>
        <p:spPr>
          <a:xfrm>
            <a:off x="4696408" y="373224"/>
            <a:ext cx="279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Nitromethane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24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B55B-6D15-438C-9284-80D687BC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B5B1-1E77-4464-B67A-F83A04BC1CE6}"/>
              </a:ext>
            </a:extLst>
          </p:cNvPr>
          <p:cNvSpPr txBox="1"/>
          <p:nvPr/>
        </p:nvSpPr>
        <p:spPr>
          <a:xfrm>
            <a:off x="586409" y="1123122"/>
            <a:ext cx="11082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 and Compilation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SCF convergence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Geometry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structure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CIS vs RPA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Adiabatic dynamics in ground and S1 state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Newtonian Dynamics vs Langevin Dynamics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Dynamics in the present of solvent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Linear response vs Vertical excitation vs State-specific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Nonadiabatic Dynamics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Single Trajectory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Decoherence, surface hopping dynamics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Ground State Trajectory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Single Point Calculation Setup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Generating an Optical Spectrum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Setting Up and Running a Swarm of Trajectories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A3A6D-A84B-4DEB-8AA0-13433BEBA988}"/>
              </a:ext>
            </a:extLst>
          </p:cNvPr>
          <p:cNvSpPr txBox="1"/>
          <p:nvPr/>
        </p:nvSpPr>
        <p:spPr>
          <a:xfrm>
            <a:off x="586409" y="63169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Bonus Development Features</a:t>
            </a:r>
          </a:p>
        </p:txBody>
      </p:sp>
    </p:spTree>
    <p:extLst>
      <p:ext uri="{BB962C8B-B14F-4D97-AF65-F5344CB8AC3E}">
        <p14:creationId xmlns:p14="http://schemas.microsoft.com/office/powerpoint/2010/main" val="42557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B55B-6D15-438C-9284-80D687BC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B5B1-1E77-4464-B67A-F83A04BC1CE6}"/>
              </a:ext>
            </a:extLst>
          </p:cNvPr>
          <p:cNvSpPr txBox="1"/>
          <p:nvPr/>
        </p:nvSpPr>
        <p:spPr>
          <a:xfrm>
            <a:off x="586409" y="1123122"/>
            <a:ext cx="11082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 and Compilation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SCF convergence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Geometry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structure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CIS vs RPA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Adiabatic dynamics in ground and S1 state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Newtonian Dynamics vs Langevin Dynamics.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Dynamics in the present of solvent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Linear response vs Vertical excitation vs State-specific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Nonadiabatic Dynamics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Single Trajectory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Decoherence, surface hopping dynamics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Ground State Trajectory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Single Point Calculation Setup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Generating an Optical Spectrum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Setting Up and Running a Swarm of Trajectories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62414-EC54-48F2-A014-FC100D2EF50C}"/>
              </a:ext>
            </a:extLst>
          </p:cNvPr>
          <p:cNvSpPr txBox="1"/>
          <p:nvPr/>
        </p:nvSpPr>
        <p:spPr>
          <a:xfrm>
            <a:off x="586409" y="63169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Bonus Development Features</a:t>
            </a:r>
          </a:p>
        </p:txBody>
      </p:sp>
    </p:spTree>
    <p:extLst>
      <p:ext uri="{BB962C8B-B14F-4D97-AF65-F5344CB8AC3E}">
        <p14:creationId xmlns:p14="http://schemas.microsoft.com/office/powerpoint/2010/main" val="39199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1434242-E79F-48CA-92F4-43B92D1B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75" y="0"/>
            <a:ext cx="8961937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7E0C7C-24D4-4538-8215-172C389B8215}"/>
              </a:ext>
            </a:extLst>
          </p:cNvPr>
          <p:cNvCxnSpPr>
            <a:cxnSpLocks/>
          </p:cNvCxnSpPr>
          <p:nvPr/>
        </p:nvCxnSpPr>
        <p:spPr>
          <a:xfrm>
            <a:off x="4626059" y="1162878"/>
            <a:ext cx="0" cy="397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AB2A4A-1C61-49F6-A50D-90063D79FA76}"/>
              </a:ext>
            </a:extLst>
          </p:cNvPr>
          <p:cNvCxnSpPr>
            <a:cxnSpLocks/>
          </p:cNvCxnSpPr>
          <p:nvPr/>
        </p:nvCxnSpPr>
        <p:spPr>
          <a:xfrm flipV="1">
            <a:off x="4778459" y="1712842"/>
            <a:ext cx="0" cy="402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FBFA1-7FBD-4433-AE9A-26E5C7794641}"/>
              </a:ext>
            </a:extLst>
          </p:cNvPr>
          <p:cNvSpPr txBox="1"/>
          <p:nvPr/>
        </p:nvSpPr>
        <p:spPr>
          <a:xfrm>
            <a:off x="4481113" y="800928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Trivial Crossing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96104-7556-4E86-AAC9-96FE9D7F0757}"/>
              </a:ext>
            </a:extLst>
          </p:cNvPr>
          <p:cNvSpPr txBox="1"/>
          <p:nvPr/>
        </p:nvSpPr>
        <p:spPr>
          <a:xfrm>
            <a:off x="4654634" y="2056913"/>
            <a:ext cx="57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1FC44D-4E9F-4CBB-BA84-46F25F07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6" y="2056913"/>
            <a:ext cx="2143125" cy="2143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7C2C85-553A-4872-8574-32E0F2A8E1C6}"/>
              </a:ext>
            </a:extLst>
          </p:cNvPr>
          <p:cNvSpPr txBox="1"/>
          <p:nvPr/>
        </p:nvSpPr>
        <p:spPr>
          <a:xfrm>
            <a:off x="90852" y="1206500"/>
            <a:ext cx="323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Benzene: PES  </a:t>
            </a:r>
          </a:p>
        </p:txBody>
      </p:sp>
    </p:spTree>
    <p:extLst>
      <p:ext uri="{BB962C8B-B14F-4D97-AF65-F5344CB8AC3E}">
        <p14:creationId xmlns:p14="http://schemas.microsoft.com/office/powerpoint/2010/main" val="10477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2BE539E-9155-421B-BE3E-3FCE3A5E57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190500"/>
            <a:ext cx="5987072" cy="4581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4BC8B-61FD-416D-881E-9BD56717B1D3}"/>
              </a:ext>
            </a:extLst>
          </p:cNvPr>
          <p:cNvCxnSpPr/>
          <p:nvPr/>
        </p:nvCxnSpPr>
        <p:spPr>
          <a:xfrm>
            <a:off x="1210101" y="2356513"/>
            <a:ext cx="855260" cy="4731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ABBBD8-978E-42CF-BC5B-A87B5D9A3C06}"/>
              </a:ext>
            </a:extLst>
          </p:cNvPr>
          <p:cNvCxnSpPr/>
          <p:nvPr/>
        </p:nvCxnSpPr>
        <p:spPr>
          <a:xfrm>
            <a:off x="2106304" y="2829636"/>
            <a:ext cx="518615" cy="18651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1956C-F460-4421-9D56-ADB790D470D8}"/>
              </a:ext>
            </a:extLst>
          </p:cNvPr>
          <p:cNvCxnSpPr/>
          <p:nvPr/>
        </p:nvCxnSpPr>
        <p:spPr>
          <a:xfrm>
            <a:off x="2674960" y="3011605"/>
            <a:ext cx="282054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6BC6-60EF-44BC-A7E7-F3EE3613A5FE}"/>
              </a:ext>
            </a:extLst>
          </p:cNvPr>
          <p:cNvCxnSpPr/>
          <p:nvPr/>
        </p:nvCxnSpPr>
        <p:spPr>
          <a:xfrm flipV="1">
            <a:off x="3102591" y="2674961"/>
            <a:ext cx="946245" cy="33664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64F9B8-4CD7-4B32-8DDA-1FDCE90FAF73}"/>
              </a:ext>
            </a:extLst>
          </p:cNvPr>
          <p:cNvCxnSpPr/>
          <p:nvPr/>
        </p:nvCxnSpPr>
        <p:spPr>
          <a:xfrm>
            <a:off x="4048836" y="2788693"/>
            <a:ext cx="0" cy="536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A6297-2329-4997-A140-7B7798E754D6}"/>
              </a:ext>
            </a:extLst>
          </p:cNvPr>
          <p:cNvCxnSpPr>
            <a:cxnSpLocks/>
          </p:cNvCxnSpPr>
          <p:nvPr/>
        </p:nvCxnSpPr>
        <p:spPr>
          <a:xfrm>
            <a:off x="4098878" y="3293661"/>
            <a:ext cx="359391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173305-1F53-4731-8CA5-4A770466E4BF}"/>
              </a:ext>
            </a:extLst>
          </p:cNvPr>
          <p:cNvCxnSpPr/>
          <p:nvPr/>
        </p:nvCxnSpPr>
        <p:spPr>
          <a:xfrm>
            <a:off x="4503761" y="3293661"/>
            <a:ext cx="768824" cy="13533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F0C2DF-F8FF-46D2-AC3A-0D465F2D742B}"/>
              </a:ext>
            </a:extLst>
          </p:cNvPr>
          <p:cNvSpPr txBox="1"/>
          <p:nvPr/>
        </p:nvSpPr>
        <p:spPr>
          <a:xfrm>
            <a:off x="2309711" y="2481262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Trivial Crossing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63978-A5DE-4471-9D73-2853664BF9EE}"/>
              </a:ext>
            </a:extLst>
          </p:cNvPr>
          <p:cNvSpPr txBox="1"/>
          <p:nvPr/>
        </p:nvSpPr>
        <p:spPr>
          <a:xfrm>
            <a:off x="4048836" y="2873105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Hop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A8E2A818-5CE3-40C0-B0DB-ACF6B3DB3D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0" y="2481262"/>
            <a:ext cx="5667359" cy="433686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66912F6-76B1-48D8-854B-7281A99B9F90}"/>
              </a:ext>
            </a:extLst>
          </p:cNvPr>
          <p:cNvSpPr/>
          <p:nvPr/>
        </p:nvSpPr>
        <p:spPr>
          <a:xfrm>
            <a:off x="7219405" y="5556068"/>
            <a:ext cx="291803" cy="304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FA1EE-83A8-4501-8B40-C6DBE76B9859}"/>
              </a:ext>
            </a:extLst>
          </p:cNvPr>
          <p:cNvSpPr txBox="1"/>
          <p:nvPr/>
        </p:nvSpPr>
        <p:spPr>
          <a:xfrm>
            <a:off x="7505103" y="5573486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8F000-869B-435C-A9A7-23FC9BC830B0}"/>
              </a:ext>
            </a:extLst>
          </p:cNvPr>
          <p:cNvSpPr txBox="1"/>
          <p:nvPr/>
        </p:nvSpPr>
        <p:spPr>
          <a:xfrm>
            <a:off x="8123157" y="1742411"/>
            <a:ext cx="351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EE354-F73B-4B19-88B9-DC17C32DFD8C}"/>
              </a:ext>
            </a:extLst>
          </p:cNvPr>
          <p:cNvSpPr txBox="1"/>
          <p:nvPr/>
        </p:nvSpPr>
        <p:spPr>
          <a:xfrm>
            <a:off x="2755028" y="46750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PES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D28D3-D8EB-4D2F-B7BC-9298644AE559}"/>
              </a:ext>
            </a:extLst>
          </p:cNvPr>
          <p:cNvSpPr txBox="1"/>
          <p:nvPr/>
        </p:nvSpPr>
        <p:spPr>
          <a:xfrm>
            <a:off x="2366279" y="1987181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Hops.out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6E817-F6F0-4832-A511-BA0AEB80A803}"/>
              </a:ext>
            </a:extLst>
          </p:cNvPr>
          <p:cNvSpPr txBox="1"/>
          <p:nvPr/>
        </p:nvSpPr>
        <p:spPr>
          <a:xfrm>
            <a:off x="4495750" y="2831924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Hops.out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4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5504"/>
            <a:ext cx="10515600" cy="1325563"/>
          </a:xfrm>
        </p:spPr>
        <p:txBody>
          <a:bodyPr/>
          <a:lstStyle/>
          <a:p>
            <a:r>
              <a:rPr lang="en-US" dirty="0"/>
              <a:t>Quantum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82" y="1845885"/>
            <a:ext cx="3309145" cy="2402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06" y="1845885"/>
            <a:ext cx="3309145" cy="2402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54" y="1842860"/>
            <a:ext cx="3309145" cy="2402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31" y="4411450"/>
            <a:ext cx="3309145" cy="2402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54" y="4411450"/>
            <a:ext cx="3309145" cy="2402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55" y="4411450"/>
            <a:ext cx="3309145" cy="24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21449" y="1845885"/>
            <a:ext cx="148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Reinitialized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2161" y="4507205"/>
            <a:ext cx="1486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Reinitialized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542" y="1421558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Hop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3174" y="142383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= 2 fs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5552" y="142155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= 4 fs</a:t>
            </a:r>
          </a:p>
        </p:txBody>
      </p:sp>
    </p:spTree>
    <p:extLst>
      <p:ext uri="{BB962C8B-B14F-4D97-AF65-F5344CB8AC3E}">
        <p14:creationId xmlns:p14="http://schemas.microsoft.com/office/powerpoint/2010/main" val="20684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B55B-6D15-438C-9284-80D687BC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B5B1-1E77-4464-B67A-F83A04BC1CE6}"/>
              </a:ext>
            </a:extLst>
          </p:cNvPr>
          <p:cNvSpPr txBox="1"/>
          <p:nvPr/>
        </p:nvSpPr>
        <p:spPr>
          <a:xfrm>
            <a:off x="586409" y="1123122"/>
            <a:ext cx="11082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 and Compilation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 Functions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SCF convergence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Geometry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structure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CIS vs RPA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Excited state optimization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Adiabatic dynamics in ground and S1 state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Newtonian Dynamics vs Langevin Dynamics.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Dynamics in the present of solvent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Linear response vs Vertical excitation vs State-specific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Nonadiabatic Dynamics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latin typeface="Calibri"/>
              </a:rPr>
              <a:t>Single Trajectory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Decoherence, surface hopping dynamics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Ground State Trajectory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Single Point Calculation Setup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Generating an Optical Spectrum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Setting Up and Running a Swarm of Trajectories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Analysis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430BC-78F9-48FF-9006-844135E4901E}"/>
              </a:ext>
            </a:extLst>
          </p:cNvPr>
          <p:cNvCxnSpPr/>
          <p:nvPr/>
        </p:nvCxnSpPr>
        <p:spPr>
          <a:xfrm>
            <a:off x="6026331" y="5451566"/>
            <a:ext cx="260386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3526C7-A9BD-45B1-8624-D0CDCF197D48}"/>
              </a:ext>
            </a:extLst>
          </p:cNvPr>
          <p:cNvSpPr txBox="1"/>
          <p:nvPr/>
        </p:nvSpPr>
        <p:spPr>
          <a:xfrm>
            <a:off x="8752114" y="4974512"/>
            <a:ext cx="2037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Swarms of Trajectories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E2B91-3449-4981-9922-052C9CAA7395}"/>
              </a:ext>
            </a:extLst>
          </p:cNvPr>
          <p:cNvSpPr txBox="1"/>
          <p:nvPr/>
        </p:nvSpPr>
        <p:spPr>
          <a:xfrm>
            <a:off x="586409" y="63169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Bonus Development Features</a:t>
            </a:r>
          </a:p>
        </p:txBody>
      </p:sp>
    </p:spTree>
    <p:extLst>
      <p:ext uri="{BB962C8B-B14F-4D97-AF65-F5344CB8AC3E}">
        <p14:creationId xmlns:p14="http://schemas.microsoft.com/office/powerpoint/2010/main" val="353836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Benzene:Spectrum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" y="2289602"/>
            <a:ext cx="5559719" cy="4254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20" y="2289602"/>
            <a:ext cx="5559719" cy="425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331" y="1935659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Gaussian 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6729" y="1935659"/>
            <a:ext cx="307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Lorentzian Fit</a:t>
            </a:r>
          </a:p>
        </p:txBody>
      </p:sp>
    </p:spTree>
    <p:extLst>
      <p:ext uri="{BB962C8B-B14F-4D97-AF65-F5344CB8AC3E}">
        <p14:creationId xmlns:p14="http://schemas.microsoft.com/office/powerpoint/2010/main" val="80718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Populations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59" y="1065073"/>
            <a:ext cx="7570114" cy="5792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78594"/>
            <a:ext cx="1991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Benzene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482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309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1_Office Theme</vt:lpstr>
      <vt:lpstr>Nonadiabatic EXcited state Molecular Dynamics (NEXMD) code</vt:lpstr>
      <vt:lpstr>Outline </vt:lpstr>
      <vt:lpstr>Outline </vt:lpstr>
      <vt:lpstr>PowerPoint Presentation</vt:lpstr>
      <vt:lpstr>PowerPoint Presentation</vt:lpstr>
      <vt:lpstr>Quantum Coefficients</vt:lpstr>
      <vt:lpstr>Outline </vt:lpstr>
      <vt:lpstr>Benzene:Spectrum</vt:lpstr>
      <vt:lpstr>Populations</vt:lpstr>
      <vt:lpstr>PES:Benzene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wmalone4th@gmail.com</dc:creator>
  <cp:lastModifiedBy>Alexey-user</cp:lastModifiedBy>
  <cp:revision>20</cp:revision>
  <dcterms:created xsi:type="dcterms:W3CDTF">2021-06-16T05:35:01Z</dcterms:created>
  <dcterms:modified xsi:type="dcterms:W3CDTF">2021-06-21T01:01:31Z</dcterms:modified>
</cp:coreProperties>
</file>